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346" r:id="rId3"/>
    <p:sldId id="261" r:id="rId4"/>
    <p:sldId id="302" r:id="rId5"/>
    <p:sldId id="318" r:id="rId6"/>
    <p:sldId id="347" r:id="rId7"/>
    <p:sldId id="348" r:id="rId8"/>
    <p:sldId id="349" r:id="rId9"/>
    <p:sldId id="353" r:id="rId10"/>
    <p:sldId id="352" r:id="rId11"/>
    <p:sldId id="354" r:id="rId12"/>
    <p:sldId id="350" r:id="rId13"/>
    <p:sldId id="340" r:id="rId14"/>
    <p:sldId id="324" r:id="rId15"/>
    <p:sldId id="328" r:id="rId16"/>
    <p:sldId id="329" r:id="rId17"/>
    <p:sldId id="331" r:id="rId18"/>
    <p:sldId id="342" r:id="rId19"/>
    <p:sldId id="343" r:id="rId20"/>
    <p:sldId id="333" r:id="rId21"/>
    <p:sldId id="345" r:id="rId22"/>
    <p:sldId id="323" r:id="rId23"/>
    <p:sldId id="321" r:id="rId24"/>
    <p:sldId id="320" r:id="rId25"/>
    <p:sldId id="322" r:id="rId26"/>
    <p:sldId id="307" r:id="rId27"/>
  </p:sldIdLst>
  <p:sldSz cx="12192000" cy="6858000"/>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9263" autoAdjust="0"/>
  </p:normalViewPr>
  <p:slideViewPr>
    <p:cSldViewPr snapToGrid="0">
      <p:cViewPr>
        <p:scale>
          <a:sx n="84" d="100"/>
          <a:sy n="84" d="100"/>
        </p:scale>
        <p:origin x="-78" y="-30"/>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file:///C:\Users\4280985901.HQ-ITS\Desktop\New%20Microsoft%20Excel%20Worksheet%20(2).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5.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Office_Excel_Worksheet4.xlsx"/></Relationships>
</file>

<file path=ppt/charts/_rels/chart6.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Office_Excel_Worksheet5.xlsx"/></Relationships>
</file>

<file path=ppt/charts/_rels/chart7.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Office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view3D>
      <c:rotX val="30"/>
      <c:depthPercent val="100"/>
      <c:perspective val="30"/>
    </c:view3D>
    <c:plotArea>
      <c:layout>
        <c:manualLayout>
          <c:layoutTarget val="inner"/>
          <c:xMode val="edge"/>
          <c:yMode val="edge"/>
          <c:x val="9.6994074562194652E-2"/>
          <c:y val="0.24929469415792221"/>
          <c:w val="0.81662544844016915"/>
          <c:h val="0.67166581995893104"/>
        </c:manualLayout>
      </c:layout>
      <c:pie3DChart>
        <c:varyColors val="1"/>
        <c:ser>
          <c:idx val="0"/>
          <c:order val="0"/>
          <c:tx>
            <c:strRef>
              <c:f>Sheet1!$J$1</c:f>
              <c:strCache>
                <c:ptCount val="1"/>
                <c:pt idx="0">
                  <c:v>سهم</c:v>
                </c:pt>
              </c:strCache>
            </c:strRef>
          </c:tx>
          <c:dLbls>
            <c:dLbl>
              <c:idx val="0"/>
              <c:layout>
                <c:manualLayout>
                  <c:x val="-4.874904996930178E-2"/>
                  <c:y val="-1.2981716223772085E-2"/>
                </c:manualLayout>
              </c:layout>
              <c:tx>
                <c:rich>
                  <a:bodyPr/>
                  <a:lstStyle/>
                  <a:p>
                    <a:r>
                      <a:rPr lang="en-US" dirty="0" smtClean="0"/>
                      <a:t>Income tax (PIT)</a:t>
                    </a:r>
                    <a:r>
                      <a:rPr lang="en-US" baseline="0" dirty="0"/>
                      <a:t>
</a:t>
                    </a:r>
                    <a:r>
                      <a:rPr lang="en-US" baseline="0" dirty="0" smtClean="0"/>
                      <a:t>19%</a:t>
                    </a:r>
                    <a:endParaRPr lang="en-US" dirty="0"/>
                  </a:p>
                </c:rich>
              </c:tx>
              <c:dLblPos val="bestFi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4068-402B-B922-3CC2788EBE42}"/>
                </c:ext>
              </c:extLst>
            </c:dLbl>
            <c:dLbl>
              <c:idx val="1"/>
              <c:layout>
                <c:manualLayout>
                  <c:x val="3.8749244847393782E-2"/>
                  <c:y val="-3.2454290559430291E-3"/>
                </c:manualLayout>
              </c:layout>
              <c:tx>
                <c:rich>
                  <a:bodyPr/>
                  <a:lstStyle/>
                  <a:p>
                    <a:r>
                      <a:rPr lang="en-US" dirty="0" smtClean="0"/>
                      <a:t>Wealth Tax</a:t>
                    </a:r>
                    <a:r>
                      <a:rPr lang="en-US" baseline="0" dirty="0"/>
                      <a:t>
</a:t>
                    </a:r>
                    <a:r>
                      <a:rPr lang="en-US" baseline="0" dirty="0" smtClean="0"/>
                      <a:t>5%</a:t>
                    </a:r>
                    <a:endParaRPr lang="en-US" dirty="0"/>
                  </a:p>
                </c:rich>
              </c:tx>
              <c:dLblPos val="bestFi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4068-402B-B922-3CC2788EBE42}"/>
                </c:ext>
              </c:extLst>
            </c:dLbl>
            <c:dLbl>
              <c:idx val="2"/>
              <c:layout>
                <c:manualLayout>
                  <c:x val="0.13874729606647504"/>
                  <c:y val="-3.2454290559430291E-3"/>
                </c:manualLayout>
              </c:layout>
              <c:tx>
                <c:rich>
                  <a:bodyPr/>
                  <a:lstStyle/>
                  <a:p>
                    <a:r>
                      <a:rPr lang="en-US" dirty="0" smtClean="0"/>
                      <a:t>Tax on goods and services(GST)</a:t>
                    </a:r>
                    <a:r>
                      <a:rPr lang="en-US" baseline="0" dirty="0"/>
                      <a:t>
</a:t>
                    </a:r>
                    <a:r>
                      <a:rPr lang="en-US" baseline="0" dirty="0" smtClean="0"/>
                      <a:t>38%</a:t>
                    </a:r>
                    <a:endParaRPr lang="en-US" dirty="0"/>
                  </a:p>
                </c:rich>
              </c:tx>
              <c:dLblPos val="bestFit"/>
              <c:showCatName val="1"/>
              <c:showPercent val="1"/>
              <c:extLst xmlns:c16r2="http://schemas.microsoft.com/office/drawing/2015/06/chart">
                <c:ext xmlns:c15="http://schemas.microsoft.com/office/drawing/2012/chart" uri="{CE6537A1-D6FC-4f65-9D91-7224C49458BB}">
                  <c15:layout>
                    <c:manualLayout>
                      <c:w val="0.18762134359979993"/>
                      <c:h val="0.21127743154189058"/>
                    </c:manualLayout>
                  </c15:layout>
                </c:ext>
                <c:ext xmlns:c16="http://schemas.microsoft.com/office/drawing/2014/chart" uri="{C3380CC4-5D6E-409C-BE32-E72D297353CC}">
                  <c16:uniqueId val="{00000002-4068-402B-B922-3CC2788EBE42}"/>
                </c:ext>
              </c:extLst>
            </c:dLbl>
            <c:dLbl>
              <c:idx val="3"/>
              <c:layout>
                <c:manualLayout>
                  <c:x val="-2.8749439725485677E-2"/>
                  <c:y val="-2.2718003391601169E-2"/>
                </c:manualLayout>
              </c:layout>
              <c:tx>
                <c:rich>
                  <a:bodyPr/>
                  <a:lstStyle/>
                  <a:p>
                    <a:r>
                      <a:rPr lang="en-US" dirty="0" smtClean="0"/>
                      <a:t>Corporate income tax(CIT)</a:t>
                    </a:r>
                  </a:p>
                  <a:p>
                    <a:r>
                      <a:rPr lang="en-US" baseline="0" dirty="0" smtClean="0"/>
                      <a:t>38%</a:t>
                    </a:r>
                    <a:r>
                      <a:rPr lang="en-US" baseline="0" dirty="0"/>
                      <a:t>
</a:t>
                    </a:r>
                    <a:endParaRPr lang="en-US" dirty="0"/>
                  </a:p>
                </c:rich>
              </c:tx>
              <c:dLblPos val="bestFit"/>
              <c:showCatName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4068-402B-B922-3CC2788EBE42}"/>
                </c:ext>
              </c:extLst>
            </c:dLbl>
            <c:spPr>
              <a:noFill/>
              <a:ln>
                <a:noFill/>
              </a:ln>
              <a:effectLst/>
            </c:spPr>
            <c:txPr>
              <a:bodyPr rot="0" vert="horz"/>
              <a:lstStyle/>
              <a:p>
                <a:pPr>
                  <a:defRPr>
                    <a:cs typeface="B Titr" panose="00000700000000000000" pitchFamily="2" charset="-78"/>
                  </a:defRPr>
                </a:pPr>
                <a:endParaRPr lang="en-US"/>
              </a:p>
            </c:txPr>
            <c:dLblPos val="outEnd"/>
            <c:showCatName val="1"/>
            <c:showPercent val="1"/>
            <c:showLeaderLines val="1"/>
            <c:extLst xmlns:c16r2="http://schemas.microsoft.com/office/drawing/2015/06/chart">
              <c:ext xmlns:c15="http://schemas.microsoft.com/office/drawing/2012/chart" uri="{CE6537A1-D6FC-4f65-9D91-7224C49458BB}"/>
            </c:extLst>
          </c:dLbls>
          <c:cat>
            <c:strRef>
              <c:f>Sheet1!$I$2:$I$5</c:f>
              <c:strCache>
                <c:ptCount val="4"/>
                <c:pt idx="0">
                  <c:v>مالیات بر درآمد</c:v>
                </c:pt>
                <c:pt idx="1">
                  <c:v>مالیات بر ثروت</c:v>
                </c:pt>
                <c:pt idx="2">
                  <c:v>مالیات بر کالا و خدمات</c:v>
                </c:pt>
                <c:pt idx="3">
                  <c:v>مالیات اشخاص حقوقی</c:v>
                </c:pt>
              </c:strCache>
            </c:strRef>
          </c:cat>
          <c:val>
            <c:numRef>
              <c:f>Sheet1!$J$2:$J$5</c:f>
              <c:numCache>
                <c:formatCode>General</c:formatCode>
                <c:ptCount val="4"/>
                <c:pt idx="0">
                  <c:v>18.7</c:v>
                </c:pt>
                <c:pt idx="1">
                  <c:v>4.5999999999999996</c:v>
                </c:pt>
                <c:pt idx="2">
                  <c:v>38</c:v>
                </c:pt>
                <c:pt idx="3">
                  <c:v>38</c:v>
                </c:pt>
              </c:numCache>
            </c:numRef>
          </c:val>
          <c:extLst xmlns:c16r2="http://schemas.microsoft.com/office/drawing/2015/06/chart">
            <c:ext xmlns:c16="http://schemas.microsoft.com/office/drawing/2014/chart" uri="{C3380CC4-5D6E-409C-BE32-E72D297353CC}">
              <c16:uniqueId val="{00000004-4068-402B-B922-3CC2788EBE42}"/>
            </c:ext>
          </c:extLst>
        </c:ser>
        <c:dLbls>
          <c:showPercent val="1"/>
        </c:dLbls>
      </c:pie3DChart>
    </c:plotArea>
    <c:plotVisOnly val="1"/>
    <c:dispBlanksAs val="zero"/>
  </c:chart>
  <c:txPr>
    <a:bodyPr/>
    <a:lstStyle/>
    <a:p>
      <a:pPr>
        <a:defRPr sz="1800"/>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75"/>
      <c:perspective val="30"/>
    </c:view3D>
    <c:plotArea>
      <c:layout/>
      <c:pie3DChart>
        <c:varyColors val="1"/>
        <c:ser>
          <c:idx val="0"/>
          <c:order val="0"/>
          <c:dLbls>
            <c:txPr>
              <a:bodyPr rot="0" vert="horz"/>
              <a:lstStyle/>
              <a:p>
                <a:pPr>
                  <a:defRPr/>
                </a:pPr>
                <a:endParaRPr lang="en-US"/>
              </a:p>
            </c:txPr>
            <c:dLblPos val="inEnd"/>
            <c:showCatName val="1"/>
            <c:showPercent val="1"/>
            <c:showLeaderLines val="1"/>
            <c:extLst xmlns:c16r2="http://schemas.microsoft.com/office/drawing/2015/06/chart">
              <c:ext xmlns:c15="http://schemas.microsoft.com/office/drawing/2012/chart" uri="{CE6537A1-D6FC-4f65-9D91-7224C49458BB}">
                <c15:layout/>
              </c:ext>
            </c:extLst>
          </c:dLbls>
          <c:cat>
            <c:strRef>
              <c:f>Sheet1!$E$2:$E$3</c:f>
              <c:strCache>
                <c:ptCount val="2"/>
                <c:pt idx="0">
                  <c:v>headquarters</c:v>
                </c:pt>
                <c:pt idx="1">
                  <c:v>executives</c:v>
                </c:pt>
              </c:strCache>
            </c:strRef>
          </c:cat>
          <c:val>
            <c:numRef>
              <c:f>Sheet1!$F$2:$F$3</c:f>
              <c:numCache>
                <c:formatCode>0%</c:formatCode>
                <c:ptCount val="2"/>
                <c:pt idx="0">
                  <c:v>0.15000000000000024</c:v>
                </c:pt>
                <c:pt idx="1">
                  <c:v>0.85000000000000064</c:v>
                </c:pt>
              </c:numCache>
            </c:numRef>
          </c:val>
          <c:extLst xmlns:c16r2="http://schemas.microsoft.com/office/drawing/2015/06/chart">
            <c:ext xmlns:c16="http://schemas.microsoft.com/office/drawing/2014/chart" uri="{C3380CC4-5D6E-409C-BE32-E72D297353CC}">
              <c16:uniqueId val="{00000004-06B7-47D1-818E-066D12B341E9}"/>
            </c:ext>
          </c:extLst>
        </c:ser>
        <c:dLbls>
          <c:showPercent val="1"/>
        </c:dLbls>
      </c:pie3DChart>
    </c:plotArea>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sz="1200" dirty="0" smtClean="0"/>
              <a:t>Trend </a:t>
            </a:r>
            <a:r>
              <a:rPr lang="en-US" sz="1200" dirty="0"/>
              <a:t>of </a:t>
            </a:r>
            <a:r>
              <a:rPr lang="en-US" sz="1200" dirty="0" smtClean="0"/>
              <a:t>major taxes-2016-2021 IN</a:t>
            </a:r>
            <a:r>
              <a:rPr lang="en-US" sz="1200" baseline="0" dirty="0" smtClean="0"/>
              <a:t> BILLION </a:t>
            </a:r>
            <a:r>
              <a:rPr lang="en-US" sz="1200" baseline="0" dirty="0" err="1" smtClean="0"/>
              <a:t>rLS</a:t>
            </a:r>
            <a:endParaRPr lang="en-US" sz="1200" dirty="0"/>
          </a:p>
        </c:rich>
      </c:tx>
      <c:layout/>
      <c:spPr>
        <a:noFill/>
        <a:ln>
          <a:noFill/>
        </a:ln>
        <a:effectLst/>
      </c:spPr>
    </c:title>
    <c:plotArea>
      <c:layout>
        <c:manualLayout>
          <c:layoutTarget val="inner"/>
          <c:xMode val="edge"/>
          <c:yMode val="edge"/>
          <c:x val="0.14238670166229245"/>
          <c:y val="0.15319444444444488"/>
          <c:w val="0.82705774278215227"/>
          <c:h val="0.46567767570720392"/>
        </c:manualLayout>
      </c:layout>
      <c:lineChart>
        <c:grouping val="standard"/>
        <c:ser>
          <c:idx val="0"/>
          <c:order val="0"/>
          <c:tx>
            <c:strRef>
              <c:f>Sheet1!$B$1</c:f>
              <c:strCache>
                <c:ptCount val="1"/>
                <c:pt idx="0">
                  <c:v>Direct Taxes</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cat>
            <c:strRef>
              <c:f>Sheet1!$A$2:$A$7</c:f>
              <c:strCache>
                <c:ptCount val="6"/>
                <c:pt idx="0">
                  <c:v>2016-2017</c:v>
                </c:pt>
                <c:pt idx="1">
                  <c:v>2017-2018</c:v>
                </c:pt>
                <c:pt idx="2">
                  <c:v>2018-2019</c:v>
                </c:pt>
                <c:pt idx="3">
                  <c:v>2019-2020</c:v>
                </c:pt>
                <c:pt idx="4">
                  <c:v>2020-2021</c:v>
                </c:pt>
                <c:pt idx="5">
                  <c:v>2021-2022</c:v>
                </c:pt>
              </c:strCache>
            </c:strRef>
          </c:cat>
          <c:val>
            <c:numRef>
              <c:f>Sheet1!$B$2:$B$7</c:f>
              <c:numCache>
                <c:formatCode>#,##0</c:formatCode>
                <c:ptCount val="6"/>
                <c:pt idx="0">
                  <c:v>497163</c:v>
                </c:pt>
                <c:pt idx="1">
                  <c:v>557291</c:v>
                </c:pt>
                <c:pt idx="2">
                  <c:v>643945</c:v>
                </c:pt>
                <c:pt idx="3">
                  <c:v>818152</c:v>
                </c:pt>
                <c:pt idx="4">
                  <c:v>1195804</c:v>
                </c:pt>
                <c:pt idx="5">
                  <c:v>1887999</c:v>
                </c:pt>
              </c:numCache>
            </c:numRef>
          </c:val>
        </c:ser>
        <c:ser>
          <c:idx val="1"/>
          <c:order val="1"/>
          <c:tx>
            <c:strRef>
              <c:f>Sheet1!$E$1</c:f>
              <c:strCache>
                <c:ptCount val="1"/>
                <c:pt idx="0">
                  <c:v>Tax on goods and services</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cat>
            <c:strRef>
              <c:f>Sheet1!$A$2:$A$7</c:f>
              <c:strCache>
                <c:ptCount val="6"/>
                <c:pt idx="0">
                  <c:v>2016-2017</c:v>
                </c:pt>
                <c:pt idx="1">
                  <c:v>2017-2018</c:v>
                </c:pt>
                <c:pt idx="2">
                  <c:v>2018-2019</c:v>
                </c:pt>
                <c:pt idx="3">
                  <c:v>2019-2020</c:v>
                </c:pt>
                <c:pt idx="4">
                  <c:v>2020-2021</c:v>
                </c:pt>
                <c:pt idx="5">
                  <c:v>2021-2022</c:v>
                </c:pt>
              </c:strCache>
            </c:strRef>
          </c:cat>
          <c:val>
            <c:numRef>
              <c:f>Sheet1!$E$2:$E$7</c:f>
              <c:numCache>
                <c:formatCode>#,##0</c:formatCode>
                <c:ptCount val="6"/>
                <c:pt idx="0">
                  <c:v>338083</c:v>
                </c:pt>
                <c:pt idx="1">
                  <c:v>405794</c:v>
                </c:pt>
                <c:pt idx="2">
                  <c:v>448101</c:v>
                </c:pt>
                <c:pt idx="3">
                  <c:v>596163</c:v>
                </c:pt>
                <c:pt idx="4">
                  <c:v>733642</c:v>
                </c:pt>
                <c:pt idx="5">
                  <c:v>1171120</c:v>
                </c:pt>
              </c:numCache>
            </c:numRef>
          </c:val>
        </c:ser>
        <c:ser>
          <c:idx val="2"/>
          <c:order val="2"/>
          <c:tx>
            <c:strRef>
              <c:f>Sheet1!$H$1</c:f>
              <c:strCache>
                <c:ptCount val="1"/>
                <c:pt idx="0">
                  <c:v> Direct Taxes&amp;Tax on goods and services</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cat>
            <c:strRef>
              <c:f>Sheet1!$A$2:$A$7</c:f>
              <c:strCache>
                <c:ptCount val="6"/>
                <c:pt idx="0">
                  <c:v>2016-2017</c:v>
                </c:pt>
                <c:pt idx="1">
                  <c:v>2017-2018</c:v>
                </c:pt>
                <c:pt idx="2">
                  <c:v>2018-2019</c:v>
                </c:pt>
                <c:pt idx="3">
                  <c:v>2019-2020</c:v>
                </c:pt>
                <c:pt idx="4">
                  <c:v>2020-2021</c:v>
                </c:pt>
                <c:pt idx="5">
                  <c:v>2021-2022</c:v>
                </c:pt>
              </c:strCache>
            </c:strRef>
          </c:cat>
          <c:val>
            <c:numRef>
              <c:f>Sheet1!$H$2:$H$7</c:f>
              <c:numCache>
                <c:formatCode>#,##0</c:formatCode>
                <c:ptCount val="6"/>
                <c:pt idx="0">
                  <c:v>835246</c:v>
                </c:pt>
                <c:pt idx="1">
                  <c:v>963085</c:v>
                </c:pt>
                <c:pt idx="2">
                  <c:v>1092046</c:v>
                </c:pt>
                <c:pt idx="3">
                  <c:v>1414315</c:v>
                </c:pt>
                <c:pt idx="4">
                  <c:v>1929446</c:v>
                </c:pt>
                <c:pt idx="5">
                  <c:v>3059119</c:v>
                </c:pt>
              </c:numCache>
            </c:numRef>
          </c:val>
        </c:ser>
        <c:marker val="1"/>
        <c:axId val="66020864"/>
        <c:axId val="66022784"/>
      </c:lineChart>
      <c:catAx>
        <c:axId val="66020864"/>
        <c:scaling>
          <c:orientation val="minMax"/>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66022784"/>
        <c:crosses val="autoZero"/>
        <c:auto val="1"/>
        <c:lblAlgn val="ctr"/>
        <c:lblOffset val="100"/>
      </c:catAx>
      <c:valAx>
        <c:axId val="66022784"/>
        <c:scaling>
          <c:orientation val="minMax"/>
        </c:scaling>
        <c:axPos val="l"/>
        <c:numFmt formatCode="#,##0" sourceLinked="1"/>
        <c:maj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020864"/>
        <c:crosses val="autoZero"/>
        <c:crossBetween val="between"/>
      </c:valAx>
      <c:spPr>
        <a:noFill/>
        <a:ln>
          <a:noFill/>
        </a:ln>
        <a:effectLst/>
      </c:spPr>
    </c:plotArea>
    <c:legend>
      <c:legendPos val="t"/>
      <c:layout>
        <c:manualLayout>
          <c:xMode val="edge"/>
          <c:yMode val="edge"/>
          <c:x val="0.2112836832895888"/>
          <c:y val="0.77152777777777759"/>
          <c:w val="0.51608001445471485"/>
          <c:h val="0.22743219597550332"/>
        </c:manualLayout>
      </c:layout>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lt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Sheet1!$I$50</c:f>
              <c:strCache>
                <c:ptCount val="1"/>
                <c:pt idx="0">
                  <c:v>Tax revenue to GDP</c:v>
                </c:pt>
              </c:strCache>
            </c:strRef>
          </c:tx>
          <c:spPr>
            <a:solidFill>
              <a:srgbClr val="002060">
                <a:alpha val="85000"/>
              </a:srgbClr>
            </a:solidFill>
            <a:ln w="9525" cap="flat" cmpd="sng" algn="ctr">
              <a:solidFill>
                <a:schemeClr val="lt1">
                  <a:alpha val="50000"/>
                </a:schemeClr>
              </a:solidFill>
              <a:round/>
            </a:ln>
            <a:effectLst/>
          </c:spPr>
          <c:dPt>
            <c:idx val="2"/>
            <c:spPr>
              <a:solidFill>
                <a:srgbClr val="002060">
                  <a:alpha val="85000"/>
                </a:srgbClr>
              </a:solidFill>
              <a:ln w="9525" cap="flat" cmpd="sng" algn="ctr">
                <a:solidFill>
                  <a:srgbClr val="ECD1F1"/>
                </a:solidFill>
                <a:round/>
              </a:ln>
              <a:effectLst/>
            </c:spPr>
            <c:extLst xmlns:c16r2="http://schemas.microsoft.com/office/drawing/2015/06/char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DF9B-49CB-9268-AA3322D4E638}"/>
              </c:ext>
            </c:extLst>
          </c:dPt>
          <c:dLbls>
            <c:dLbl>
              <c:idx val="0"/>
              <c:spPr/>
              <c:txPr>
                <a:bodyPr rot="0" spcFirstLastPara="1" vertOverflow="ellipsis" vert="horz" wrap="square" lIns="38100" tIns="19050" rIns="38100" bIns="19050" anchor="ctr" anchorCtr="1">
                  <a:spAutoFit/>
                </a:bodyPr>
                <a:lstStyle/>
                <a:p>
                  <a:pPr>
                    <a:defRPr sz="1600" b="1" i="0" u="none" strike="noStrike" kern="1200" baseline="0" smtId="4294967295">
                      <a:solidFill>
                        <a:schemeClr val="lt1"/>
                      </a:solidFill>
                      <a:latin typeface="+mn-lt"/>
                      <a:ea typeface="+mn-ea"/>
                      <a:cs typeface="+mn-cs"/>
                    </a:defRPr>
                  </a:pPr>
                  <a:endParaRPr lang="en-US"/>
                </a:p>
              </c:txPr>
            </c:dLbl>
            <c:dLbl>
              <c:idx val="1"/>
              <c:spPr/>
              <c:txPr>
                <a:bodyPr rot="0" spcFirstLastPara="1" vertOverflow="ellipsis" vert="horz" wrap="square" lIns="38100" tIns="19050" rIns="38100" bIns="19050" anchor="ctr" anchorCtr="1">
                  <a:spAutoFit/>
                </a:bodyPr>
                <a:lstStyle/>
                <a:p>
                  <a:pPr>
                    <a:defRPr sz="1600" b="1" i="0" u="none" strike="noStrike" kern="1200" baseline="0" smtId="4294967295">
                      <a:solidFill>
                        <a:schemeClr val="lt1"/>
                      </a:solidFill>
                      <a:latin typeface="+mn-lt"/>
                      <a:ea typeface="+mn-ea"/>
                      <a:cs typeface="+mn-cs"/>
                    </a:defRPr>
                  </a:pPr>
                  <a:endParaRPr lang="en-US"/>
                </a:p>
              </c:txPr>
            </c:dLbl>
            <c:dLbl>
              <c:idx val="2"/>
              <c:spPr/>
              <c:txPr>
                <a:bodyPr rot="0" spcFirstLastPara="1" vertOverflow="ellipsis" vert="horz" wrap="square" lIns="38100" tIns="19050" rIns="38100" bIns="19050" anchor="ctr" anchorCtr="1">
                  <a:spAutoFit/>
                </a:bodyPr>
                <a:lstStyle/>
                <a:p>
                  <a:pPr>
                    <a:defRPr sz="1600" b="1" i="0" u="none" strike="noStrike" kern="1200" baseline="0" smtId="4294967295">
                      <a:solidFill>
                        <a:schemeClr val="lt1"/>
                      </a:solidFill>
                      <a:latin typeface="+mn-lt"/>
                      <a:ea typeface="+mn-ea"/>
                      <a:cs typeface="+mn-cs"/>
                    </a:defRPr>
                  </a:pPr>
                  <a:endParaRPr lang="en-US"/>
                </a:p>
              </c:txPr>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smtId="4294967295">
                    <a:solidFill>
                      <a:schemeClr val="lt1"/>
                    </a:solidFill>
                    <a:latin typeface="+mn-lt"/>
                    <a:ea typeface="+mn-ea"/>
                    <a:cs typeface="+mn-cs"/>
                  </a:defRPr>
                </a:pPr>
                <a:endParaRPr lang="en-US"/>
              </a:p>
            </c:txPr>
            <c:dLblPos val="inEnd"/>
            <c:showVal val="1"/>
            <c:extLst xmlns:c16r2="http://schemas.microsoft.com/office/drawing/2015/06/char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15:leaderLines>
                  <c:spPr>
                    <a:ln w="9525">
                      <a:solidFill>
                        <a:schemeClr val="dk1">
                          <a:lumMod val="50000"/>
                          <a:lumOff val="50000"/>
                        </a:schemeClr>
                      </a:solidFill>
                    </a:ln>
                  </c:spPr>
                </c15:leaderLines>
              </c:ext>
            </c:extLst>
          </c:dLbls>
          <c:cat>
            <c:strRef>
              <c:f>Sheet1!$J$49:$L$49</c:f>
              <c:strCache>
                <c:ptCount val="3"/>
                <c:pt idx="0">
                  <c:v>1398(2019-2020)</c:v>
                </c:pt>
                <c:pt idx="1">
                  <c:v>1399(2020-2021)</c:v>
                </c:pt>
                <c:pt idx="2">
                  <c:v>1400(2021-2022)</c:v>
                </c:pt>
              </c:strCache>
            </c:strRef>
          </c:cat>
          <c:val>
            <c:numRef>
              <c:f>Sheet1!$J$50:$L$50</c:f>
              <c:numCache>
                <c:formatCode>General</c:formatCode>
                <c:ptCount val="3"/>
                <c:pt idx="0">
                  <c:v>7.7</c:v>
                </c:pt>
                <c:pt idx="1">
                  <c:v>6.9</c:v>
                </c:pt>
                <c:pt idx="2">
                  <c:v>6.4</c:v>
                </c:pt>
              </c:numCache>
            </c:numRef>
          </c:val>
          <c:extLst xmlns:c16r2="http://schemas.microsoft.com/office/drawing/2015/06/char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DF9B-49CB-9268-AA3322D4E638}"/>
            </c:ext>
          </c:extLst>
        </c:ser>
        <c:ser>
          <c:idx val="1"/>
          <c:order val="1"/>
          <c:tx>
            <c:strRef>
              <c:f>Sheet1!$I$51</c:f>
              <c:strCache>
                <c:ptCount val="1"/>
                <c:pt idx="0">
                  <c:v>Tax revenue to Government expenses</c:v>
                </c:pt>
              </c:strCache>
            </c:strRef>
          </c:tx>
          <c:spPr>
            <a:solidFill>
              <a:srgbClr val="7030A0"/>
            </a:solidFill>
            <a:ln w="9525" cap="flat" cmpd="sng" algn="ctr">
              <a:solidFill>
                <a:schemeClr val="lt1">
                  <a:alpha val="50000"/>
                </a:schemeClr>
              </a:solidFill>
              <a:round/>
            </a:ln>
            <a:effectLst/>
          </c:spPr>
          <c:dLbls>
            <c:dLbl>
              <c:idx val="0"/>
              <c:spPr/>
              <c:txPr>
                <a:bodyPr rot="0" spcFirstLastPara="1" vertOverflow="ellipsis" vert="horz" wrap="square" lIns="38100" tIns="19050" rIns="38100" bIns="19050" anchor="ctr" anchorCtr="1">
                  <a:spAutoFit/>
                </a:bodyPr>
                <a:lstStyle/>
                <a:p>
                  <a:pPr>
                    <a:defRPr sz="1600" b="1" i="0" u="none" strike="noStrike" kern="1200" baseline="0" smtId="4294967295">
                      <a:solidFill>
                        <a:schemeClr val="lt1"/>
                      </a:solidFill>
                      <a:latin typeface="+mn-lt"/>
                      <a:ea typeface="+mn-ea"/>
                      <a:cs typeface="+mn-cs"/>
                    </a:defRPr>
                  </a:pPr>
                  <a:endParaRPr lang="en-US"/>
                </a:p>
              </c:txPr>
            </c:dLbl>
            <c:dLbl>
              <c:idx val="1"/>
              <c:spPr/>
              <c:txPr>
                <a:bodyPr rot="0" spcFirstLastPara="1" vertOverflow="ellipsis" vert="horz" wrap="square" lIns="38100" tIns="19050" rIns="38100" bIns="19050" anchor="ctr" anchorCtr="1">
                  <a:spAutoFit/>
                </a:bodyPr>
                <a:lstStyle/>
                <a:p>
                  <a:pPr>
                    <a:defRPr sz="1600" b="1" i="0" u="none" strike="noStrike" kern="1200" baseline="0" smtId="4294967295">
                      <a:solidFill>
                        <a:schemeClr val="lt1"/>
                      </a:solidFill>
                      <a:latin typeface="+mn-lt"/>
                      <a:ea typeface="+mn-ea"/>
                      <a:cs typeface="+mn-cs"/>
                    </a:defRPr>
                  </a:pPr>
                  <a:endParaRPr lang="en-US"/>
                </a:p>
              </c:txPr>
            </c:dLbl>
            <c:dLbl>
              <c:idx val="2"/>
              <c:spPr/>
              <c:txPr>
                <a:bodyPr rot="0" spcFirstLastPara="1" vertOverflow="ellipsis" vert="horz" wrap="square" lIns="38100" tIns="19050" rIns="38100" bIns="19050" anchor="ctr" anchorCtr="1">
                  <a:spAutoFit/>
                </a:bodyPr>
                <a:lstStyle/>
                <a:p>
                  <a:pPr>
                    <a:defRPr sz="1600" b="1" i="0" u="none" strike="noStrike" kern="1200" baseline="0" smtId="4294967295">
                      <a:solidFill>
                        <a:schemeClr val="lt1"/>
                      </a:solidFill>
                      <a:latin typeface="+mn-lt"/>
                      <a:ea typeface="+mn-ea"/>
                      <a:cs typeface="+mn-cs"/>
                    </a:defRPr>
                  </a:pPr>
                  <a:endParaRPr lang="en-US"/>
                </a:p>
              </c:txPr>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smtId="4294967295">
                    <a:solidFill>
                      <a:schemeClr val="lt1"/>
                    </a:solidFill>
                    <a:latin typeface="+mn-lt"/>
                    <a:ea typeface="+mn-ea"/>
                    <a:cs typeface="+mn-cs"/>
                  </a:defRPr>
                </a:pPr>
                <a:endParaRPr lang="en-US"/>
              </a:p>
            </c:txPr>
            <c:dLblPos val="inEnd"/>
            <c:showVal val="1"/>
            <c:extLst xmlns:c16r2="http://schemas.microsoft.com/office/drawing/2015/06/char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15:leaderLines>
                  <c:spPr>
                    <a:ln w="9525">
                      <a:solidFill>
                        <a:schemeClr val="dk1">
                          <a:lumMod val="50000"/>
                          <a:lumOff val="50000"/>
                        </a:schemeClr>
                      </a:solidFill>
                    </a:ln>
                  </c:spPr>
                </c15:leaderLines>
              </c:ext>
            </c:extLst>
          </c:dLbls>
          <c:cat>
            <c:strRef>
              <c:f>Sheet1!$J$49:$L$49</c:f>
              <c:strCache>
                <c:ptCount val="3"/>
                <c:pt idx="0">
                  <c:v>1398(2019-2020)</c:v>
                </c:pt>
                <c:pt idx="1">
                  <c:v>1399(2020-2021)</c:v>
                </c:pt>
                <c:pt idx="2">
                  <c:v>1400(2021-2022)</c:v>
                </c:pt>
              </c:strCache>
            </c:strRef>
          </c:cat>
          <c:val>
            <c:numRef>
              <c:f>Sheet1!$J$51:$L$51</c:f>
              <c:numCache>
                <c:formatCode>General</c:formatCode>
                <c:ptCount val="3"/>
                <c:pt idx="0">
                  <c:v>49</c:v>
                </c:pt>
                <c:pt idx="1">
                  <c:v>47</c:v>
                </c:pt>
                <c:pt idx="2">
                  <c:v>45.5</c:v>
                </c:pt>
              </c:numCache>
            </c:numRef>
          </c:val>
          <c:extLst xmlns:c16r2="http://schemas.microsoft.com/office/drawing/2015/06/char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DF9B-49CB-9268-AA3322D4E638}"/>
            </c:ext>
          </c:extLst>
        </c:ser>
        <c:ser>
          <c:idx val="2"/>
          <c:order val="2"/>
          <c:tx>
            <c:strRef>
              <c:f>Sheet1!$I$52</c:f>
              <c:strCache>
                <c:ptCount val="1"/>
                <c:pt idx="0">
                  <c:v>Tax revenue to public budget of Government</c:v>
                </c:pt>
              </c:strCache>
            </c:strRef>
          </c:tx>
          <c:spPr>
            <a:solidFill>
              <a:srgbClr val="00B0F0"/>
            </a:solidFill>
            <a:ln w="9525" cap="flat" cmpd="sng" algn="ctr">
              <a:solidFill>
                <a:schemeClr val="lt1">
                  <a:alpha val="50000"/>
                </a:schemeClr>
              </a:solidFill>
              <a:round/>
            </a:ln>
            <a:effectLst/>
          </c:spPr>
          <c:dLbls>
            <c:dLbl>
              <c:idx val="0"/>
              <c:spPr/>
              <c:txPr>
                <a:bodyPr rot="0" spcFirstLastPara="1" vertOverflow="ellipsis" vert="horz" wrap="square" lIns="38100" tIns="19050" rIns="38100" bIns="19050" anchor="ctr" anchorCtr="1">
                  <a:spAutoFit/>
                </a:bodyPr>
                <a:lstStyle/>
                <a:p>
                  <a:pPr>
                    <a:defRPr sz="1400" b="1" i="0" u="none" strike="noStrike" kern="1200" baseline="0" smtId="4294967295">
                      <a:solidFill>
                        <a:schemeClr val="lt1"/>
                      </a:solidFill>
                      <a:latin typeface="+mn-lt"/>
                      <a:ea typeface="+mn-ea"/>
                      <a:cs typeface="+mn-cs"/>
                    </a:defRPr>
                  </a:pPr>
                  <a:endParaRPr lang="en-US"/>
                </a:p>
              </c:txPr>
            </c:dLbl>
            <c:dLbl>
              <c:idx val="1"/>
              <c:spPr/>
              <c:txPr>
                <a:bodyPr rot="0" spcFirstLastPara="1" vertOverflow="ellipsis" vert="horz" wrap="square" lIns="38100" tIns="19050" rIns="38100" bIns="19050" anchor="ctr" anchorCtr="1">
                  <a:spAutoFit/>
                </a:bodyPr>
                <a:lstStyle/>
                <a:p>
                  <a:pPr>
                    <a:defRPr sz="1400" b="1" i="0" u="none" strike="noStrike" kern="1200" baseline="0" smtId="4294967295">
                      <a:solidFill>
                        <a:schemeClr val="lt1"/>
                      </a:solidFill>
                      <a:latin typeface="+mn-lt"/>
                      <a:ea typeface="+mn-ea"/>
                      <a:cs typeface="+mn-cs"/>
                    </a:defRPr>
                  </a:pPr>
                  <a:endParaRPr lang="en-US"/>
                </a:p>
              </c:txPr>
            </c:dLbl>
            <c:dLbl>
              <c:idx val="2"/>
              <c:spPr/>
              <c:txPr>
                <a:bodyPr rot="0" spcFirstLastPara="1" vertOverflow="ellipsis" vert="horz" wrap="square" lIns="38100" tIns="19050" rIns="38100" bIns="19050" anchor="ctr" anchorCtr="1">
                  <a:spAutoFit/>
                </a:bodyPr>
                <a:lstStyle/>
                <a:p>
                  <a:pPr>
                    <a:defRPr sz="1400" b="1" i="0" u="none" strike="noStrike" kern="1200" baseline="0" smtId="4294967295">
                      <a:solidFill>
                        <a:schemeClr val="lt1"/>
                      </a:solidFill>
                      <a:latin typeface="+mn-lt"/>
                      <a:ea typeface="+mn-ea"/>
                      <a:cs typeface="+mn-cs"/>
                    </a:defRPr>
                  </a:pPr>
                  <a:endParaRPr lang="en-US"/>
                </a:p>
              </c:txPr>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smtId="4294967295">
                    <a:solidFill>
                      <a:schemeClr val="lt1"/>
                    </a:solidFill>
                    <a:latin typeface="+mn-lt"/>
                    <a:ea typeface="+mn-ea"/>
                    <a:cs typeface="+mn-cs"/>
                  </a:defRPr>
                </a:pPr>
                <a:endParaRPr lang="en-US"/>
              </a:p>
            </c:txPr>
            <c:dLblPos val="inEnd"/>
            <c:showVal val="1"/>
            <c:extLst xmlns:c16r2="http://schemas.microsoft.com/office/drawing/2015/06/char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15:leaderLines>
                  <c:spPr>
                    <a:ln w="9525">
                      <a:solidFill>
                        <a:schemeClr val="dk1">
                          <a:lumMod val="50000"/>
                          <a:lumOff val="50000"/>
                        </a:schemeClr>
                      </a:solidFill>
                    </a:ln>
                  </c:spPr>
                </c15:leaderLines>
              </c:ext>
            </c:extLst>
          </c:dLbls>
          <c:cat>
            <c:strRef>
              <c:f>Sheet1!$J$49:$L$49</c:f>
              <c:strCache>
                <c:ptCount val="3"/>
                <c:pt idx="0">
                  <c:v>1398(2019-2020)</c:v>
                </c:pt>
                <c:pt idx="1">
                  <c:v>1399(2020-2021)</c:v>
                </c:pt>
                <c:pt idx="2">
                  <c:v>1400(2021-2022)</c:v>
                </c:pt>
              </c:strCache>
            </c:strRef>
          </c:cat>
          <c:val>
            <c:numRef>
              <c:f>Sheet1!$J$52:$L$52</c:f>
              <c:numCache>
                <c:formatCode>General</c:formatCode>
                <c:ptCount val="3"/>
                <c:pt idx="0">
                  <c:v>39.4</c:v>
                </c:pt>
                <c:pt idx="1">
                  <c:v>37.5</c:v>
                </c:pt>
                <c:pt idx="2">
                  <c:v>32.9</c:v>
                </c:pt>
              </c:numCache>
            </c:numRef>
          </c:val>
          <c:extLst xmlns:c16r2="http://schemas.microsoft.com/office/drawing/2015/06/char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DF9B-49CB-9268-AA3322D4E638}"/>
            </c:ext>
          </c:extLst>
        </c:ser>
        <c:gapWidth val="65"/>
        <c:axId val="48901120"/>
        <c:axId val="48907008"/>
      </c:barChart>
      <c:catAx>
        <c:axId val="48901120"/>
        <c:scaling>
          <c:orientation val="minMax"/>
        </c:scaling>
        <c:axPos val="b"/>
        <c:numFmt formatCode="General" sourceLinked="1"/>
        <c:maj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1" i="0" u="none" strike="noStrike" kern="1200" cap="all" baseline="0" smtId="4294967295">
                <a:solidFill>
                  <a:schemeClr val="dk1">
                    <a:lumMod val="75000"/>
                    <a:lumOff val="25000"/>
                  </a:schemeClr>
                </a:solidFill>
                <a:latin typeface="+mn-lt"/>
                <a:ea typeface="+mn-ea"/>
                <a:cs typeface="+mn-cs"/>
              </a:defRPr>
            </a:pPr>
            <a:endParaRPr lang="en-US"/>
          </a:p>
        </c:txPr>
        <c:crossAx val="48907008"/>
        <c:crosses val="autoZero"/>
        <c:lblAlgn val="ctr"/>
        <c:lblOffset val="100"/>
      </c:catAx>
      <c:valAx>
        <c:axId val="489070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tickLblPos val="none"/>
        <c:crossAx val="48901120"/>
        <c:crosses val="autoZero"/>
        <c:crossBetween val="between"/>
      </c:valAx>
      <c:spPr>
        <a:noFill/>
        <a:ln>
          <a:noFill/>
        </a:ln>
        <a:effectLst/>
      </c:spPr>
    </c:plotArea>
    <c:legend>
      <c:legendPos val="b"/>
      <c:layout/>
      <c:spPr>
        <a:solidFill>
          <a:schemeClr val="lt1">
            <a:lumMod val="95000"/>
            <a:alpha val="39000"/>
          </a:schemeClr>
        </a:solidFill>
        <a:ln>
          <a:noFill/>
        </a:ln>
        <a:effectLst/>
      </c:spPr>
      <c:txPr>
        <a:bodyPr rot="0" spcFirstLastPara="1" vertOverflow="ellipsis" vert="horz" wrap="square" anchor="ctr" anchorCtr="1"/>
        <a:lstStyle/>
        <a:p>
          <a:pPr>
            <a:defRPr sz="1400" b="1" i="0" u="none" strike="noStrike" kern="1200" baseline="0" smtId="4294967295">
              <a:solidFill>
                <a:srgbClr val="002060"/>
              </a:solidFill>
              <a:latin typeface="+mn-lt"/>
              <a:ea typeface="+mn-ea"/>
              <a:cs typeface="+mn-cs"/>
            </a:defRPr>
          </a:pPr>
          <a:endParaRPr lang="en-US"/>
        </a:p>
      </c:txPr>
    </c:legend>
    <c:plotVisOnly val="1"/>
    <c:dispBlanksAs val="gap"/>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'آموزش کارکنان'!$R$14</c:f>
              <c:strCache>
                <c:ptCount val="1"/>
                <c:pt idx="0">
                  <c:v>دوره</c:v>
                </c:pt>
              </c:strCache>
            </c:strRef>
          </c:tx>
          <c:spPr>
            <a:solidFill>
              <a:srgbClr val="00B050">
                <a:alpha val="85000"/>
              </a:srgb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en-US"/>
              </a:p>
            </c:txPr>
            <c:dLblPos val="inEnd"/>
            <c:showVal val="1"/>
            <c:extLst xmlns:c16r2="http://schemas.microsoft.com/office/drawing/2015/06/chart">
              <c:ext xmlns:c15="http://schemas.microsoft.com/office/drawing/2012/chart" uri="{CE6537A1-D6FC-4f65-9D91-7224C49458BB}">
                <c15:layout/>
                <c15:showLeaderLines val="0"/>
              </c:ext>
            </c:extLst>
          </c:dLbls>
          <c:cat>
            <c:strRef>
              <c:f>'آموزش کارکنان'!$Q$15:$Q$17</c:f>
              <c:strCache>
                <c:ptCount val="3"/>
                <c:pt idx="0">
                  <c:v>2019-2020</c:v>
                </c:pt>
                <c:pt idx="1">
                  <c:v>2020-2021</c:v>
                </c:pt>
                <c:pt idx="2">
                  <c:v>2021-2022</c:v>
                </c:pt>
              </c:strCache>
            </c:strRef>
          </c:cat>
          <c:val>
            <c:numRef>
              <c:f>'آموزش کارکنان'!$R$15:$R$17</c:f>
              <c:numCache>
                <c:formatCode>General</c:formatCode>
                <c:ptCount val="3"/>
                <c:pt idx="0">
                  <c:v>4895</c:v>
                </c:pt>
                <c:pt idx="1">
                  <c:v>3611</c:v>
                </c:pt>
                <c:pt idx="2">
                  <c:v>2700</c:v>
                </c:pt>
              </c:numCache>
            </c:numRef>
          </c:val>
          <c:extLst xmlns:c16r2="http://schemas.microsoft.com/office/drawing/2015/06/chart">
            <c:ext xmlns:c16="http://schemas.microsoft.com/office/drawing/2014/chart" uri="{C3380CC4-5D6E-409C-BE32-E72D297353CC}">
              <c16:uniqueId val="{00000000-70B3-4A88-89D5-24EB2B460DEA}"/>
            </c:ext>
          </c:extLst>
        </c:ser>
        <c:dLbls>
          <c:showVal val="1"/>
        </c:dLbls>
        <c:gapWidth val="65"/>
        <c:axId val="96874880"/>
        <c:axId val="96876416"/>
      </c:barChart>
      <c:catAx>
        <c:axId val="96874880"/>
        <c:scaling>
          <c:orientation val="minMax"/>
        </c:scaling>
        <c:axPos val="b"/>
        <c:numFmt formatCode="General" sourceLinked="1"/>
        <c:maj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1" i="0" u="none" strike="noStrike" kern="1200" cap="all" baseline="0">
                <a:solidFill>
                  <a:srgbClr val="C00000"/>
                </a:solidFill>
                <a:latin typeface="+mn-lt"/>
                <a:ea typeface="+mn-ea"/>
                <a:cs typeface="+mn-cs"/>
              </a:defRPr>
            </a:pPr>
            <a:endParaRPr lang="en-US"/>
          </a:p>
        </c:txPr>
        <c:crossAx val="96876416"/>
        <c:crosses val="autoZero"/>
        <c:auto val="1"/>
        <c:lblAlgn val="ctr"/>
        <c:lblOffset val="100"/>
      </c:catAx>
      <c:valAx>
        <c:axId val="968764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tickLblPos val="none"/>
        <c:crossAx val="96874880"/>
        <c:crosses val="autoZero"/>
        <c:crossBetween val="between"/>
      </c:valAx>
      <c:spPr>
        <a:noFill/>
        <a:ln>
          <a:noFill/>
        </a:ln>
        <a:effectLst/>
      </c:spPr>
    </c:plotArea>
    <c:plotVisOnly val="1"/>
    <c:dispBlanksAs val="gap"/>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depthPercent val="100"/>
      <c:rAngAx val="1"/>
    </c:view3D>
    <c:floor>
      <c:spPr>
        <a:noFill/>
        <a:ln>
          <a:noFill/>
        </a:ln>
        <a:effectLst/>
        <a:sp3d/>
      </c:spPr>
    </c:floor>
    <c:sideWall>
      <c:spPr>
        <a:noFill/>
        <a:ln>
          <a:noFill/>
        </a:ln>
        <a:effectLst/>
        <a:sp3d/>
      </c:spPr>
    </c:sideWall>
    <c:backWall>
      <c:spPr>
        <a:noFill/>
        <a:ln>
          <a:noFill/>
        </a:ln>
        <a:effectLst/>
        <a:sp3d/>
      </c:spPr>
    </c:backWall>
    <c:plotArea>
      <c:layout/>
      <c:bar3DChart>
        <c:barDir val="col"/>
        <c:grouping val="stacked"/>
        <c:ser>
          <c:idx val="0"/>
          <c:order val="0"/>
          <c:tx>
            <c:strRef>
              <c:f>Sheet1!$F$29</c:f>
              <c:strCache>
                <c:ptCount val="1"/>
                <c:pt idx="0">
                  <c:v>Textual content</c:v>
                </c:pt>
              </c:strCache>
            </c:strRef>
          </c:tx>
          <c:spPr>
            <a:solidFill>
              <a:srgbClr val="FF0000"/>
            </a:solidFill>
            <a:ln>
              <a:noFill/>
            </a:ln>
            <a:effectLst/>
            <a:sp3d/>
          </c:spPr>
          <c:cat>
            <c:strRef>
              <c:f>Sheet1!$G$28:$J$28</c:f>
              <c:strCache>
                <c:ptCount val="4"/>
                <c:pt idx="0">
                  <c:v>2019-2020</c:v>
                </c:pt>
                <c:pt idx="1">
                  <c:v>2020-2021</c:v>
                </c:pt>
                <c:pt idx="2">
                  <c:v>2021-2022</c:v>
                </c:pt>
                <c:pt idx="3">
                  <c:v>2022-9</c:v>
                </c:pt>
              </c:strCache>
            </c:strRef>
          </c:cat>
          <c:val>
            <c:numRef>
              <c:f>Sheet1!$G$29:$J$29</c:f>
              <c:numCache>
                <c:formatCode>General</c:formatCode>
                <c:ptCount val="4"/>
                <c:pt idx="0">
                  <c:v>25</c:v>
                </c:pt>
                <c:pt idx="1">
                  <c:v>40</c:v>
                </c:pt>
                <c:pt idx="2">
                  <c:v>11</c:v>
                </c:pt>
                <c:pt idx="3">
                  <c:v>7</c:v>
                </c:pt>
              </c:numCache>
            </c:numRef>
          </c:val>
          <c:extLst xmlns:c16r2="http://schemas.microsoft.com/office/drawing/2015/06/chart">
            <c:ext xmlns:c16="http://schemas.microsoft.com/office/drawing/2014/chart" uri="{C3380CC4-5D6E-409C-BE32-E72D297353CC}">
              <c16:uniqueId val="{00000000-B143-4185-83B4-08F9F9AE39F1}"/>
            </c:ext>
          </c:extLst>
        </c:ser>
        <c:ser>
          <c:idx val="1"/>
          <c:order val="1"/>
          <c:tx>
            <c:strRef>
              <c:f>Sheet1!$F$30</c:f>
              <c:strCache>
                <c:ptCount val="1"/>
                <c:pt idx="0">
                  <c:v>Electronic content</c:v>
                </c:pt>
              </c:strCache>
            </c:strRef>
          </c:tx>
          <c:spPr>
            <a:solidFill>
              <a:schemeClr val="accent1">
                <a:lumMod val="50000"/>
              </a:schemeClr>
            </a:solidFill>
            <a:ln>
              <a:noFill/>
            </a:ln>
            <a:effectLst/>
            <a:sp3d/>
          </c:spPr>
          <c:cat>
            <c:strRef>
              <c:f>Sheet1!$G$28:$J$28</c:f>
              <c:strCache>
                <c:ptCount val="4"/>
                <c:pt idx="0">
                  <c:v>2019-2020</c:v>
                </c:pt>
                <c:pt idx="1">
                  <c:v>2020-2021</c:v>
                </c:pt>
                <c:pt idx="2">
                  <c:v>2021-2022</c:v>
                </c:pt>
                <c:pt idx="3">
                  <c:v>2022-9</c:v>
                </c:pt>
              </c:strCache>
            </c:strRef>
          </c:cat>
          <c:val>
            <c:numRef>
              <c:f>Sheet1!$G$30:$J$30</c:f>
              <c:numCache>
                <c:formatCode>General</c:formatCode>
                <c:ptCount val="4"/>
                <c:pt idx="0">
                  <c:v>16</c:v>
                </c:pt>
                <c:pt idx="1">
                  <c:v>16</c:v>
                </c:pt>
                <c:pt idx="2">
                  <c:v>448</c:v>
                </c:pt>
                <c:pt idx="3">
                  <c:v>3</c:v>
                </c:pt>
              </c:numCache>
            </c:numRef>
          </c:val>
          <c:extLst xmlns:c16r2="http://schemas.microsoft.com/office/drawing/2015/06/chart">
            <c:ext xmlns:c16="http://schemas.microsoft.com/office/drawing/2014/chart" uri="{C3380CC4-5D6E-409C-BE32-E72D297353CC}">
              <c16:uniqueId val="{00000001-B143-4185-83B4-08F9F9AE39F1}"/>
            </c:ext>
          </c:extLst>
        </c:ser>
        <c:ser>
          <c:idx val="2"/>
          <c:order val="2"/>
          <c:tx>
            <c:strRef>
              <c:f>Sheet1!$F$31</c:f>
              <c:strCache>
                <c:ptCount val="1"/>
                <c:pt idx="0">
                  <c:v>Podcast content</c:v>
                </c:pt>
              </c:strCache>
            </c:strRef>
          </c:tx>
          <c:spPr>
            <a:solidFill>
              <a:srgbClr val="FFFF00"/>
            </a:solidFill>
            <a:ln>
              <a:noFill/>
            </a:ln>
            <a:effectLst/>
            <a:sp3d/>
          </c:spPr>
          <c:cat>
            <c:strRef>
              <c:f>Sheet1!$G$28:$J$28</c:f>
              <c:strCache>
                <c:ptCount val="4"/>
                <c:pt idx="0">
                  <c:v>2019-2020</c:v>
                </c:pt>
                <c:pt idx="1">
                  <c:v>2020-2021</c:v>
                </c:pt>
                <c:pt idx="2">
                  <c:v>2021-2022</c:v>
                </c:pt>
                <c:pt idx="3">
                  <c:v>2022-9</c:v>
                </c:pt>
              </c:strCache>
            </c:strRef>
          </c:cat>
          <c:val>
            <c:numRef>
              <c:f>Sheet1!$G$31:$J$31</c:f>
              <c:numCache>
                <c:formatCode>General</c:formatCode>
                <c:ptCount val="4"/>
                <c:pt idx="0">
                  <c:v>12</c:v>
                </c:pt>
                <c:pt idx="1">
                  <c:v>16</c:v>
                </c:pt>
                <c:pt idx="2">
                  <c:v>0</c:v>
                </c:pt>
                <c:pt idx="3">
                  <c:v>0</c:v>
                </c:pt>
              </c:numCache>
            </c:numRef>
          </c:val>
          <c:extLst xmlns:c16r2="http://schemas.microsoft.com/office/drawing/2015/06/chart">
            <c:ext xmlns:c16="http://schemas.microsoft.com/office/drawing/2014/chart" uri="{C3380CC4-5D6E-409C-BE32-E72D297353CC}">
              <c16:uniqueId val="{00000002-B143-4185-83B4-08F9F9AE39F1}"/>
            </c:ext>
          </c:extLst>
        </c:ser>
        <c:shape val="box"/>
        <c:axId val="95464832"/>
        <c:axId val="95466624"/>
        <c:axId val="0"/>
      </c:bar3DChart>
      <c:catAx>
        <c:axId val="95464832"/>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95466624"/>
        <c:crosses val="autoZero"/>
        <c:auto val="1"/>
        <c:lblAlgn val="ctr"/>
        <c:lblOffset val="100"/>
      </c:catAx>
      <c:valAx>
        <c:axId val="95466624"/>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9546483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4.7749182868033119E-2"/>
          <c:y val="0.159506482942981"/>
          <c:w val="0.95103443361448392"/>
          <c:h val="0.74643239549522833"/>
        </c:manualLayout>
      </c:layout>
      <c:barChart>
        <c:barDir val="col"/>
        <c:grouping val="clustered"/>
        <c:ser>
          <c:idx val="0"/>
          <c:order val="0"/>
          <c:tx>
            <c:strRef>
              <c:f>Sheet3!$E$25</c:f>
              <c:strCache>
                <c:ptCount val="1"/>
                <c:pt idx="0">
                  <c:v> In-person%</c:v>
                </c:pt>
              </c:strCache>
            </c:strRef>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showLeaderLines val="0"/>
              </c:ext>
            </c:extLst>
          </c:dLbls>
          <c:cat>
            <c:strRef>
              <c:f>Sheet3!$D$26:$D$28</c:f>
              <c:strCache>
                <c:ptCount val="3"/>
                <c:pt idx="0">
                  <c:v>2019-2020</c:v>
                </c:pt>
                <c:pt idx="1">
                  <c:v>2020-2021</c:v>
                </c:pt>
                <c:pt idx="2">
                  <c:v>2021-2022</c:v>
                </c:pt>
              </c:strCache>
            </c:strRef>
          </c:cat>
          <c:val>
            <c:numRef>
              <c:f>Sheet3!$E$26:$E$28</c:f>
              <c:numCache>
                <c:formatCode>General</c:formatCode>
                <c:ptCount val="3"/>
                <c:pt idx="0">
                  <c:v>78</c:v>
                </c:pt>
                <c:pt idx="1">
                  <c:v>8</c:v>
                </c:pt>
                <c:pt idx="2">
                  <c:v>24</c:v>
                </c:pt>
              </c:numCache>
            </c:numRef>
          </c:val>
          <c:extLst xmlns:c16r2="http://schemas.microsoft.com/office/drawing/2015/06/chart">
            <c:ext xmlns:c16="http://schemas.microsoft.com/office/drawing/2014/chart" uri="{C3380CC4-5D6E-409C-BE32-E72D297353CC}">
              <c16:uniqueId val="{00000000-BF5D-451C-BD61-1327FB169C4A}"/>
            </c:ext>
          </c:extLst>
        </c:ser>
        <c:ser>
          <c:idx val="1"/>
          <c:order val="1"/>
          <c:tx>
            <c:strRef>
              <c:f>Sheet3!$F$25</c:f>
              <c:strCache>
                <c:ptCount val="1"/>
                <c:pt idx="0">
                  <c:v>online%</c:v>
                </c:pt>
              </c:strCache>
            </c:strRef>
          </c:tx>
          <c:spPr>
            <a:solidFill>
              <a:srgbClr val="92D050"/>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showLeaderLines val="0"/>
              </c:ext>
            </c:extLst>
          </c:dLbls>
          <c:cat>
            <c:strRef>
              <c:f>Sheet3!$D$26:$D$28</c:f>
              <c:strCache>
                <c:ptCount val="3"/>
                <c:pt idx="0">
                  <c:v>2019-2020</c:v>
                </c:pt>
                <c:pt idx="1">
                  <c:v>2020-2021</c:v>
                </c:pt>
                <c:pt idx="2">
                  <c:v>2021-2022</c:v>
                </c:pt>
              </c:strCache>
            </c:strRef>
          </c:cat>
          <c:val>
            <c:numRef>
              <c:f>Sheet3!$F$26:$F$28</c:f>
              <c:numCache>
                <c:formatCode>General</c:formatCode>
                <c:ptCount val="3"/>
                <c:pt idx="0">
                  <c:v>22</c:v>
                </c:pt>
                <c:pt idx="1">
                  <c:v>92</c:v>
                </c:pt>
                <c:pt idx="2">
                  <c:v>76</c:v>
                </c:pt>
              </c:numCache>
            </c:numRef>
          </c:val>
          <c:extLst xmlns:c16r2="http://schemas.microsoft.com/office/drawing/2015/06/chart">
            <c:ext xmlns:c16="http://schemas.microsoft.com/office/drawing/2014/chart" uri="{C3380CC4-5D6E-409C-BE32-E72D297353CC}">
              <c16:uniqueId val="{00000001-BF5D-451C-BD61-1327FB169C4A}"/>
            </c:ext>
          </c:extLst>
        </c:ser>
        <c:gapWidth val="219"/>
        <c:overlap val="-27"/>
        <c:axId val="98132736"/>
        <c:axId val="98134272"/>
      </c:barChart>
      <c:catAx>
        <c:axId val="98132736"/>
        <c:scaling>
          <c:orientation val="minMax"/>
        </c:scaling>
        <c:axPos val="b"/>
        <c:numFmt formatCode="General" sourceLinked="1"/>
        <c:maj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98134272"/>
        <c:crosses val="autoZero"/>
        <c:auto val="1"/>
        <c:lblAlgn val="ctr"/>
        <c:lblOffset val="100"/>
      </c:catAx>
      <c:valAx>
        <c:axId val="98134272"/>
        <c:scaling>
          <c:orientation val="minMax"/>
        </c:scaling>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98132736"/>
        <c:crosses val="autoZero"/>
        <c:crossBetween val="between"/>
      </c:valAx>
      <c:spPr>
        <a:noFill/>
        <a:ln>
          <a:noFill/>
        </a:ln>
        <a:effectLst/>
      </c:spPr>
    </c:plotArea>
    <c:legend>
      <c:legendPos val="tr"/>
      <c:layout/>
      <c:overlay val="1"/>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chart>
  <c:spPr>
    <a:noFill/>
    <a:ln w="6350" cap="flat" cmpd="sng" algn="ctr">
      <a:noFill/>
      <a:prstDash val="solid"/>
      <a:miter lim="800000"/>
    </a:ln>
    <a:effectLst/>
  </c:spPr>
  <c:txPr>
    <a:bodyPr/>
    <a:lstStyle/>
    <a:p>
      <a:pPr>
        <a:defRPr sz="1400" b="1"/>
      </a:pPr>
      <a:endParaRPr lang="en-US"/>
    </a:p>
  </c:txPr>
  <c:externalData r:id="rId1"/>
</c:chartSpac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82F723-99CF-44E6-9C7C-E9A39B4F9025}" type="doc">
      <dgm:prSet loTypeId="urn:microsoft.com/office/officeart/2005/8/layout/lProcess2" loCatId="list" qsTypeId="urn:microsoft.com/office/officeart/2005/8/quickstyle/simple1" qsCatId="simple" csTypeId="urn:microsoft.com/office/officeart/2005/8/colors/colorful3" csCatId="colorful" phldr="1"/>
      <dgm:spPr/>
      <dgm:t>
        <a:bodyPr/>
        <a:lstStyle/>
        <a:p>
          <a:endParaRPr lang="en-US"/>
        </a:p>
      </dgm:t>
    </dgm:pt>
    <dgm:pt modelId="{89189F40-BD06-4E71-9FD5-469530C2442A}" type="parTrans" cxnId="{3A675D56-23B4-428B-8BF9-0685535C5C98}">
      <dgm:prSet/>
      <dgm:spPr/>
      <dgm:t>
        <a:bodyPr/>
        <a:lstStyle/>
        <a:p>
          <a:endParaRPr lang="en-US"/>
        </a:p>
      </dgm:t>
    </dgm:pt>
    <dgm:pt modelId="{E9D860D9-E8E4-4105-95C4-BF1A96EFF4D1}">
      <dgm:prSet phldrT="[Text]" custT="1"/>
      <dgm:spPr>
        <a:solidFill>
          <a:srgbClr val="ECD1F1"/>
        </a:solidFill>
      </dgm:spPr>
      <dgm:t>
        <a:bodyPr/>
        <a:lstStyle/>
        <a:p>
          <a:r>
            <a:rPr lang="en-US" sz="2400" b="1" dirty="0" smtClean="0">
              <a:solidFill>
                <a:srgbClr val="1E149E"/>
              </a:solidFill>
              <a:latin typeface="Calibri" panose="020F0502020204030204" pitchFamily="34" charset="0"/>
              <a:ea typeface="Calibri" panose="020F0502020204030204" pitchFamily="34" charset="0"/>
              <a:cs typeface="B Titr" panose="00000700000000000000" pitchFamily="2" charset="-78"/>
            </a:rPr>
            <a:t>Covid-19 &amp; Economy</a:t>
          </a:r>
          <a:endParaRPr lang="en-US" sz="2400" dirty="0">
            <a:cs typeface="B Titr" panose="00000700000000000000" pitchFamily="2" charset="-78"/>
          </a:endParaRPr>
        </a:p>
      </dgm:t>
    </dgm:pt>
    <dgm:pt modelId="{00C3FA88-A40A-498B-A87E-0C6DD2F525FD}" type="parTrans" cxnId="{A82BCC5B-AA90-40B6-90C9-613F04C633AC}">
      <dgm:prSet/>
      <dgm:spPr/>
      <dgm:t>
        <a:bodyPr/>
        <a:lstStyle/>
        <a:p>
          <a:endParaRPr lang="en-US"/>
        </a:p>
      </dgm:t>
    </dgm:pt>
    <dgm:pt modelId="{69EDC142-5A78-41A2-84C1-3147CE10CF42}">
      <dgm:prSet custT="1"/>
      <dgm:spPr>
        <a:solidFill>
          <a:schemeClr val="accent6">
            <a:lumMod val="50000"/>
          </a:schemeClr>
        </a:solidFill>
        <a:ln>
          <a:solidFill>
            <a:schemeClr val="bg2">
              <a:lumMod val="90000"/>
            </a:schemeClr>
          </a:solidFill>
        </a:ln>
      </dgm:spPr>
      <dgm:t>
        <a:bodyPr/>
        <a:lstStyle/>
        <a:p>
          <a:r>
            <a:rPr lang="en-US" sz="1800" dirty="0" smtClean="0">
              <a:cs typeface="B Titr" panose="00000700000000000000" pitchFamily="2" charset="-78"/>
            </a:rPr>
            <a:t>Causing heavy losses to the public health of the world</a:t>
          </a:r>
          <a:endParaRPr lang="en-US" sz="1800" dirty="0">
            <a:cs typeface="B Titr" panose="00000700000000000000" pitchFamily="2" charset="-78"/>
          </a:endParaRPr>
        </a:p>
      </dgm:t>
    </dgm:pt>
    <dgm:pt modelId="{C398FBE4-5F36-4CF2-A539-126867B23CED}" type="sibTrans" cxnId="{A82BCC5B-AA90-40B6-90C9-613F04C633AC}">
      <dgm:prSet/>
      <dgm:spPr/>
      <dgm:t>
        <a:bodyPr/>
        <a:lstStyle/>
        <a:p>
          <a:endParaRPr lang="en-US"/>
        </a:p>
      </dgm:t>
    </dgm:pt>
    <dgm:pt modelId="{54DB5399-8A3A-4418-8475-43B219FCDE80}" type="parTrans" cxnId="{30EC7CBE-7118-472D-9A72-1F0E3609E508}">
      <dgm:prSet/>
      <dgm:spPr/>
      <dgm:t>
        <a:bodyPr/>
        <a:lstStyle/>
        <a:p>
          <a:endParaRPr lang="en-US"/>
        </a:p>
      </dgm:t>
    </dgm:pt>
    <dgm:pt modelId="{B682BE1E-8636-4ECC-A6A6-009DA185A73C}">
      <dgm:prSet custT="1"/>
      <dgm:spPr>
        <a:solidFill>
          <a:schemeClr val="accent3">
            <a:lumMod val="50000"/>
          </a:schemeClr>
        </a:solidFill>
        <a:ln w="12700" cap="flat" cmpd="sng" algn="ctr">
          <a:solidFill>
            <a:schemeClr val="lt1">
              <a:hueOff val="0"/>
              <a:satOff val="0"/>
              <a:lumOff val="0"/>
              <a:alphaOff val="0"/>
            </a:schemeClr>
          </a:solidFill>
          <a:prstDash val="solid"/>
          <a:miter lim="800000"/>
        </a:ln>
      </dgm:spPr>
      <dgm:t>
        <a:bodyPr/>
        <a:lstStyle/>
        <a:p>
          <a:r>
            <a:rPr lang="en-US" sz="1800" dirty="0" smtClean="0">
              <a:cs typeface="B Titr" panose="00000700000000000000" pitchFamily="2" charset="-78"/>
            </a:rPr>
            <a:t>Quarantines, travel bans, social distancing and other restrictions caused by Covid-19 have taken a heavy toll on the economy</a:t>
          </a:r>
          <a:endParaRPr lang="en-US" sz="1800" dirty="0">
            <a:cs typeface="B Titr" panose="00000700000000000000" pitchFamily="2" charset="-78"/>
          </a:endParaRPr>
        </a:p>
      </dgm:t>
    </dgm:pt>
    <dgm:pt modelId="{A4C9ADFE-ECBF-45DB-A936-54AB2FABFC35}" type="sibTrans" cxnId="{30EC7CBE-7118-472D-9A72-1F0E3609E508}">
      <dgm:prSet/>
      <dgm:spPr/>
      <dgm:t>
        <a:bodyPr/>
        <a:lstStyle/>
        <a:p>
          <a:endParaRPr lang="en-US"/>
        </a:p>
      </dgm:t>
    </dgm:pt>
    <dgm:pt modelId="{99F9CFDC-4750-4D02-9239-4F6FAC285F00}" type="sibTrans" cxnId="{3A675D56-23B4-428B-8BF9-0685535C5C98}">
      <dgm:prSet/>
      <dgm:spPr/>
      <dgm:t>
        <a:bodyPr/>
        <a:lstStyle/>
        <a:p>
          <a:endParaRPr lang="en-US"/>
        </a:p>
      </dgm:t>
    </dgm:pt>
    <dgm:pt modelId="{0C22ED48-FF20-4E89-99FE-F10093DC60B2}" type="parTrans" cxnId="{736F24DD-0632-4960-9E77-F7ED52C7BD63}">
      <dgm:prSet/>
      <dgm:spPr/>
      <dgm:t>
        <a:bodyPr/>
        <a:lstStyle/>
        <a:p>
          <a:endParaRPr lang="en-US"/>
        </a:p>
      </dgm:t>
    </dgm:pt>
    <dgm:pt modelId="{B6FC6F35-47ED-4D60-982E-EB297189E89E}">
      <dgm:prSet phldrT="[Text]" custT="1"/>
      <dgm:spPr>
        <a:solidFill>
          <a:srgbClr val="ECD1F1"/>
        </a:solidFill>
      </dgm:spPr>
      <dgm:t>
        <a:bodyPr/>
        <a:lstStyle/>
        <a:p>
          <a:r>
            <a:rPr lang="en-US" sz="2400" b="1" dirty="0" smtClean="0">
              <a:solidFill>
                <a:srgbClr val="1E149E"/>
              </a:solidFill>
              <a:latin typeface="Calibri" panose="020F0502020204030204" pitchFamily="34" charset="0"/>
              <a:ea typeface="Calibri" panose="020F0502020204030204" pitchFamily="34" charset="0"/>
              <a:cs typeface="B Titr" panose="00000700000000000000" pitchFamily="2" charset="-78"/>
            </a:rPr>
            <a:t>Covid-19 in Iran</a:t>
          </a:r>
          <a:endParaRPr lang="en-US" sz="2400" dirty="0">
            <a:cs typeface="B Titr" panose="00000700000000000000" pitchFamily="2" charset="-78"/>
          </a:endParaRPr>
        </a:p>
      </dgm:t>
    </dgm:pt>
    <dgm:pt modelId="{273871A5-A035-4F2A-92A8-FE566A423876}" type="parTrans" cxnId="{3B8AC80A-5410-4629-9E53-F0EF2D26B3FA}">
      <dgm:prSet/>
      <dgm:spPr/>
      <dgm:t>
        <a:bodyPr/>
        <a:lstStyle/>
        <a:p>
          <a:endParaRPr lang="en-US"/>
        </a:p>
      </dgm:t>
    </dgm:pt>
    <dgm:pt modelId="{BEE16205-4EC4-4F8A-A6D6-32EA1FF7C41B}">
      <dgm:prSet custT="1"/>
      <dgm:spPr>
        <a:solidFill>
          <a:schemeClr val="bg2">
            <a:lumMod val="50000"/>
          </a:schemeClr>
        </a:solidFill>
        <a:ln w="12700" cap="flat" cmpd="sng" algn="ctr">
          <a:solidFill>
            <a:schemeClr val="lt1">
              <a:hueOff val="0"/>
              <a:satOff val="0"/>
              <a:lumOff val="0"/>
              <a:alphaOff val="0"/>
            </a:schemeClr>
          </a:solidFill>
          <a:prstDash val="solid"/>
          <a:miter lim="800000"/>
        </a:ln>
      </dgm:spPr>
      <dgm:t>
        <a:bodyPr/>
        <a:lstStyle/>
        <a:p>
          <a:r>
            <a:rPr lang="en-US" sz="1800" b="1" dirty="0" smtClean="0">
              <a:cs typeface="B Titr" panose="00000700000000000000" pitchFamily="2" charset="-78"/>
            </a:rPr>
            <a:t>Infected number: 7,528,961</a:t>
          </a:r>
          <a:endParaRPr lang="en-US" sz="1800" b="1" dirty="0">
            <a:cs typeface="B Titr" panose="00000700000000000000" pitchFamily="2" charset="-78"/>
          </a:endParaRPr>
        </a:p>
      </dgm:t>
    </dgm:pt>
    <dgm:pt modelId="{D20141E1-D88E-4A05-8851-BC53D85A4E29}" type="sibTrans" cxnId="{3B8AC80A-5410-4629-9E53-F0EF2D26B3FA}">
      <dgm:prSet/>
      <dgm:spPr/>
      <dgm:t>
        <a:bodyPr/>
        <a:lstStyle/>
        <a:p>
          <a:endParaRPr lang="en-US"/>
        </a:p>
      </dgm:t>
    </dgm:pt>
    <dgm:pt modelId="{2CBD2653-829E-4248-A41C-27D90177D81A}" type="parTrans" cxnId="{928882CF-13DA-4D33-9D1F-6FA8BCDE553B}">
      <dgm:prSet/>
      <dgm:spPr/>
      <dgm:t>
        <a:bodyPr/>
        <a:lstStyle/>
        <a:p>
          <a:endParaRPr lang="en-US"/>
        </a:p>
      </dgm:t>
    </dgm:pt>
    <dgm:pt modelId="{8E1D7C2D-A9A6-449A-B81D-AF13B4D39E5D}">
      <dgm:prSet custT="1"/>
      <dgm:spPr>
        <a:solidFill>
          <a:schemeClr val="tx1"/>
        </a:solidFill>
        <a:ln w="12700" cap="flat" cmpd="sng" algn="ctr">
          <a:solidFill>
            <a:schemeClr val="lt1">
              <a:hueOff val="0"/>
              <a:satOff val="0"/>
              <a:lumOff val="0"/>
              <a:alphaOff val="0"/>
            </a:schemeClr>
          </a:solidFill>
          <a:prstDash val="solid"/>
          <a:miter lim="800000"/>
        </a:ln>
      </dgm:spPr>
      <dgm:t>
        <a:bodyPr/>
        <a:lstStyle/>
        <a:p>
          <a:r>
            <a:rPr lang="en-US" sz="1800" b="1" dirty="0" smtClean="0">
              <a:cs typeface="B Titr" panose="00000700000000000000" pitchFamily="2" charset="-78"/>
            </a:rPr>
            <a:t>Dead number:143,867</a:t>
          </a:r>
          <a:endParaRPr lang="en-US" sz="1800" b="1" dirty="0">
            <a:cs typeface="B Titr" panose="00000700000000000000" pitchFamily="2" charset="-78"/>
          </a:endParaRPr>
        </a:p>
      </dgm:t>
    </dgm:pt>
    <dgm:pt modelId="{3C1A063C-BF5F-408E-B79B-BC8FD639D8DC}" type="sibTrans" cxnId="{928882CF-13DA-4D33-9D1F-6FA8BCDE553B}">
      <dgm:prSet/>
      <dgm:spPr/>
      <dgm:t>
        <a:bodyPr/>
        <a:lstStyle/>
        <a:p>
          <a:endParaRPr lang="en-US"/>
        </a:p>
      </dgm:t>
    </dgm:pt>
    <dgm:pt modelId="{B489E57A-50CE-4ECC-8A91-976413D601A7}" type="sibTrans" cxnId="{736F24DD-0632-4960-9E77-F7ED52C7BD63}">
      <dgm:prSet/>
      <dgm:spPr/>
      <dgm:t>
        <a:bodyPr/>
        <a:lstStyle/>
        <a:p>
          <a:endParaRPr lang="en-US"/>
        </a:p>
      </dgm:t>
    </dgm:pt>
    <dgm:pt modelId="{F6122726-9E7B-4E9A-BB7E-AA813E9A09AB}" type="parTrans" cxnId="{430B982B-BE9F-4502-9449-618AC4C8B90B}">
      <dgm:prSet/>
      <dgm:spPr/>
      <dgm:t>
        <a:bodyPr/>
        <a:lstStyle/>
        <a:p>
          <a:endParaRPr lang="en-US"/>
        </a:p>
      </dgm:t>
    </dgm:pt>
    <dgm:pt modelId="{09940C91-9C08-4C1B-A7AF-8A6E4FAEB47C}">
      <dgm:prSet phldrT="[Text]" custT="1"/>
      <dgm:spPr>
        <a:solidFill>
          <a:srgbClr val="ECD1F1"/>
        </a:solidFill>
      </dgm:spPr>
      <dgm:t>
        <a:bodyPr/>
        <a:lstStyle/>
        <a:p>
          <a:r>
            <a:rPr lang="en-US" sz="2400" b="1" dirty="0" smtClean="0">
              <a:solidFill>
                <a:srgbClr val="1E149E"/>
              </a:solidFill>
              <a:latin typeface="Calibri" panose="020F0502020204030204" pitchFamily="34" charset="0"/>
              <a:ea typeface="Calibri" panose="020F0502020204030204" pitchFamily="34" charset="0"/>
              <a:cs typeface="B Titr" panose="00000700000000000000" pitchFamily="2" charset="-78"/>
            </a:rPr>
            <a:t>Covid-19</a:t>
          </a:r>
          <a:endParaRPr lang="en-US" sz="2400" dirty="0">
            <a:cs typeface="B Titr" panose="00000700000000000000" pitchFamily="2" charset="-78"/>
          </a:endParaRPr>
        </a:p>
      </dgm:t>
    </dgm:pt>
    <dgm:pt modelId="{3405CE4D-78F0-4898-9DA1-8484777B5830}" type="parTrans" cxnId="{D5265E70-7725-4A07-B965-D1EBF21B6911}">
      <dgm:prSet/>
      <dgm:spPr/>
      <dgm:t>
        <a:bodyPr/>
        <a:lstStyle/>
        <a:p>
          <a:endParaRPr lang="en-US"/>
        </a:p>
      </dgm:t>
    </dgm:pt>
    <dgm:pt modelId="{0C03F27D-D266-42A3-A493-8AF5B3B60F8E}">
      <dgm:prSet custT="1"/>
      <dgm:spPr>
        <a:solidFill>
          <a:srgbClr val="1E149E"/>
        </a:solidFill>
        <a:ln w="12700" cap="flat" cmpd="sng" algn="ctr">
          <a:solidFill>
            <a:schemeClr val="lt1">
              <a:hueOff val="0"/>
              <a:satOff val="0"/>
              <a:lumOff val="0"/>
              <a:alphaOff val="0"/>
            </a:schemeClr>
          </a:solidFill>
          <a:prstDash val="solid"/>
          <a:miter lim="800000"/>
        </a:ln>
      </dgm:spPr>
      <dgm:t>
        <a:bodyPr/>
        <a:lstStyle/>
        <a:p>
          <a:r>
            <a:rPr lang="en-US" sz="1800" b="1" dirty="0" smtClean="0">
              <a:cs typeface="B Titr" panose="00000700000000000000" pitchFamily="2" charset="-78"/>
            </a:rPr>
            <a:t>The World Health Organization announced Covid-19 as a pandemic on March 11, 2020.</a:t>
          </a:r>
          <a:endParaRPr lang="en-US" sz="1800" b="1" dirty="0">
            <a:cs typeface="B Zar" panose="00000400000000000000" pitchFamily="2" charset="-78"/>
          </a:endParaRPr>
        </a:p>
      </dgm:t>
    </dgm:pt>
    <dgm:pt modelId="{60FAFCF6-AA14-485B-A635-6950723B40A8}" type="sibTrans" cxnId="{D5265E70-7725-4A07-B965-D1EBF21B6911}">
      <dgm:prSet/>
      <dgm:spPr/>
      <dgm:t>
        <a:bodyPr/>
        <a:lstStyle/>
        <a:p>
          <a:endParaRPr lang="en-US"/>
        </a:p>
      </dgm:t>
    </dgm:pt>
    <dgm:pt modelId="{01E4ABFA-C810-49C4-B5B6-229A4A599A30}" type="parTrans" cxnId="{933F5200-7875-4F87-91D0-CD4D5FA5F580}">
      <dgm:prSet/>
      <dgm:spPr/>
      <dgm:t>
        <a:bodyPr/>
        <a:lstStyle/>
        <a:p>
          <a:endParaRPr lang="en-US"/>
        </a:p>
      </dgm:t>
    </dgm:pt>
    <dgm:pt modelId="{11827E67-8044-46C8-8F99-6E417A3FB933}">
      <dgm:prSet custT="1"/>
      <dgm:spPr>
        <a:solidFill>
          <a:srgbClr val="5A0AEA"/>
        </a:solidFill>
        <a:ln w="12700" cap="flat" cmpd="sng" algn="ctr">
          <a:solidFill>
            <a:schemeClr val="lt1">
              <a:hueOff val="0"/>
              <a:satOff val="0"/>
              <a:lumOff val="0"/>
              <a:alphaOff val="0"/>
            </a:schemeClr>
          </a:solidFill>
          <a:prstDash val="solid"/>
          <a:miter lim="800000"/>
        </a:ln>
      </dgm:spPr>
      <dgm:t>
        <a:bodyPr/>
        <a:lstStyle/>
        <a:p>
          <a:r>
            <a:rPr lang="en-US" sz="1800" b="1" dirty="0" smtClean="0">
              <a:cs typeface="B Titr" panose="00000700000000000000" pitchFamily="2" charset="-78"/>
            </a:rPr>
            <a:t>Covid-19 entered Iran in the First months of 2020</a:t>
          </a:r>
          <a:endParaRPr lang="en-US" sz="1800" b="1" dirty="0">
            <a:cs typeface="B Titr" panose="00000700000000000000" pitchFamily="2" charset="-78"/>
          </a:endParaRPr>
        </a:p>
      </dgm:t>
    </dgm:pt>
    <dgm:pt modelId="{54195920-C55D-41DE-AA22-9F33AD216689}" type="sibTrans" cxnId="{933F5200-7875-4F87-91D0-CD4D5FA5F580}">
      <dgm:prSet/>
      <dgm:spPr/>
      <dgm:t>
        <a:bodyPr/>
        <a:lstStyle/>
        <a:p>
          <a:endParaRPr lang="en-US"/>
        </a:p>
      </dgm:t>
    </dgm:pt>
    <dgm:pt modelId="{CDE8A51D-146F-4DF2-899C-4F7ADD35DC5C}" type="sibTrans" cxnId="{430B982B-BE9F-4502-9449-618AC4C8B90B}">
      <dgm:prSet/>
      <dgm:spPr/>
      <dgm:t>
        <a:bodyPr/>
        <a:lstStyle/>
        <a:p>
          <a:endParaRPr lang="en-US"/>
        </a:p>
      </dgm:t>
    </dgm:pt>
    <dgm:pt modelId="{E018E3A5-6810-4E4F-AF8B-862F32137351}" type="pres">
      <dgm:prSet presAssocID="{7B82F723-99CF-44E6-9C7C-E9A39B4F9025}" presName="theList" presStyleCnt="0">
        <dgm:presLayoutVars>
          <dgm:dir val="rev"/>
          <dgm:animLvl val="lvl"/>
          <dgm:resizeHandles val="exact"/>
        </dgm:presLayoutVars>
      </dgm:prSet>
      <dgm:spPr/>
      <dgm:t>
        <a:bodyPr/>
        <a:lstStyle/>
        <a:p>
          <a:endParaRPr lang="en-US"/>
        </a:p>
      </dgm:t>
    </dgm:pt>
    <dgm:pt modelId="{43A88794-5C42-4B20-8A59-B778AC373820}" type="pres">
      <dgm:prSet presAssocID="{E9D860D9-E8E4-4105-95C4-BF1A96EFF4D1}" presName="compNode" presStyleCnt="0"/>
      <dgm:spPr/>
      <dgm:t>
        <a:bodyPr/>
        <a:lstStyle/>
        <a:p>
          <a:endParaRPr lang="en-US"/>
        </a:p>
      </dgm:t>
    </dgm:pt>
    <dgm:pt modelId="{A23F7E90-B701-4213-B7D3-F645AF6301D1}" type="pres">
      <dgm:prSet presAssocID="{E9D860D9-E8E4-4105-95C4-BF1A96EFF4D1}" presName="aNode" presStyleLbl="bgShp" presStyleIdx="0" presStyleCnt="3"/>
      <dgm:spPr/>
      <dgm:t>
        <a:bodyPr/>
        <a:lstStyle/>
        <a:p>
          <a:endParaRPr lang="en-US"/>
        </a:p>
      </dgm:t>
    </dgm:pt>
    <dgm:pt modelId="{AAAC9444-B1E0-473D-880C-CC16A09E9EBC}" type="pres">
      <dgm:prSet presAssocID="{E9D860D9-E8E4-4105-95C4-BF1A96EFF4D1}" presName="textNode" presStyleLbl="bgShp" presStyleIdx="0" presStyleCnt="3"/>
      <dgm:spPr/>
      <dgm:t>
        <a:bodyPr/>
        <a:lstStyle/>
        <a:p>
          <a:endParaRPr lang="en-US"/>
        </a:p>
      </dgm:t>
    </dgm:pt>
    <dgm:pt modelId="{4A35A7BF-34F3-4EF0-A071-F0B6007F993F}" type="pres">
      <dgm:prSet presAssocID="{E9D860D9-E8E4-4105-95C4-BF1A96EFF4D1}" presName="compChildNode" presStyleCnt="0"/>
      <dgm:spPr/>
      <dgm:t>
        <a:bodyPr/>
        <a:lstStyle/>
        <a:p>
          <a:endParaRPr lang="en-US"/>
        </a:p>
      </dgm:t>
    </dgm:pt>
    <dgm:pt modelId="{0BFF2C65-A88B-4C4F-AB86-5D0DF376DAAC}" type="pres">
      <dgm:prSet presAssocID="{E9D860D9-E8E4-4105-95C4-BF1A96EFF4D1}" presName="theInnerList" presStyleCnt="0"/>
      <dgm:spPr/>
      <dgm:t>
        <a:bodyPr/>
        <a:lstStyle/>
        <a:p>
          <a:endParaRPr lang="en-US"/>
        </a:p>
      </dgm:t>
    </dgm:pt>
    <dgm:pt modelId="{4E8AE849-02C7-499C-968F-8DB23937DB75}" type="pres">
      <dgm:prSet presAssocID="{69EDC142-5A78-41A2-84C1-3147CE10CF42}" presName="childNode" presStyleLbl="node1" presStyleIdx="0" presStyleCnt="6">
        <dgm:presLayoutVars>
          <dgm:bulletEnabled val="1"/>
        </dgm:presLayoutVars>
      </dgm:prSet>
      <dgm:spPr/>
      <dgm:t>
        <a:bodyPr/>
        <a:lstStyle/>
        <a:p>
          <a:endParaRPr lang="en-US"/>
        </a:p>
      </dgm:t>
    </dgm:pt>
    <dgm:pt modelId="{6AF71661-C40D-41BC-AF10-73C2A53D4E10}" type="pres">
      <dgm:prSet presAssocID="{69EDC142-5A78-41A2-84C1-3147CE10CF42}" presName="aSpace2" presStyleCnt="0"/>
      <dgm:spPr/>
      <dgm:t>
        <a:bodyPr/>
        <a:lstStyle/>
        <a:p>
          <a:endParaRPr lang="en-US"/>
        </a:p>
      </dgm:t>
    </dgm:pt>
    <dgm:pt modelId="{1EA6E9B5-07D1-436C-B285-DF2F2B0D6A7C}" type="pres">
      <dgm:prSet presAssocID="{B682BE1E-8636-4ECC-A6A6-009DA185A73C}" presName="childNode" presStyleLbl="node1" presStyleIdx="1" presStyleCnt="6">
        <dgm:presLayoutVars>
          <dgm:bulletEnabled val="1"/>
        </dgm:presLayoutVars>
      </dgm:prSet>
      <dgm:spPr/>
      <dgm:t>
        <a:bodyPr/>
        <a:lstStyle/>
        <a:p>
          <a:endParaRPr lang="en-US"/>
        </a:p>
      </dgm:t>
    </dgm:pt>
    <dgm:pt modelId="{BF04E8AC-D779-4D42-A7A6-10B5D1DF312E}" type="pres">
      <dgm:prSet presAssocID="{E9D860D9-E8E4-4105-95C4-BF1A96EFF4D1}" presName="aSpace" presStyleCnt="0"/>
      <dgm:spPr/>
      <dgm:t>
        <a:bodyPr/>
        <a:lstStyle/>
        <a:p>
          <a:endParaRPr lang="en-US"/>
        </a:p>
      </dgm:t>
    </dgm:pt>
    <dgm:pt modelId="{CED838DC-EF13-480F-9A06-F166750F76B1}" type="pres">
      <dgm:prSet presAssocID="{B6FC6F35-47ED-4D60-982E-EB297189E89E}" presName="compNode" presStyleCnt="0"/>
      <dgm:spPr/>
      <dgm:t>
        <a:bodyPr/>
        <a:lstStyle/>
        <a:p>
          <a:endParaRPr lang="en-US"/>
        </a:p>
      </dgm:t>
    </dgm:pt>
    <dgm:pt modelId="{86347665-9BA1-47BF-B701-FC76E164BA9F}" type="pres">
      <dgm:prSet presAssocID="{B6FC6F35-47ED-4D60-982E-EB297189E89E}" presName="aNode" presStyleLbl="bgShp" presStyleIdx="1" presStyleCnt="3"/>
      <dgm:spPr/>
      <dgm:t>
        <a:bodyPr/>
        <a:lstStyle/>
        <a:p>
          <a:endParaRPr lang="en-US"/>
        </a:p>
      </dgm:t>
    </dgm:pt>
    <dgm:pt modelId="{8BFFB1A1-1F6C-49C4-B0C2-3FE43AEFAFD9}" type="pres">
      <dgm:prSet presAssocID="{B6FC6F35-47ED-4D60-982E-EB297189E89E}" presName="textNode" presStyleLbl="bgShp" presStyleIdx="1" presStyleCnt="3"/>
      <dgm:spPr/>
      <dgm:t>
        <a:bodyPr/>
        <a:lstStyle/>
        <a:p>
          <a:endParaRPr lang="en-US"/>
        </a:p>
      </dgm:t>
    </dgm:pt>
    <dgm:pt modelId="{538711FC-320A-41CF-9DC9-787AD4C8AAA7}" type="pres">
      <dgm:prSet presAssocID="{B6FC6F35-47ED-4D60-982E-EB297189E89E}" presName="compChildNode" presStyleCnt="0"/>
      <dgm:spPr/>
      <dgm:t>
        <a:bodyPr/>
        <a:lstStyle/>
        <a:p>
          <a:endParaRPr lang="en-US"/>
        </a:p>
      </dgm:t>
    </dgm:pt>
    <dgm:pt modelId="{92C79B5C-FEA9-4E4A-B5CE-E9E1E83C1B56}" type="pres">
      <dgm:prSet presAssocID="{B6FC6F35-47ED-4D60-982E-EB297189E89E}" presName="theInnerList" presStyleCnt="0"/>
      <dgm:spPr/>
      <dgm:t>
        <a:bodyPr/>
        <a:lstStyle/>
        <a:p>
          <a:endParaRPr lang="en-US"/>
        </a:p>
      </dgm:t>
    </dgm:pt>
    <dgm:pt modelId="{DE1087F1-EFF5-47D1-BE11-6396CBA5641F}" type="pres">
      <dgm:prSet presAssocID="{BEE16205-4EC4-4F8A-A6D6-32EA1FF7C41B}" presName="childNode" presStyleLbl="node1" presStyleIdx="2" presStyleCnt="6">
        <dgm:presLayoutVars>
          <dgm:bulletEnabled val="1"/>
        </dgm:presLayoutVars>
      </dgm:prSet>
      <dgm:spPr/>
      <dgm:t>
        <a:bodyPr/>
        <a:lstStyle/>
        <a:p>
          <a:endParaRPr lang="en-US"/>
        </a:p>
      </dgm:t>
    </dgm:pt>
    <dgm:pt modelId="{303B87E5-4A7F-4C64-8855-4DC340789DB4}" type="pres">
      <dgm:prSet presAssocID="{BEE16205-4EC4-4F8A-A6D6-32EA1FF7C41B}" presName="aSpace2" presStyleCnt="0"/>
      <dgm:spPr/>
      <dgm:t>
        <a:bodyPr/>
        <a:lstStyle/>
        <a:p>
          <a:endParaRPr lang="en-US"/>
        </a:p>
      </dgm:t>
    </dgm:pt>
    <dgm:pt modelId="{E5BE37D8-1B57-4D7A-B05B-F447AD51866B}" type="pres">
      <dgm:prSet presAssocID="{8E1D7C2D-A9A6-449A-B81D-AF13B4D39E5D}" presName="childNode" presStyleLbl="node1" presStyleIdx="3" presStyleCnt="6">
        <dgm:presLayoutVars>
          <dgm:bulletEnabled val="1"/>
        </dgm:presLayoutVars>
      </dgm:prSet>
      <dgm:spPr/>
      <dgm:t>
        <a:bodyPr/>
        <a:lstStyle/>
        <a:p>
          <a:endParaRPr lang="en-US"/>
        </a:p>
      </dgm:t>
    </dgm:pt>
    <dgm:pt modelId="{7A94264D-719E-41F4-ACB0-9E316BA15A9D}" type="pres">
      <dgm:prSet presAssocID="{B6FC6F35-47ED-4D60-982E-EB297189E89E}" presName="aSpace" presStyleCnt="0"/>
      <dgm:spPr/>
      <dgm:t>
        <a:bodyPr/>
        <a:lstStyle/>
        <a:p>
          <a:endParaRPr lang="en-US"/>
        </a:p>
      </dgm:t>
    </dgm:pt>
    <dgm:pt modelId="{F3CBA5B1-491F-4CBF-AAB2-4CA812C7CDAC}" type="pres">
      <dgm:prSet presAssocID="{09940C91-9C08-4C1B-A7AF-8A6E4FAEB47C}" presName="compNode" presStyleCnt="0"/>
      <dgm:spPr/>
      <dgm:t>
        <a:bodyPr/>
        <a:lstStyle/>
        <a:p>
          <a:endParaRPr lang="en-US"/>
        </a:p>
      </dgm:t>
    </dgm:pt>
    <dgm:pt modelId="{DFACBAFD-680B-406D-AF00-D73B30A723AD}" type="pres">
      <dgm:prSet presAssocID="{09940C91-9C08-4C1B-A7AF-8A6E4FAEB47C}" presName="aNode" presStyleLbl="bgShp" presStyleIdx="2" presStyleCnt="3"/>
      <dgm:spPr/>
      <dgm:t>
        <a:bodyPr/>
        <a:lstStyle/>
        <a:p>
          <a:endParaRPr lang="en-US"/>
        </a:p>
      </dgm:t>
    </dgm:pt>
    <dgm:pt modelId="{D8AB6351-7DC3-40F6-9E76-72D48EEC2554}" type="pres">
      <dgm:prSet presAssocID="{09940C91-9C08-4C1B-A7AF-8A6E4FAEB47C}" presName="textNode" presStyleLbl="bgShp" presStyleIdx="2" presStyleCnt="3"/>
      <dgm:spPr/>
      <dgm:t>
        <a:bodyPr/>
        <a:lstStyle/>
        <a:p>
          <a:endParaRPr lang="en-US"/>
        </a:p>
      </dgm:t>
    </dgm:pt>
    <dgm:pt modelId="{6FE68AF5-C787-46FA-A9FE-58512298E5D6}" type="pres">
      <dgm:prSet presAssocID="{09940C91-9C08-4C1B-A7AF-8A6E4FAEB47C}" presName="compChildNode" presStyleCnt="0"/>
      <dgm:spPr/>
      <dgm:t>
        <a:bodyPr/>
        <a:lstStyle/>
        <a:p>
          <a:endParaRPr lang="en-US"/>
        </a:p>
      </dgm:t>
    </dgm:pt>
    <dgm:pt modelId="{6B2C0251-B384-4710-90E4-7916F0BCF521}" type="pres">
      <dgm:prSet presAssocID="{09940C91-9C08-4C1B-A7AF-8A6E4FAEB47C}" presName="theInnerList" presStyleCnt="0"/>
      <dgm:spPr/>
      <dgm:t>
        <a:bodyPr/>
        <a:lstStyle/>
        <a:p>
          <a:endParaRPr lang="en-US"/>
        </a:p>
      </dgm:t>
    </dgm:pt>
    <dgm:pt modelId="{2DBFA672-E141-407B-890C-80C493A18763}" type="pres">
      <dgm:prSet presAssocID="{0C03F27D-D266-42A3-A493-8AF5B3B60F8E}" presName="childNode" presStyleLbl="node1" presStyleIdx="4" presStyleCnt="6">
        <dgm:presLayoutVars>
          <dgm:bulletEnabled val="1"/>
        </dgm:presLayoutVars>
      </dgm:prSet>
      <dgm:spPr/>
      <dgm:t>
        <a:bodyPr/>
        <a:lstStyle/>
        <a:p>
          <a:endParaRPr lang="en-US"/>
        </a:p>
      </dgm:t>
    </dgm:pt>
    <dgm:pt modelId="{9B8523D8-E8EE-4B37-A1B6-9ECFC596BF1E}" type="pres">
      <dgm:prSet presAssocID="{0C03F27D-D266-42A3-A493-8AF5B3B60F8E}" presName="aSpace2" presStyleCnt="0"/>
      <dgm:spPr/>
      <dgm:t>
        <a:bodyPr/>
        <a:lstStyle/>
        <a:p>
          <a:endParaRPr lang="en-US"/>
        </a:p>
      </dgm:t>
    </dgm:pt>
    <dgm:pt modelId="{1C8B606F-3161-4F24-80F2-345A5F0D8218}" type="pres">
      <dgm:prSet presAssocID="{11827E67-8044-46C8-8F99-6E417A3FB933}" presName="childNode" presStyleLbl="node1" presStyleIdx="5" presStyleCnt="6">
        <dgm:presLayoutVars>
          <dgm:bulletEnabled val="1"/>
        </dgm:presLayoutVars>
      </dgm:prSet>
      <dgm:spPr/>
      <dgm:t>
        <a:bodyPr/>
        <a:lstStyle/>
        <a:p>
          <a:endParaRPr lang="en-US"/>
        </a:p>
      </dgm:t>
    </dgm:pt>
  </dgm:ptLst>
  <dgm:cxnLst>
    <dgm:cxn modelId="{933F5200-7875-4F87-91D0-CD4D5FA5F580}" srcId="{09940C91-9C08-4C1B-A7AF-8A6E4FAEB47C}" destId="{11827E67-8044-46C8-8F99-6E417A3FB933}" srcOrd="1" destOrd="0" parTransId="{01E4ABFA-C810-49C4-B5B6-229A4A599A30}" sibTransId="{54195920-C55D-41DE-AA22-9F33AD216689}"/>
    <dgm:cxn modelId="{FAB3A84E-C72F-4332-9762-143F2D599B0B}" type="presOf" srcId="{E9D860D9-E8E4-4105-95C4-BF1A96EFF4D1}" destId="{A23F7E90-B701-4213-B7D3-F645AF6301D1}" srcOrd="0" destOrd="0" presId="urn:microsoft.com/office/officeart/2005/8/layout/lProcess2"/>
    <dgm:cxn modelId="{928882CF-13DA-4D33-9D1F-6FA8BCDE553B}" srcId="{B6FC6F35-47ED-4D60-982E-EB297189E89E}" destId="{8E1D7C2D-A9A6-449A-B81D-AF13B4D39E5D}" srcOrd="1" destOrd="0" parTransId="{2CBD2653-829E-4248-A41C-27D90177D81A}" sibTransId="{3C1A063C-BF5F-408E-B79B-BC8FD639D8DC}"/>
    <dgm:cxn modelId="{300093ED-B120-4FE8-95B3-2BC14457EF13}" type="presOf" srcId="{69EDC142-5A78-41A2-84C1-3147CE10CF42}" destId="{4E8AE849-02C7-499C-968F-8DB23937DB75}" srcOrd="0" destOrd="0" presId="urn:microsoft.com/office/officeart/2005/8/layout/lProcess2"/>
    <dgm:cxn modelId="{D96CED05-A346-4E72-8FBE-D3406D9385BA}" type="presOf" srcId="{7B82F723-99CF-44E6-9C7C-E9A39B4F9025}" destId="{E018E3A5-6810-4E4F-AF8B-862F32137351}" srcOrd="0" destOrd="0" presId="urn:microsoft.com/office/officeart/2005/8/layout/lProcess2"/>
    <dgm:cxn modelId="{F06EFD1F-7B58-4C8D-8737-242C8248213D}" type="presOf" srcId="{11827E67-8044-46C8-8F99-6E417A3FB933}" destId="{1C8B606F-3161-4F24-80F2-345A5F0D8218}" srcOrd="0" destOrd="0" presId="urn:microsoft.com/office/officeart/2005/8/layout/lProcess2"/>
    <dgm:cxn modelId="{7B348D08-64CD-4472-BC4E-D5D884DCBD29}" type="presOf" srcId="{BEE16205-4EC4-4F8A-A6D6-32EA1FF7C41B}" destId="{DE1087F1-EFF5-47D1-BE11-6396CBA5641F}" srcOrd="0" destOrd="0" presId="urn:microsoft.com/office/officeart/2005/8/layout/lProcess2"/>
    <dgm:cxn modelId="{803879E6-6A07-4265-93B1-70C74CD61D07}" type="presOf" srcId="{B6FC6F35-47ED-4D60-982E-EB297189E89E}" destId="{8BFFB1A1-1F6C-49C4-B0C2-3FE43AEFAFD9}" srcOrd="1" destOrd="0" presId="urn:microsoft.com/office/officeart/2005/8/layout/lProcess2"/>
    <dgm:cxn modelId="{6E6E9AFE-0FF7-4F1E-9ACD-2D7D988CCE35}" type="presOf" srcId="{B682BE1E-8636-4ECC-A6A6-009DA185A73C}" destId="{1EA6E9B5-07D1-436C-B285-DF2F2B0D6A7C}" srcOrd="0" destOrd="0" presId="urn:microsoft.com/office/officeart/2005/8/layout/lProcess2"/>
    <dgm:cxn modelId="{3B8AC80A-5410-4629-9E53-F0EF2D26B3FA}" srcId="{B6FC6F35-47ED-4D60-982E-EB297189E89E}" destId="{BEE16205-4EC4-4F8A-A6D6-32EA1FF7C41B}" srcOrd="0" destOrd="0" parTransId="{273871A5-A035-4F2A-92A8-FE566A423876}" sibTransId="{D20141E1-D88E-4A05-8851-BC53D85A4E29}"/>
    <dgm:cxn modelId="{430B982B-BE9F-4502-9449-618AC4C8B90B}" srcId="{7B82F723-99CF-44E6-9C7C-E9A39B4F9025}" destId="{09940C91-9C08-4C1B-A7AF-8A6E4FAEB47C}" srcOrd="2" destOrd="0" parTransId="{F6122726-9E7B-4E9A-BB7E-AA813E9A09AB}" sibTransId="{CDE8A51D-146F-4DF2-899C-4F7ADD35DC5C}"/>
    <dgm:cxn modelId="{EFBC2DB1-5ADF-442E-B330-7D15635FC218}" type="presOf" srcId="{E9D860D9-E8E4-4105-95C4-BF1A96EFF4D1}" destId="{AAAC9444-B1E0-473D-880C-CC16A09E9EBC}" srcOrd="1" destOrd="0" presId="urn:microsoft.com/office/officeart/2005/8/layout/lProcess2"/>
    <dgm:cxn modelId="{35D6D1D0-012C-4AD2-8E89-F073B67BD6B8}" type="presOf" srcId="{0C03F27D-D266-42A3-A493-8AF5B3B60F8E}" destId="{2DBFA672-E141-407B-890C-80C493A18763}" srcOrd="0" destOrd="0" presId="urn:microsoft.com/office/officeart/2005/8/layout/lProcess2"/>
    <dgm:cxn modelId="{5B6EF4FA-AF86-4304-B8C2-A6071AA8F6A4}" type="presOf" srcId="{09940C91-9C08-4C1B-A7AF-8A6E4FAEB47C}" destId="{DFACBAFD-680B-406D-AF00-D73B30A723AD}" srcOrd="0" destOrd="0" presId="urn:microsoft.com/office/officeart/2005/8/layout/lProcess2"/>
    <dgm:cxn modelId="{3A675D56-23B4-428B-8BF9-0685535C5C98}" srcId="{7B82F723-99CF-44E6-9C7C-E9A39B4F9025}" destId="{E9D860D9-E8E4-4105-95C4-BF1A96EFF4D1}" srcOrd="0" destOrd="0" parTransId="{89189F40-BD06-4E71-9FD5-469530C2442A}" sibTransId="{99F9CFDC-4750-4D02-9239-4F6FAC285F00}"/>
    <dgm:cxn modelId="{736F24DD-0632-4960-9E77-F7ED52C7BD63}" srcId="{7B82F723-99CF-44E6-9C7C-E9A39B4F9025}" destId="{B6FC6F35-47ED-4D60-982E-EB297189E89E}" srcOrd="1" destOrd="0" parTransId="{0C22ED48-FF20-4E89-99FE-F10093DC60B2}" sibTransId="{B489E57A-50CE-4ECC-8A91-976413D601A7}"/>
    <dgm:cxn modelId="{30EC7CBE-7118-472D-9A72-1F0E3609E508}" srcId="{E9D860D9-E8E4-4105-95C4-BF1A96EFF4D1}" destId="{B682BE1E-8636-4ECC-A6A6-009DA185A73C}" srcOrd="1" destOrd="0" parTransId="{54DB5399-8A3A-4418-8475-43B219FCDE80}" sibTransId="{A4C9ADFE-ECBF-45DB-A936-54AB2FABFC35}"/>
    <dgm:cxn modelId="{D5265E70-7725-4A07-B965-D1EBF21B6911}" srcId="{09940C91-9C08-4C1B-A7AF-8A6E4FAEB47C}" destId="{0C03F27D-D266-42A3-A493-8AF5B3B60F8E}" srcOrd="0" destOrd="0" parTransId="{3405CE4D-78F0-4898-9DA1-8484777B5830}" sibTransId="{60FAFCF6-AA14-485B-A635-6950723B40A8}"/>
    <dgm:cxn modelId="{19EDCB14-37C4-4FCD-8C83-EFF921DF1C25}" type="presOf" srcId="{8E1D7C2D-A9A6-449A-B81D-AF13B4D39E5D}" destId="{E5BE37D8-1B57-4D7A-B05B-F447AD51866B}" srcOrd="0" destOrd="0" presId="urn:microsoft.com/office/officeart/2005/8/layout/lProcess2"/>
    <dgm:cxn modelId="{893E375B-9D4A-4C6D-81DE-F08972D32166}" type="presOf" srcId="{B6FC6F35-47ED-4D60-982E-EB297189E89E}" destId="{86347665-9BA1-47BF-B701-FC76E164BA9F}" srcOrd="0" destOrd="0" presId="urn:microsoft.com/office/officeart/2005/8/layout/lProcess2"/>
    <dgm:cxn modelId="{A82BCC5B-AA90-40B6-90C9-613F04C633AC}" srcId="{E9D860D9-E8E4-4105-95C4-BF1A96EFF4D1}" destId="{69EDC142-5A78-41A2-84C1-3147CE10CF42}" srcOrd="0" destOrd="0" parTransId="{00C3FA88-A40A-498B-A87E-0C6DD2F525FD}" sibTransId="{C398FBE4-5F36-4CF2-A539-126867B23CED}"/>
    <dgm:cxn modelId="{17781F4B-1CE9-4CB6-8B8E-04527D3E3A36}" type="presOf" srcId="{09940C91-9C08-4C1B-A7AF-8A6E4FAEB47C}" destId="{D8AB6351-7DC3-40F6-9E76-72D48EEC2554}" srcOrd="1" destOrd="0" presId="urn:microsoft.com/office/officeart/2005/8/layout/lProcess2"/>
    <dgm:cxn modelId="{121D0A74-79F1-48ED-AE4A-41A7C71571CC}" type="presParOf" srcId="{E018E3A5-6810-4E4F-AF8B-862F32137351}" destId="{43A88794-5C42-4B20-8A59-B778AC373820}" srcOrd="0" destOrd="0" presId="urn:microsoft.com/office/officeart/2005/8/layout/lProcess2"/>
    <dgm:cxn modelId="{6A3BF54A-F1A9-48D0-B8D3-A1E9E36876E5}" type="presParOf" srcId="{43A88794-5C42-4B20-8A59-B778AC373820}" destId="{A23F7E90-B701-4213-B7D3-F645AF6301D1}" srcOrd="0" destOrd="0" presId="urn:microsoft.com/office/officeart/2005/8/layout/lProcess2"/>
    <dgm:cxn modelId="{29AC0E0A-0C53-465A-99F1-9C326166CD59}" type="presParOf" srcId="{43A88794-5C42-4B20-8A59-B778AC373820}" destId="{AAAC9444-B1E0-473D-880C-CC16A09E9EBC}" srcOrd="1" destOrd="0" presId="urn:microsoft.com/office/officeart/2005/8/layout/lProcess2"/>
    <dgm:cxn modelId="{DEFC36E5-C831-4C45-8D00-BDD660417EC3}" type="presParOf" srcId="{43A88794-5C42-4B20-8A59-B778AC373820}" destId="{4A35A7BF-34F3-4EF0-A071-F0B6007F993F}" srcOrd="2" destOrd="0" presId="urn:microsoft.com/office/officeart/2005/8/layout/lProcess2"/>
    <dgm:cxn modelId="{C9E098B2-C1FB-4D2E-863C-60FBE49F4CE0}" type="presParOf" srcId="{4A35A7BF-34F3-4EF0-A071-F0B6007F993F}" destId="{0BFF2C65-A88B-4C4F-AB86-5D0DF376DAAC}" srcOrd="0" destOrd="0" presId="urn:microsoft.com/office/officeart/2005/8/layout/lProcess2"/>
    <dgm:cxn modelId="{1C8D21B5-0CE1-4694-A55E-05421BAD9527}" type="presParOf" srcId="{0BFF2C65-A88B-4C4F-AB86-5D0DF376DAAC}" destId="{4E8AE849-02C7-499C-968F-8DB23937DB75}" srcOrd="0" destOrd="0" presId="urn:microsoft.com/office/officeart/2005/8/layout/lProcess2"/>
    <dgm:cxn modelId="{9E7F042C-0E87-41E7-92D4-C15AA543A9E8}" type="presParOf" srcId="{0BFF2C65-A88B-4C4F-AB86-5D0DF376DAAC}" destId="{6AF71661-C40D-41BC-AF10-73C2A53D4E10}" srcOrd="1" destOrd="0" presId="urn:microsoft.com/office/officeart/2005/8/layout/lProcess2"/>
    <dgm:cxn modelId="{AE87BFB3-3084-4498-A69E-21B541410F2A}" type="presParOf" srcId="{0BFF2C65-A88B-4C4F-AB86-5D0DF376DAAC}" destId="{1EA6E9B5-07D1-436C-B285-DF2F2B0D6A7C}" srcOrd="2" destOrd="0" presId="urn:microsoft.com/office/officeart/2005/8/layout/lProcess2"/>
    <dgm:cxn modelId="{DAAE0E6D-F808-42C9-85D9-E8202AF52FBC}" type="presParOf" srcId="{E018E3A5-6810-4E4F-AF8B-862F32137351}" destId="{BF04E8AC-D779-4D42-A7A6-10B5D1DF312E}" srcOrd="1" destOrd="0" presId="urn:microsoft.com/office/officeart/2005/8/layout/lProcess2"/>
    <dgm:cxn modelId="{EF5AC959-75DF-419C-843A-0E72CBDA9554}" type="presParOf" srcId="{E018E3A5-6810-4E4F-AF8B-862F32137351}" destId="{CED838DC-EF13-480F-9A06-F166750F76B1}" srcOrd="2" destOrd="0" presId="urn:microsoft.com/office/officeart/2005/8/layout/lProcess2"/>
    <dgm:cxn modelId="{1F40F713-A292-4BCB-80C8-71DF71560A5A}" type="presParOf" srcId="{CED838DC-EF13-480F-9A06-F166750F76B1}" destId="{86347665-9BA1-47BF-B701-FC76E164BA9F}" srcOrd="0" destOrd="0" presId="urn:microsoft.com/office/officeart/2005/8/layout/lProcess2"/>
    <dgm:cxn modelId="{3F439A47-6996-48EB-B6D3-E016392D3F41}" type="presParOf" srcId="{CED838DC-EF13-480F-9A06-F166750F76B1}" destId="{8BFFB1A1-1F6C-49C4-B0C2-3FE43AEFAFD9}" srcOrd="1" destOrd="0" presId="urn:microsoft.com/office/officeart/2005/8/layout/lProcess2"/>
    <dgm:cxn modelId="{1A897A83-1916-41C1-BF75-9A73D0278A7D}" type="presParOf" srcId="{CED838DC-EF13-480F-9A06-F166750F76B1}" destId="{538711FC-320A-41CF-9DC9-787AD4C8AAA7}" srcOrd="2" destOrd="0" presId="urn:microsoft.com/office/officeart/2005/8/layout/lProcess2"/>
    <dgm:cxn modelId="{151A7A7E-58FB-49E1-BCB5-8BD6F28895DA}" type="presParOf" srcId="{538711FC-320A-41CF-9DC9-787AD4C8AAA7}" destId="{92C79B5C-FEA9-4E4A-B5CE-E9E1E83C1B56}" srcOrd="0" destOrd="0" presId="urn:microsoft.com/office/officeart/2005/8/layout/lProcess2"/>
    <dgm:cxn modelId="{41D09271-9268-4D07-A5D2-77AE25846CAF}" type="presParOf" srcId="{92C79B5C-FEA9-4E4A-B5CE-E9E1E83C1B56}" destId="{DE1087F1-EFF5-47D1-BE11-6396CBA5641F}" srcOrd="0" destOrd="0" presId="urn:microsoft.com/office/officeart/2005/8/layout/lProcess2"/>
    <dgm:cxn modelId="{9787CD9C-6EC4-4DC7-BADF-E4880C375FC2}" type="presParOf" srcId="{92C79B5C-FEA9-4E4A-B5CE-E9E1E83C1B56}" destId="{303B87E5-4A7F-4C64-8855-4DC340789DB4}" srcOrd="1" destOrd="0" presId="urn:microsoft.com/office/officeart/2005/8/layout/lProcess2"/>
    <dgm:cxn modelId="{41FF0B59-F5FC-49F9-B355-980DAAEB2FF5}" type="presParOf" srcId="{92C79B5C-FEA9-4E4A-B5CE-E9E1E83C1B56}" destId="{E5BE37D8-1B57-4D7A-B05B-F447AD51866B}" srcOrd="2" destOrd="0" presId="urn:microsoft.com/office/officeart/2005/8/layout/lProcess2"/>
    <dgm:cxn modelId="{2B30E294-2752-4906-B372-36745010B1CC}" type="presParOf" srcId="{E018E3A5-6810-4E4F-AF8B-862F32137351}" destId="{7A94264D-719E-41F4-ACB0-9E316BA15A9D}" srcOrd="3" destOrd="0" presId="urn:microsoft.com/office/officeart/2005/8/layout/lProcess2"/>
    <dgm:cxn modelId="{481AE30E-B121-437F-AD78-7E562E6D092A}" type="presParOf" srcId="{E018E3A5-6810-4E4F-AF8B-862F32137351}" destId="{F3CBA5B1-491F-4CBF-AAB2-4CA812C7CDAC}" srcOrd="4" destOrd="0" presId="urn:microsoft.com/office/officeart/2005/8/layout/lProcess2"/>
    <dgm:cxn modelId="{B50EFECA-C950-4987-8A5D-7AF1E9E41B61}" type="presParOf" srcId="{F3CBA5B1-491F-4CBF-AAB2-4CA812C7CDAC}" destId="{DFACBAFD-680B-406D-AF00-D73B30A723AD}" srcOrd="0" destOrd="0" presId="urn:microsoft.com/office/officeart/2005/8/layout/lProcess2"/>
    <dgm:cxn modelId="{C3E5D6DA-43BA-4B53-A921-A1614C5B610F}" type="presParOf" srcId="{F3CBA5B1-491F-4CBF-AAB2-4CA812C7CDAC}" destId="{D8AB6351-7DC3-40F6-9E76-72D48EEC2554}" srcOrd="1" destOrd="0" presId="urn:microsoft.com/office/officeart/2005/8/layout/lProcess2"/>
    <dgm:cxn modelId="{9432AB81-93BC-4059-B322-4654AA1C98B0}" type="presParOf" srcId="{F3CBA5B1-491F-4CBF-AAB2-4CA812C7CDAC}" destId="{6FE68AF5-C787-46FA-A9FE-58512298E5D6}" srcOrd="2" destOrd="0" presId="urn:microsoft.com/office/officeart/2005/8/layout/lProcess2"/>
    <dgm:cxn modelId="{835A595D-31C1-4961-8708-436A8CFEF492}" type="presParOf" srcId="{6FE68AF5-C787-46FA-A9FE-58512298E5D6}" destId="{6B2C0251-B384-4710-90E4-7916F0BCF521}" srcOrd="0" destOrd="0" presId="urn:microsoft.com/office/officeart/2005/8/layout/lProcess2"/>
    <dgm:cxn modelId="{9FB004F2-3BB5-4942-8B1C-77F64B07C492}" type="presParOf" srcId="{6B2C0251-B384-4710-90E4-7916F0BCF521}" destId="{2DBFA672-E141-407B-890C-80C493A18763}" srcOrd="0" destOrd="0" presId="urn:microsoft.com/office/officeart/2005/8/layout/lProcess2"/>
    <dgm:cxn modelId="{E080CE56-3949-46C0-9867-3D78745ABA94}" type="presParOf" srcId="{6B2C0251-B384-4710-90E4-7916F0BCF521}" destId="{9B8523D8-E8EE-4B37-A1B6-9ECFC596BF1E}" srcOrd="1" destOrd="0" presId="urn:microsoft.com/office/officeart/2005/8/layout/lProcess2"/>
    <dgm:cxn modelId="{07A58645-877E-49FE-A3E1-0E114733229E}" type="presParOf" srcId="{6B2C0251-B384-4710-90E4-7916F0BCF521}" destId="{1C8B606F-3161-4F24-80F2-345A5F0D8218}" srcOrd="2"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3F7E90-B701-4213-B7D3-F645AF6301D1}">
      <dsp:nvSpPr>
        <dsp:cNvPr id="0" name=""/>
        <dsp:cNvSpPr/>
      </dsp:nvSpPr>
      <dsp:spPr>
        <a:xfrm>
          <a:off x="7176845" y="0"/>
          <a:ext cx="3337470" cy="4733925"/>
        </a:xfrm>
        <a:prstGeom prst="roundRect">
          <a:avLst>
            <a:gd name="adj" fmla="val 10000"/>
          </a:avLst>
        </a:prstGeom>
        <a:solidFill>
          <a:srgbClr val="ECD1F1"/>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1E149E"/>
              </a:solidFill>
              <a:latin typeface="Calibri" panose="020F0502020204030204" pitchFamily="34" charset="0"/>
              <a:ea typeface="Calibri" panose="020F0502020204030204" pitchFamily="34" charset="0"/>
              <a:cs typeface="B Titr" panose="00000700000000000000" pitchFamily="2" charset="-78"/>
            </a:rPr>
            <a:t>Covid-19 &amp; Economy</a:t>
          </a:r>
          <a:endParaRPr lang="en-US" sz="2400" kern="1200" dirty="0">
            <a:cs typeface="B Titr" panose="00000700000000000000" pitchFamily="2" charset="-78"/>
          </a:endParaRPr>
        </a:p>
      </dsp:txBody>
      <dsp:txXfrm>
        <a:off x="7176845" y="0"/>
        <a:ext cx="3337470" cy="1420177"/>
      </dsp:txXfrm>
    </dsp:sp>
    <dsp:sp modelId="{4E8AE849-02C7-499C-968F-8DB23937DB75}">
      <dsp:nvSpPr>
        <dsp:cNvPr id="0" name=""/>
        <dsp:cNvSpPr/>
      </dsp:nvSpPr>
      <dsp:spPr>
        <a:xfrm>
          <a:off x="7510592" y="1421564"/>
          <a:ext cx="2669976" cy="1427343"/>
        </a:xfrm>
        <a:prstGeom prst="roundRect">
          <a:avLst>
            <a:gd name="adj" fmla="val 10000"/>
          </a:avLst>
        </a:prstGeom>
        <a:solidFill>
          <a:schemeClr val="accent6">
            <a:lumMod val="50000"/>
          </a:schemeClr>
        </a:solidFill>
        <a:ln w="12700" cap="flat" cmpd="sng" algn="ctr">
          <a:solidFill>
            <a:schemeClr val="bg2">
              <a:lumMod val="9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cs typeface="B Titr" panose="00000700000000000000" pitchFamily="2" charset="-78"/>
            </a:rPr>
            <a:t>Causing heavy losses to the public health of the world</a:t>
          </a:r>
          <a:endParaRPr lang="en-US" sz="1800" kern="1200" dirty="0">
            <a:cs typeface="B Titr" panose="00000700000000000000" pitchFamily="2" charset="-78"/>
          </a:endParaRPr>
        </a:p>
      </dsp:txBody>
      <dsp:txXfrm>
        <a:off x="7510592" y="1421564"/>
        <a:ext cx="2669976" cy="1427343"/>
      </dsp:txXfrm>
    </dsp:sp>
    <dsp:sp modelId="{1EA6E9B5-07D1-436C-B285-DF2F2B0D6A7C}">
      <dsp:nvSpPr>
        <dsp:cNvPr id="0" name=""/>
        <dsp:cNvSpPr/>
      </dsp:nvSpPr>
      <dsp:spPr>
        <a:xfrm>
          <a:off x="7510592" y="3068498"/>
          <a:ext cx="2669976" cy="1427343"/>
        </a:xfrm>
        <a:prstGeom prst="roundRect">
          <a:avLst>
            <a:gd name="adj" fmla="val 10000"/>
          </a:avLst>
        </a:prstGeom>
        <a:solidFill>
          <a:schemeClr val="accent3">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cs typeface="B Titr" panose="00000700000000000000" pitchFamily="2" charset="-78"/>
            </a:rPr>
            <a:t>Quarantines, travel bans, social distancing and other restrictions caused by Covid-19 have taken a heavy toll on the economy</a:t>
          </a:r>
          <a:endParaRPr lang="en-US" sz="1800" kern="1200" dirty="0">
            <a:cs typeface="B Titr" panose="00000700000000000000" pitchFamily="2" charset="-78"/>
          </a:endParaRPr>
        </a:p>
      </dsp:txBody>
      <dsp:txXfrm>
        <a:off x="7510592" y="3068498"/>
        <a:ext cx="2669976" cy="1427343"/>
      </dsp:txXfrm>
    </dsp:sp>
    <dsp:sp modelId="{86347665-9BA1-47BF-B701-FC76E164BA9F}">
      <dsp:nvSpPr>
        <dsp:cNvPr id="0" name=""/>
        <dsp:cNvSpPr/>
      </dsp:nvSpPr>
      <dsp:spPr>
        <a:xfrm>
          <a:off x="3589064" y="0"/>
          <a:ext cx="3337470" cy="4733925"/>
        </a:xfrm>
        <a:prstGeom prst="roundRect">
          <a:avLst>
            <a:gd name="adj" fmla="val 10000"/>
          </a:avLst>
        </a:prstGeom>
        <a:solidFill>
          <a:srgbClr val="ECD1F1"/>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1E149E"/>
              </a:solidFill>
              <a:latin typeface="Calibri" panose="020F0502020204030204" pitchFamily="34" charset="0"/>
              <a:ea typeface="Calibri" panose="020F0502020204030204" pitchFamily="34" charset="0"/>
              <a:cs typeface="B Titr" panose="00000700000000000000" pitchFamily="2" charset="-78"/>
            </a:rPr>
            <a:t>Covid-19 in Iran</a:t>
          </a:r>
          <a:endParaRPr lang="en-US" sz="2400" kern="1200" dirty="0">
            <a:cs typeface="B Titr" panose="00000700000000000000" pitchFamily="2" charset="-78"/>
          </a:endParaRPr>
        </a:p>
      </dsp:txBody>
      <dsp:txXfrm>
        <a:off x="3589064" y="0"/>
        <a:ext cx="3337470" cy="1420177"/>
      </dsp:txXfrm>
    </dsp:sp>
    <dsp:sp modelId="{DE1087F1-EFF5-47D1-BE11-6396CBA5641F}">
      <dsp:nvSpPr>
        <dsp:cNvPr id="0" name=""/>
        <dsp:cNvSpPr/>
      </dsp:nvSpPr>
      <dsp:spPr>
        <a:xfrm>
          <a:off x="3922811" y="1421564"/>
          <a:ext cx="2669976" cy="1427343"/>
        </a:xfrm>
        <a:prstGeom prst="roundRect">
          <a:avLst>
            <a:gd name="adj" fmla="val 10000"/>
          </a:avLst>
        </a:prstGeom>
        <a:solidFill>
          <a:schemeClr val="bg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1" kern="1200" dirty="0" smtClean="0">
              <a:cs typeface="B Titr" panose="00000700000000000000" pitchFamily="2" charset="-78"/>
            </a:rPr>
            <a:t>Infected number: 7,528,961</a:t>
          </a:r>
          <a:endParaRPr lang="en-US" sz="1800" b="1" kern="1200" dirty="0">
            <a:cs typeface="B Titr" panose="00000700000000000000" pitchFamily="2" charset="-78"/>
          </a:endParaRPr>
        </a:p>
      </dsp:txBody>
      <dsp:txXfrm>
        <a:off x="3922811" y="1421564"/>
        <a:ext cx="2669976" cy="1427343"/>
      </dsp:txXfrm>
    </dsp:sp>
    <dsp:sp modelId="{E5BE37D8-1B57-4D7A-B05B-F447AD51866B}">
      <dsp:nvSpPr>
        <dsp:cNvPr id="0" name=""/>
        <dsp:cNvSpPr/>
      </dsp:nvSpPr>
      <dsp:spPr>
        <a:xfrm>
          <a:off x="3922811" y="3068498"/>
          <a:ext cx="2669976" cy="1427343"/>
        </a:xfrm>
        <a:prstGeom prst="roundRect">
          <a:avLst>
            <a:gd name="adj" fmla="val 10000"/>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1" kern="1200" dirty="0" smtClean="0">
              <a:cs typeface="B Titr" panose="00000700000000000000" pitchFamily="2" charset="-78"/>
            </a:rPr>
            <a:t>Dead number:143,867</a:t>
          </a:r>
          <a:endParaRPr lang="en-US" sz="1800" b="1" kern="1200" dirty="0">
            <a:cs typeface="B Titr" panose="00000700000000000000" pitchFamily="2" charset="-78"/>
          </a:endParaRPr>
        </a:p>
      </dsp:txBody>
      <dsp:txXfrm>
        <a:off x="3922811" y="3068498"/>
        <a:ext cx="2669976" cy="1427343"/>
      </dsp:txXfrm>
    </dsp:sp>
    <dsp:sp modelId="{DFACBAFD-680B-406D-AF00-D73B30A723AD}">
      <dsp:nvSpPr>
        <dsp:cNvPr id="0" name=""/>
        <dsp:cNvSpPr/>
      </dsp:nvSpPr>
      <dsp:spPr>
        <a:xfrm>
          <a:off x="1283" y="0"/>
          <a:ext cx="3337470" cy="4733925"/>
        </a:xfrm>
        <a:prstGeom prst="roundRect">
          <a:avLst>
            <a:gd name="adj" fmla="val 10000"/>
          </a:avLst>
        </a:prstGeom>
        <a:solidFill>
          <a:srgbClr val="ECD1F1"/>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1E149E"/>
              </a:solidFill>
              <a:latin typeface="Calibri" panose="020F0502020204030204" pitchFamily="34" charset="0"/>
              <a:ea typeface="Calibri" panose="020F0502020204030204" pitchFamily="34" charset="0"/>
              <a:cs typeface="B Titr" panose="00000700000000000000" pitchFamily="2" charset="-78"/>
            </a:rPr>
            <a:t>Covid-19</a:t>
          </a:r>
          <a:endParaRPr lang="en-US" sz="2400" kern="1200" dirty="0">
            <a:cs typeface="B Titr" panose="00000700000000000000" pitchFamily="2" charset="-78"/>
          </a:endParaRPr>
        </a:p>
      </dsp:txBody>
      <dsp:txXfrm>
        <a:off x="1283" y="0"/>
        <a:ext cx="3337470" cy="1420177"/>
      </dsp:txXfrm>
    </dsp:sp>
    <dsp:sp modelId="{2DBFA672-E141-407B-890C-80C493A18763}">
      <dsp:nvSpPr>
        <dsp:cNvPr id="0" name=""/>
        <dsp:cNvSpPr/>
      </dsp:nvSpPr>
      <dsp:spPr>
        <a:xfrm>
          <a:off x="335030" y="1421564"/>
          <a:ext cx="2669976" cy="1427343"/>
        </a:xfrm>
        <a:prstGeom prst="roundRect">
          <a:avLst>
            <a:gd name="adj" fmla="val 10000"/>
          </a:avLst>
        </a:prstGeom>
        <a:solidFill>
          <a:srgbClr val="1E149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1" kern="1200" dirty="0" smtClean="0">
              <a:cs typeface="B Titr" panose="00000700000000000000" pitchFamily="2" charset="-78"/>
            </a:rPr>
            <a:t>The World Health Organization announced Covid-19 as a pandemic on March 11, 2020.</a:t>
          </a:r>
          <a:endParaRPr lang="en-US" sz="1800" b="1" kern="1200" dirty="0">
            <a:cs typeface="B Zar" panose="00000400000000000000" pitchFamily="2" charset="-78"/>
          </a:endParaRPr>
        </a:p>
      </dsp:txBody>
      <dsp:txXfrm>
        <a:off x="335030" y="1421564"/>
        <a:ext cx="2669976" cy="1427343"/>
      </dsp:txXfrm>
    </dsp:sp>
    <dsp:sp modelId="{1C8B606F-3161-4F24-80F2-345A5F0D8218}">
      <dsp:nvSpPr>
        <dsp:cNvPr id="0" name=""/>
        <dsp:cNvSpPr/>
      </dsp:nvSpPr>
      <dsp:spPr>
        <a:xfrm>
          <a:off x="335030" y="3068498"/>
          <a:ext cx="2669976" cy="1427343"/>
        </a:xfrm>
        <a:prstGeom prst="roundRect">
          <a:avLst>
            <a:gd name="adj" fmla="val 10000"/>
          </a:avLst>
        </a:prstGeom>
        <a:solidFill>
          <a:srgbClr val="5A0AE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1" kern="1200" dirty="0" smtClean="0">
              <a:cs typeface="B Titr" panose="00000700000000000000" pitchFamily="2" charset="-78"/>
            </a:rPr>
            <a:t>Covid-19 entered Iran in the First months of 2020</a:t>
          </a:r>
          <a:endParaRPr lang="en-US" sz="1800" b="1" kern="1200" dirty="0">
            <a:cs typeface="B Titr" panose="00000700000000000000" pitchFamily="2" charset="-78"/>
          </a:endParaRPr>
        </a:p>
      </dsp:txBody>
      <dsp:txXfrm>
        <a:off x="335030" y="3068498"/>
        <a:ext cx="2669976" cy="142734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24D359-6CB2-495A-BAB2-5897F1604E9B}"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7743688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4D359-6CB2-495A-BAB2-5897F1604E9B}"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244466788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4D359-6CB2-495A-BAB2-5897F1604E9B}"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242395085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4D359-6CB2-495A-BAB2-5897F1604E9B}"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76129019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24D359-6CB2-495A-BAB2-5897F1604E9B}"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93539189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24D359-6CB2-495A-BAB2-5897F1604E9B}" type="datetimeFigureOut">
              <a:rPr lang="en-US" smtClean="0"/>
              <a:pPr/>
              <a:t>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126752921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24D359-6CB2-495A-BAB2-5897F1604E9B}" type="datetimeFigureOut">
              <a:rPr lang="en-US" smtClean="0"/>
              <a:pPr/>
              <a:t>9/26/2022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394977277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24D359-6CB2-495A-BAB2-5897F1604E9B}" type="datetimeFigureOut">
              <a:rPr lang="en-US" smtClean="0"/>
              <a:pPr/>
              <a:t>9/26/2022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407480851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24D359-6CB2-495A-BAB2-5897F1604E9B}" type="datetimeFigureOut">
              <a:rPr lang="en-US" smtClean="0"/>
              <a:pPr/>
              <a:t>9/26/2022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86618369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24D359-6CB2-495A-BAB2-5897F1604E9B}" type="datetimeFigureOut">
              <a:rPr lang="en-US" smtClean="0"/>
              <a:pPr/>
              <a:t>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112634479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24D359-6CB2-495A-BAB2-5897F1604E9B}" type="datetimeFigureOut">
              <a:rPr lang="en-US" smtClean="0"/>
              <a:pPr/>
              <a:t>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9619729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24D359-6CB2-495A-BAB2-5897F1604E9B}" type="datetimeFigureOut">
              <a:rPr lang="en-US" smtClean="0"/>
              <a:pPr/>
              <a:t>9/26/2022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E1E1EF-A4F2-43FA-8CD6-673475A7327D}" type="slidenum">
              <a:rPr lang="en-US" smtClean="0"/>
              <a:pPr/>
              <a:t>‹#›</a:t>
            </a:fld>
            <a:endParaRPr lang="en-US"/>
          </a:p>
        </p:txBody>
      </p:sp>
    </p:spTree>
    <p:extLst>
      <p:ext uri="{BB962C8B-B14F-4D97-AF65-F5344CB8AC3E}">
        <p14:creationId xmlns:p14="http://schemas.microsoft.com/office/powerpoint/2010/main" xmlns="" val="3414671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 Id="rId5" Type="http://schemas.microsoft.com/office/2007/relationships/hdphoto" Target="NUL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553241" cy="2190788"/>
          </a:xfrm>
        </p:spPr>
        <p:txBody>
          <a:bodyPr>
            <a:normAutofit fontScale="90000"/>
          </a:bodyPr>
          <a:lstStyle/>
          <a:p>
            <a:pPr lvl="0" algn="ctr" rtl="1">
              <a:lnSpc>
                <a:spcPct val="150000"/>
              </a:lnSpc>
              <a:spcBef>
                <a:spcPts val="1000"/>
              </a:spcBef>
              <a:spcAft>
                <a:spcPts val="800"/>
              </a:spcAft>
            </a:pP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br>
            <a:r>
              <a:rPr lang="en-US" sz="3600" b="1" dirty="0" smtClean="0">
                <a:solidFill>
                  <a:srgbClr val="1E149E"/>
                </a:solidFill>
                <a:latin typeface="Calibri" panose="020F0502020204030204" pitchFamily="34" charset="0"/>
                <a:ea typeface="Calibri" panose="020F0502020204030204" pitchFamily="34" charset="0"/>
                <a:cs typeface="B Titr" panose="00000700000000000000" pitchFamily="2" charset="-78"/>
              </a:rPr>
              <a:t>The impact of Covid-19 pandemic on Iranian National Tax Administration</a:t>
            </a:r>
            <a:br>
              <a:rPr lang="en-US" sz="3600" b="1" dirty="0" smtClean="0">
                <a:solidFill>
                  <a:srgbClr val="1E149E"/>
                </a:solidFill>
                <a:latin typeface="Calibri" panose="020F0502020204030204" pitchFamily="34" charset="0"/>
                <a:ea typeface="Calibri" panose="020F0502020204030204" pitchFamily="34" charset="0"/>
                <a:cs typeface="B Titr" panose="00000700000000000000" pitchFamily="2" charset="-78"/>
              </a:rPr>
            </a:br>
            <a:r>
              <a:rPr lang="en-US" sz="3600" b="1" dirty="0" smtClean="0">
                <a:solidFill>
                  <a:srgbClr val="1E149E"/>
                </a:solidFill>
                <a:latin typeface="Calibri" panose="020F0502020204030204" pitchFamily="34" charset="0"/>
                <a:ea typeface="Calibri" panose="020F0502020204030204" pitchFamily="34" charset="0"/>
                <a:cs typeface="B Titr" panose="00000700000000000000" pitchFamily="2" charset="-78"/>
              </a:rPr>
              <a:t>2020-2022</a:t>
            </a:r>
            <a:endParaRPr lang="en-US" sz="3600" dirty="0">
              <a:solidFill>
                <a:srgbClr val="1E149E"/>
              </a:solidFill>
            </a:endParaRPr>
          </a:p>
        </p:txBody>
      </p:sp>
      <p:pic>
        <p:nvPicPr>
          <p:cNvPr id="6" name="Content Placeholder 5"/>
          <p:cNvPicPr>
            <a:picLocks noGrp="1" noChangeAspect="1"/>
          </p:cNvPicPr>
          <p:nvPr>
            <p:ph idx="1"/>
          </p:nvPr>
        </p:nvPicPr>
        <p:blipFill>
          <a:blip r:embed="rId2" cstate="print"/>
          <a:stretch>
            <a:fillRect/>
          </a:stretch>
        </p:blipFill>
        <p:spPr>
          <a:xfrm>
            <a:off x="2148288" y="3140826"/>
            <a:ext cx="2082189" cy="1820777"/>
          </a:xfrm>
          <a:prstGeom prst="rect">
            <a:avLst/>
          </a:prstGeom>
        </p:spPr>
      </p:pic>
      <p:pic>
        <p:nvPicPr>
          <p:cNvPr id="7" name="Picture 6"/>
          <p:cNvPicPr>
            <a:picLocks noChangeAspect="1"/>
          </p:cNvPicPr>
          <p:nvPr/>
        </p:nvPicPr>
        <p:blipFill>
          <a:blip r:embed="rId3" cstate="print">
            <a:extLst>
              <a:ext uri="{BEBA8EAE-BF5A-486C-A8C5-ECC9F3942E4B}">
                <a14:imgProps xmlns:a14="http://schemas.microsoft.com/office/drawing/2010/main" xmlns="">
                  <a14:imgLayer r:embed="rId4">
                    <a14:imgEffect>
                      <a14:sharpenSoften amount="25000"/>
                    </a14:imgEffect>
                    <a14:imgEffect>
                      <a14:saturation sat="300000"/>
                    </a14:imgEffect>
                  </a14:imgLayer>
                </a14:imgProps>
              </a:ext>
            </a:extLst>
          </a:blip>
          <a:stretch>
            <a:fillRect/>
          </a:stretch>
        </p:blipFill>
        <p:spPr>
          <a:xfrm>
            <a:off x="6566053" y="3140826"/>
            <a:ext cx="3545596" cy="1699590"/>
          </a:xfrm>
          <a:prstGeom prst="rect">
            <a:avLst/>
          </a:prstGeom>
        </p:spPr>
      </p:pic>
      <p:sp>
        <p:nvSpPr>
          <p:cNvPr id="4" name="Rectangle 3"/>
          <p:cNvSpPr/>
          <p:nvPr/>
        </p:nvSpPr>
        <p:spPr>
          <a:xfrm>
            <a:off x="4230477" y="3667455"/>
            <a:ext cx="2203373" cy="1015663"/>
          </a:xfrm>
          <a:prstGeom prst="rect">
            <a:avLst/>
          </a:prstGeom>
        </p:spPr>
        <p:txBody>
          <a:bodyPr wrap="square">
            <a:spAutoFit/>
          </a:bodyPr>
          <a:lstStyle/>
          <a:p>
            <a:pPr algn="ctr"/>
            <a:r>
              <a:rPr lang="en-US" sz="2000" b="1" dirty="0">
                <a:solidFill>
                  <a:srgbClr val="1E149E"/>
                </a:solidFill>
                <a:latin typeface="Calibri" panose="020F0502020204030204" pitchFamily="34" charset="0"/>
                <a:ea typeface="Calibri" panose="020F0502020204030204" pitchFamily="34" charset="0"/>
                <a:cs typeface="B Titr" panose="00000700000000000000" pitchFamily="2" charset="-78"/>
              </a:rPr>
              <a:t>Iranian National Tax </a:t>
            </a:r>
            <a:r>
              <a:rPr lang="en-US" sz="2000" b="1" dirty="0" smtClean="0">
                <a:solidFill>
                  <a:srgbClr val="1E149E"/>
                </a:solidFill>
                <a:latin typeface="Calibri" panose="020F0502020204030204" pitchFamily="34" charset="0"/>
                <a:ea typeface="Calibri" panose="020F0502020204030204" pitchFamily="34" charset="0"/>
                <a:cs typeface="B Titr" panose="00000700000000000000" pitchFamily="2" charset="-78"/>
              </a:rPr>
              <a:t>Administration</a:t>
            </a:r>
          </a:p>
          <a:p>
            <a:pPr algn="ctr"/>
            <a:r>
              <a:rPr lang="en-US" sz="2000" b="1" dirty="0" smtClean="0">
                <a:solidFill>
                  <a:srgbClr val="1E149E"/>
                </a:solidFill>
                <a:latin typeface="Calibri" panose="020F0502020204030204" pitchFamily="34" charset="0"/>
                <a:cs typeface="B Titr" panose="00000700000000000000" pitchFamily="2" charset="-78"/>
              </a:rPr>
              <a:t>INTA</a:t>
            </a:r>
            <a:endParaRPr lang="en-US" sz="2000" dirty="0"/>
          </a:p>
        </p:txBody>
      </p:sp>
    </p:spTree>
    <p:extLst>
      <p:ext uri="{BB962C8B-B14F-4D97-AF65-F5344CB8AC3E}">
        <p14:creationId xmlns:p14="http://schemas.microsoft.com/office/powerpoint/2010/main" xmlns="" val="310902143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p:stCondLst>
                              <p:cond delay="0"/>
                            </p:stCondLst>
                            <p:childTnLst>
                              <p:par>
                                <p:cTn id="12" presetID="16" presetClass="entr" presetSubtype="21" dur="50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rgbClr val="FF0000"/>
                </a:solidFill>
                <a:latin typeface="Times New Roman" pitchFamily="18" charset="0"/>
                <a:cs typeface="Times New Roman" pitchFamily="18" charset="0"/>
              </a:rPr>
              <a:t>Major Indicators of Iranian Tax System ( in percent)</a:t>
            </a:r>
            <a:br>
              <a:rPr lang="en-US" sz="2800" b="1" dirty="0" smtClean="0">
                <a:solidFill>
                  <a:srgbClr val="FF0000"/>
                </a:solidFill>
                <a:latin typeface="Times New Roman" pitchFamily="18" charset="0"/>
                <a:cs typeface="Times New Roman" pitchFamily="18" charset="0"/>
              </a:rPr>
            </a:br>
            <a:endParaRPr lang="en-US" sz="2800" b="1" dirty="0">
              <a:solidFill>
                <a:srgbClr val="FF0000"/>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194579508"/>
              </p:ext>
            </p:extLst>
          </p:nvPr>
        </p:nvGraphicFramePr>
        <p:xfrm>
          <a:off x="838200" y="1377244"/>
          <a:ext cx="10515600" cy="47997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950854208"/>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0831"/>
          </a:xfrm>
        </p:spPr>
        <p:txBody>
          <a:bodyPr>
            <a:normAutofit/>
          </a:bodyPr>
          <a:lstStyle/>
          <a:p>
            <a:pPr lvl="1" algn="ctr" rtl="0">
              <a:lnSpc>
                <a:spcPct val="90000"/>
              </a:lnSpc>
              <a:spcBef>
                <a:spcPct val="0"/>
              </a:spcBef>
            </a:pPr>
            <a:r>
              <a:rPr lang="en-US" sz="2400" b="1" dirty="0" smtClean="0">
                <a:solidFill>
                  <a:srgbClr val="FF0000"/>
                </a:solidFill>
              </a:rPr>
              <a:t>Effects on costs/death in INTA</a:t>
            </a:r>
            <a:br>
              <a:rPr lang="en-US" sz="2400" b="1" dirty="0" smtClean="0">
                <a:solidFill>
                  <a:srgbClr val="FF0000"/>
                </a:solidFill>
              </a:rPr>
            </a:br>
            <a:endParaRPr lang="en-US" sz="2400" b="1" dirty="0">
              <a:solidFill>
                <a:srgbClr val="FF0000"/>
              </a:solidFill>
            </a:endParaRPr>
          </a:p>
        </p:txBody>
      </p:sp>
      <p:sp>
        <p:nvSpPr>
          <p:cNvPr id="3" name="Content Placeholder 2"/>
          <p:cNvSpPr>
            <a:spLocks noGrp="1"/>
          </p:cNvSpPr>
          <p:nvPr>
            <p:ph idx="1"/>
          </p:nvPr>
        </p:nvSpPr>
        <p:spPr>
          <a:xfrm>
            <a:off x="341489" y="1396647"/>
            <a:ext cx="10515600" cy="4351338"/>
          </a:xfrm>
        </p:spPr>
        <p:txBody>
          <a:bodyPr/>
          <a:lstStyle/>
          <a:p>
            <a:pPr>
              <a:lnSpc>
                <a:spcPct val="150000"/>
              </a:lnSpc>
            </a:pPr>
            <a:r>
              <a:rPr lang="en-US" b="1" dirty="0" smtClean="0"/>
              <a:t>The Number of infected employees</a:t>
            </a:r>
            <a:r>
              <a:rPr lang="en-US" b="1" dirty="0" smtClean="0">
                <a:solidFill>
                  <a:srgbClr val="FF0000"/>
                </a:solidFill>
              </a:rPr>
              <a:t>:1715</a:t>
            </a:r>
          </a:p>
          <a:p>
            <a:pPr>
              <a:lnSpc>
                <a:spcPct val="150000"/>
              </a:lnSpc>
            </a:pPr>
            <a:r>
              <a:rPr lang="en-US" b="1" dirty="0" smtClean="0"/>
              <a:t>The Number of death:</a:t>
            </a:r>
            <a:r>
              <a:rPr lang="en-US" b="1" dirty="0" smtClean="0">
                <a:solidFill>
                  <a:srgbClr val="FF0000"/>
                </a:solidFill>
              </a:rPr>
              <a:t>28</a:t>
            </a:r>
          </a:p>
          <a:p>
            <a:pPr>
              <a:lnSpc>
                <a:spcPct val="150000"/>
              </a:lnSpc>
            </a:pPr>
            <a:r>
              <a:rPr lang="en-US" b="1" dirty="0" smtClean="0"/>
              <a:t>first dose injection:</a:t>
            </a:r>
            <a:r>
              <a:rPr lang="en-US" b="1" dirty="0" smtClean="0">
                <a:solidFill>
                  <a:srgbClr val="FF0000"/>
                </a:solidFill>
              </a:rPr>
              <a:t>1047</a:t>
            </a:r>
          </a:p>
          <a:p>
            <a:pPr>
              <a:lnSpc>
                <a:spcPct val="150000"/>
              </a:lnSpc>
            </a:pPr>
            <a:r>
              <a:rPr lang="en-US" b="1" dirty="0" smtClean="0"/>
              <a:t>Reminder dose injection:</a:t>
            </a:r>
            <a:r>
              <a:rPr lang="en-US" b="1" dirty="0" smtClean="0">
                <a:solidFill>
                  <a:srgbClr val="FF0000"/>
                </a:solidFill>
              </a:rPr>
              <a:t>67</a:t>
            </a:r>
          </a:p>
          <a:p>
            <a:pPr>
              <a:lnSpc>
                <a:spcPct val="150000"/>
              </a:lnSpc>
            </a:pPr>
            <a:r>
              <a:rPr lang="en-US" b="1" dirty="0" smtClean="0"/>
              <a:t>Loan to infected employees:</a:t>
            </a:r>
            <a:r>
              <a:rPr lang="en-US" b="1" dirty="0" smtClean="0">
                <a:solidFill>
                  <a:srgbClr val="FF0000"/>
                </a:solidFill>
              </a:rPr>
              <a:t>1114 cases</a:t>
            </a:r>
            <a:endParaRPr lang="en-US" b="1" dirty="0">
              <a:solidFill>
                <a:srgbClr val="FF000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155" y="184503"/>
            <a:ext cx="10515600" cy="673453"/>
          </a:xfrm>
        </p:spPr>
        <p:txBody>
          <a:bodyPr>
            <a:normAutofit fontScale="90000"/>
          </a:bodyPr>
          <a:lstStyle/>
          <a:p>
            <a:pPr algn="ctr">
              <a:lnSpc>
                <a:spcPct val="200000"/>
              </a:lnSpc>
            </a:pPr>
            <a:r>
              <a:rPr lang="en-US" sz="3200" b="1" dirty="0" smtClean="0">
                <a:solidFill>
                  <a:srgbClr val="FF0000"/>
                </a:solidFill>
                <a:cs typeface="+mn-cs"/>
              </a:rPr>
              <a:t>Measures and costs incurred by INTA to combat Covid-19</a:t>
            </a:r>
            <a:endParaRPr lang="en-US" sz="3200" b="1" dirty="0">
              <a:solidFill>
                <a:srgbClr val="FF0000"/>
              </a:solidFill>
              <a:cs typeface="+mn-cs"/>
            </a:endParaRPr>
          </a:p>
        </p:txBody>
      </p:sp>
      <p:sp>
        <p:nvSpPr>
          <p:cNvPr id="3" name="Content Placeholder 2"/>
          <p:cNvSpPr>
            <a:spLocks noGrp="1"/>
          </p:cNvSpPr>
          <p:nvPr>
            <p:ph idx="1"/>
          </p:nvPr>
        </p:nvSpPr>
        <p:spPr>
          <a:xfrm>
            <a:off x="338666" y="1004711"/>
            <a:ext cx="11390489" cy="5418667"/>
          </a:xfrm>
        </p:spPr>
        <p:txBody>
          <a:bodyPr>
            <a:noAutofit/>
          </a:bodyPr>
          <a:lstStyle/>
          <a:p>
            <a:pPr marL="342900" lvl="0" indent="-342900" algn="just">
              <a:lnSpc>
                <a:spcPct val="150000"/>
              </a:lnSpc>
              <a:buFont typeface="Symbol" panose="05050102010706020507" pitchFamily="18" charset="2"/>
              <a:buChar char=""/>
            </a:pPr>
            <a:r>
              <a:rPr lang="en-US" sz="2400" dirty="0">
                <a:solidFill>
                  <a:schemeClr val="bg2">
                    <a:lumMod val="10000"/>
                  </a:schemeClr>
                </a:solidFill>
                <a:latin typeface="Calibri" panose="020F0502020204030204" pitchFamily="34" charset="0"/>
                <a:ea typeface="Calibri" panose="020F0502020204030204" pitchFamily="34" charset="0"/>
                <a:cs typeface="+mj-cs"/>
              </a:rPr>
              <a:t>Sterilizing and disinfecting </a:t>
            </a:r>
            <a:r>
              <a:rPr lang="en-US" sz="2400" dirty="0" smtClean="0">
                <a:solidFill>
                  <a:schemeClr val="bg2">
                    <a:lumMod val="10000"/>
                  </a:schemeClr>
                </a:solidFill>
                <a:latin typeface="Calibri" panose="020F0502020204030204" pitchFamily="34" charset="0"/>
                <a:ea typeface="Calibri" panose="020F0502020204030204" pitchFamily="34" charset="0"/>
                <a:cs typeface="+mj-cs"/>
              </a:rPr>
              <a:t> tax offices </a:t>
            </a:r>
            <a:r>
              <a:rPr lang="en-US" sz="2400" dirty="0">
                <a:solidFill>
                  <a:schemeClr val="bg2">
                    <a:lumMod val="10000"/>
                  </a:schemeClr>
                </a:solidFill>
                <a:latin typeface="Calibri" panose="020F0502020204030204" pitchFamily="34" charset="0"/>
                <a:ea typeface="Calibri" panose="020F0502020204030204" pitchFamily="34" charset="0"/>
                <a:cs typeface="+mj-cs"/>
              </a:rPr>
              <a:t>throughout the </a:t>
            </a:r>
            <a:r>
              <a:rPr lang="en-US" sz="2400" dirty="0" smtClean="0">
                <a:solidFill>
                  <a:schemeClr val="bg2">
                    <a:lumMod val="10000"/>
                  </a:schemeClr>
                </a:solidFill>
                <a:latin typeface="Calibri" panose="020F0502020204030204" pitchFamily="34" charset="0"/>
                <a:ea typeface="Calibri" panose="020F0502020204030204" pitchFamily="34" charset="0"/>
                <a:cs typeface="+mj-cs"/>
              </a:rPr>
              <a:t>country and distributing masks and glove and Disinfectants gel among employees</a:t>
            </a:r>
            <a:endParaRPr lang="en-US" sz="2400" dirty="0">
              <a:solidFill>
                <a:schemeClr val="bg2">
                  <a:lumMod val="10000"/>
                </a:schemeClr>
              </a:solidFill>
              <a:latin typeface="Calibri" panose="020F0502020204030204" pitchFamily="34" charset="0"/>
              <a:ea typeface="Calibri" panose="020F0502020204030204" pitchFamily="34" charset="0"/>
              <a:cs typeface="+mj-cs"/>
            </a:endParaRPr>
          </a:p>
          <a:p>
            <a:pPr marL="342900" lvl="0" indent="-342900" algn="just">
              <a:lnSpc>
                <a:spcPct val="150000"/>
              </a:lnSpc>
              <a:spcAft>
                <a:spcPts val="0"/>
              </a:spcAft>
              <a:buFont typeface="Symbol" panose="05050102010706020507" pitchFamily="18" charset="2"/>
              <a:buChar char=""/>
            </a:pPr>
            <a:r>
              <a:rPr lang="en-US" sz="2400" dirty="0" smtClean="0">
                <a:solidFill>
                  <a:schemeClr val="bg2">
                    <a:lumMod val="10000"/>
                  </a:schemeClr>
                </a:solidFill>
                <a:latin typeface="Calibri" panose="020F0502020204030204" pitchFamily="34" charset="0"/>
                <a:ea typeface="Calibri" panose="020F0502020204030204" pitchFamily="34" charset="0"/>
                <a:cs typeface="+mj-cs"/>
              </a:rPr>
              <a:t>measurement of employees </a:t>
            </a:r>
            <a:r>
              <a:rPr lang="en-US" sz="2400" dirty="0">
                <a:solidFill>
                  <a:schemeClr val="bg2">
                    <a:lumMod val="10000"/>
                  </a:schemeClr>
                </a:solidFill>
                <a:latin typeface="Calibri" panose="020F0502020204030204" pitchFamily="34" charset="0"/>
                <a:ea typeface="Calibri" panose="020F0502020204030204" pitchFamily="34" charset="0"/>
                <a:cs typeface="+mj-cs"/>
              </a:rPr>
              <a:t>and </a:t>
            </a:r>
            <a:r>
              <a:rPr lang="en-US" sz="2400" dirty="0" smtClean="0">
                <a:solidFill>
                  <a:schemeClr val="bg2">
                    <a:lumMod val="10000"/>
                  </a:schemeClr>
                </a:solidFill>
                <a:latin typeface="Calibri" panose="020F0502020204030204" pitchFamily="34" charset="0"/>
                <a:ea typeface="Calibri" panose="020F0502020204030204" pitchFamily="34" charset="0"/>
                <a:cs typeface="+mj-cs"/>
              </a:rPr>
              <a:t>clients’ body temperature.</a:t>
            </a:r>
            <a:endParaRPr lang="en-US" sz="2400" dirty="0">
              <a:solidFill>
                <a:schemeClr val="bg2">
                  <a:lumMod val="10000"/>
                </a:schemeClr>
              </a:solidFill>
              <a:latin typeface="Calibri" panose="020F0502020204030204" pitchFamily="34" charset="0"/>
              <a:ea typeface="Calibri" panose="020F0502020204030204" pitchFamily="34" charset="0"/>
              <a:cs typeface="+mj-cs"/>
            </a:endParaRPr>
          </a:p>
          <a:p>
            <a:pPr marL="342900" lvl="0" indent="-342900" algn="just">
              <a:lnSpc>
                <a:spcPct val="150000"/>
              </a:lnSpc>
              <a:spcAft>
                <a:spcPts val="0"/>
              </a:spcAft>
              <a:buFont typeface="Symbol" panose="05050102010706020507" pitchFamily="18" charset="2"/>
              <a:buChar char=""/>
            </a:pPr>
            <a:r>
              <a:rPr lang="en-US" sz="2400" dirty="0" smtClean="0">
                <a:solidFill>
                  <a:schemeClr val="bg2">
                    <a:lumMod val="10000"/>
                  </a:schemeClr>
                </a:solidFill>
                <a:latin typeface="Calibri" panose="020F0502020204030204" pitchFamily="34" charset="0"/>
                <a:ea typeface="Calibri" panose="020F0502020204030204" pitchFamily="34" charset="0"/>
              </a:rPr>
              <a:t>Reducing employees working hours by implementing </a:t>
            </a:r>
            <a:r>
              <a:rPr lang="en-US" sz="2400" dirty="0" smtClean="0">
                <a:solidFill>
                  <a:schemeClr val="bg2">
                    <a:lumMod val="10000"/>
                  </a:schemeClr>
                </a:solidFill>
                <a:latin typeface="Calibri" panose="020F0502020204030204" pitchFamily="34" charset="0"/>
                <a:ea typeface="Calibri" panose="020F0502020204030204" pitchFamily="34" charset="0"/>
                <a:cs typeface="+mj-cs"/>
              </a:rPr>
              <a:t>remote </a:t>
            </a:r>
            <a:r>
              <a:rPr lang="en-US" sz="2400" dirty="0">
                <a:solidFill>
                  <a:schemeClr val="bg2">
                    <a:lumMod val="10000"/>
                  </a:schemeClr>
                </a:solidFill>
                <a:latin typeface="Calibri" panose="020F0502020204030204" pitchFamily="34" charset="0"/>
                <a:ea typeface="Calibri" panose="020F0502020204030204" pitchFamily="34" charset="0"/>
                <a:cs typeface="+mj-cs"/>
              </a:rPr>
              <a:t>working </a:t>
            </a:r>
            <a:r>
              <a:rPr lang="en-US" sz="2400" dirty="0" smtClean="0">
                <a:solidFill>
                  <a:schemeClr val="bg2">
                    <a:lumMod val="10000"/>
                  </a:schemeClr>
                </a:solidFill>
                <a:latin typeface="Calibri" panose="020F0502020204030204" pitchFamily="34" charset="0"/>
                <a:ea typeface="Calibri" panose="020F0502020204030204" pitchFamily="34" charset="0"/>
                <a:cs typeface="+mj-cs"/>
              </a:rPr>
              <a:t>system.</a:t>
            </a:r>
            <a:endParaRPr lang="en-US" sz="2400" dirty="0">
              <a:solidFill>
                <a:schemeClr val="bg2">
                  <a:lumMod val="10000"/>
                </a:schemeClr>
              </a:solidFill>
              <a:latin typeface="Calibri" panose="020F0502020204030204" pitchFamily="34" charset="0"/>
              <a:ea typeface="Calibri" panose="020F0502020204030204" pitchFamily="34" charset="0"/>
              <a:cs typeface="+mj-cs"/>
            </a:endParaRPr>
          </a:p>
          <a:p>
            <a:pPr marL="342900" lvl="0" indent="-342900" algn="just">
              <a:lnSpc>
                <a:spcPct val="150000"/>
              </a:lnSpc>
              <a:spcAft>
                <a:spcPts val="0"/>
              </a:spcAft>
              <a:buFont typeface="Symbol" panose="05050102010706020507" pitchFamily="18" charset="2"/>
              <a:buChar char=""/>
            </a:pPr>
            <a:r>
              <a:rPr lang="en-US" sz="2400" dirty="0">
                <a:solidFill>
                  <a:schemeClr val="bg2">
                    <a:lumMod val="10000"/>
                  </a:schemeClr>
                </a:solidFill>
                <a:latin typeface="Calibri" panose="020F0502020204030204" pitchFamily="34" charset="0"/>
                <a:ea typeface="Calibri" panose="020F0502020204030204" pitchFamily="34" charset="0"/>
                <a:cs typeface="+mj-cs"/>
              </a:rPr>
              <a:t>Facilitating the use of sick leave for employees with symptoms of illness</a:t>
            </a:r>
          </a:p>
          <a:p>
            <a:pPr marL="342900" lvl="0" indent="-342900" algn="just">
              <a:lnSpc>
                <a:spcPct val="150000"/>
              </a:lnSpc>
              <a:spcAft>
                <a:spcPts val="0"/>
              </a:spcAft>
              <a:buFont typeface="Symbol" panose="05050102010706020507" pitchFamily="18" charset="2"/>
              <a:buChar char=""/>
            </a:pPr>
            <a:r>
              <a:rPr lang="en-US" sz="2400" dirty="0" smtClean="0">
                <a:solidFill>
                  <a:schemeClr val="bg2">
                    <a:lumMod val="10000"/>
                  </a:schemeClr>
                </a:solidFill>
                <a:latin typeface="Calibri" panose="020F0502020204030204" pitchFamily="34" charset="0"/>
                <a:ea typeface="Calibri" panose="020F0502020204030204" pitchFamily="34" charset="0"/>
                <a:cs typeface="+mj-cs"/>
              </a:rPr>
              <a:t>Implementing systems to get public </a:t>
            </a:r>
            <a:r>
              <a:rPr lang="en-US" sz="2400" dirty="0">
                <a:solidFill>
                  <a:schemeClr val="bg2">
                    <a:lumMod val="10000"/>
                  </a:schemeClr>
                </a:solidFill>
                <a:latin typeface="Calibri" panose="020F0502020204030204" pitchFamily="34" charset="0"/>
                <a:ea typeface="Calibri" panose="020F0502020204030204" pitchFamily="34" charset="0"/>
                <a:cs typeface="+mj-cs"/>
              </a:rPr>
              <a:t>reports </a:t>
            </a:r>
            <a:r>
              <a:rPr lang="en-US" sz="2400" dirty="0" smtClean="0">
                <a:solidFill>
                  <a:schemeClr val="bg2">
                    <a:lumMod val="10000"/>
                  </a:schemeClr>
                </a:solidFill>
                <a:latin typeface="Calibri" panose="020F0502020204030204" pitchFamily="34" charset="0"/>
                <a:ea typeface="Calibri" panose="020F0502020204030204" pitchFamily="34" charset="0"/>
                <a:cs typeface="+mj-cs"/>
              </a:rPr>
              <a:t>about </a:t>
            </a:r>
            <a:r>
              <a:rPr lang="en-US" sz="2400" dirty="0">
                <a:solidFill>
                  <a:schemeClr val="bg2">
                    <a:lumMod val="10000"/>
                  </a:schemeClr>
                </a:solidFill>
                <a:latin typeface="Calibri" panose="020F0502020204030204" pitchFamily="34" charset="0"/>
                <a:ea typeface="Calibri" panose="020F0502020204030204" pitchFamily="34" charset="0"/>
                <a:cs typeface="+mj-cs"/>
              </a:rPr>
              <a:t>tax evasion through </a:t>
            </a:r>
            <a:r>
              <a:rPr lang="en-US" sz="2400" dirty="0" smtClean="0">
                <a:solidFill>
                  <a:schemeClr val="bg2">
                    <a:lumMod val="10000"/>
                  </a:schemeClr>
                </a:solidFill>
                <a:latin typeface="Calibri" panose="020F0502020204030204" pitchFamily="34" charset="0"/>
                <a:ea typeface="Calibri" panose="020F0502020204030204" pitchFamily="34" charset="0"/>
                <a:cs typeface="+mj-cs"/>
              </a:rPr>
              <a:t>INTA,s  portal</a:t>
            </a:r>
            <a:endParaRPr lang="en-US" sz="2400" dirty="0">
              <a:solidFill>
                <a:schemeClr val="bg2">
                  <a:lumMod val="10000"/>
                </a:schemeClr>
              </a:solidFill>
              <a:latin typeface="Calibri" panose="020F0502020204030204" pitchFamily="34" charset="0"/>
              <a:ea typeface="Calibri" panose="020F0502020204030204" pitchFamily="34" charset="0"/>
              <a:cs typeface="+mj-cs"/>
            </a:endParaRPr>
          </a:p>
          <a:p>
            <a:pPr marL="342900" lvl="0" indent="-342900" algn="just">
              <a:lnSpc>
                <a:spcPct val="150000"/>
              </a:lnSpc>
              <a:spcAft>
                <a:spcPts val="0"/>
              </a:spcAft>
              <a:buFont typeface="Symbol" panose="05050102010706020507" pitchFamily="18" charset="2"/>
              <a:buChar char=""/>
            </a:pPr>
            <a:r>
              <a:rPr lang="en-US" sz="2400" dirty="0" smtClean="0">
                <a:solidFill>
                  <a:schemeClr val="bg2">
                    <a:lumMod val="10000"/>
                  </a:schemeClr>
                </a:solidFill>
                <a:latin typeface="Calibri" panose="020F0502020204030204" pitchFamily="34" charset="0"/>
                <a:ea typeface="Calibri" panose="020F0502020204030204" pitchFamily="34" charset="0"/>
                <a:cs typeface="+mj-cs"/>
              </a:rPr>
              <a:t>Prohibition </a:t>
            </a:r>
            <a:r>
              <a:rPr lang="en-US" sz="2400" dirty="0">
                <a:solidFill>
                  <a:schemeClr val="bg2">
                    <a:lumMod val="10000"/>
                  </a:schemeClr>
                </a:solidFill>
                <a:latin typeface="Calibri" panose="020F0502020204030204" pitchFamily="34" charset="0"/>
                <a:ea typeface="Calibri" panose="020F0502020204030204" pitchFamily="34" charset="0"/>
                <a:cs typeface="+mj-cs"/>
              </a:rPr>
              <a:t>of extra-provincial and city administrative missions, and</a:t>
            </a:r>
          </a:p>
          <a:p>
            <a:pPr marL="342900" lvl="0" indent="-342900" algn="just">
              <a:lnSpc>
                <a:spcPct val="150000"/>
              </a:lnSpc>
              <a:spcAft>
                <a:spcPts val="800"/>
              </a:spcAft>
              <a:buFont typeface="Symbol" panose="05050102010706020507" pitchFamily="18" charset="2"/>
              <a:buChar char=""/>
            </a:pPr>
            <a:r>
              <a:rPr lang="en-US" sz="2400" dirty="0">
                <a:solidFill>
                  <a:schemeClr val="bg2">
                    <a:lumMod val="10000"/>
                  </a:schemeClr>
                </a:solidFill>
                <a:latin typeface="Calibri" panose="020F0502020204030204" pitchFamily="34" charset="0"/>
                <a:ea typeface="Calibri" panose="020F0502020204030204" pitchFamily="34" charset="0"/>
                <a:cs typeface="+mj-cs"/>
              </a:rPr>
              <a:t>Vaccination of all employees of tax </a:t>
            </a:r>
            <a:r>
              <a:rPr lang="en-US" sz="2400" dirty="0" smtClean="0">
                <a:solidFill>
                  <a:schemeClr val="bg2">
                    <a:lumMod val="10000"/>
                  </a:schemeClr>
                </a:solidFill>
                <a:latin typeface="Calibri" panose="020F0502020204030204" pitchFamily="34" charset="0"/>
                <a:ea typeface="Calibri" panose="020F0502020204030204" pitchFamily="34" charset="0"/>
                <a:cs typeface="+mj-cs"/>
              </a:rPr>
              <a:t>offices</a:t>
            </a:r>
            <a:endParaRPr lang="fa-IR" sz="2400" b="1" dirty="0" smtClean="0">
              <a:solidFill>
                <a:schemeClr val="bg2">
                  <a:lumMod val="10000"/>
                </a:schemeClr>
              </a:solidFill>
              <a:latin typeface="Calibri" panose="020F0502020204030204" pitchFamily="34" charset="0"/>
              <a:ea typeface="Calibri" panose="020F0502020204030204" pitchFamily="34" charset="0"/>
              <a:cs typeface="+mj-cs"/>
            </a:endParaRPr>
          </a:p>
          <a:p>
            <a:pPr marL="342900" lvl="0" indent="-342900" algn="just" rtl="1">
              <a:lnSpc>
                <a:spcPct val="150000"/>
              </a:lnSpc>
              <a:spcAft>
                <a:spcPts val="800"/>
              </a:spcAft>
              <a:buFont typeface="Symbol" panose="05050102010706020507" pitchFamily="18" charset="2"/>
              <a:buChar char=""/>
            </a:pPr>
            <a:endParaRPr lang="en-US" sz="2400" b="1" dirty="0" smtClean="0">
              <a:solidFill>
                <a:schemeClr val="bg2">
                  <a:lumMod val="10000"/>
                </a:schemeClr>
              </a:solidFill>
              <a:latin typeface="Calibri" panose="020F0502020204030204" pitchFamily="34" charset="0"/>
              <a:ea typeface="Calibri" panose="020F0502020204030204" pitchFamily="34" charset="0"/>
              <a:cs typeface="+mj-cs"/>
            </a:endParaRPr>
          </a:p>
          <a:p>
            <a:pPr>
              <a:lnSpc>
                <a:spcPct val="150000"/>
              </a:lnSpc>
            </a:pPr>
            <a:endParaRPr lang="en-US" sz="2400" dirty="0">
              <a:solidFill>
                <a:schemeClr val="bg2">
                  <a:lumMod val="10000"/>
                </a:schemeClr>
              </a:solidFill>
              <a:cs typeface="+mj-cs"/>
            </a:endParaRPr>
          </a:p>
        </p:txBody>
      </p:sp>
    </p:spTree>
    <p:extLst>
      <p:ext uri="{BB962C8B-B14F-4D97-AF65-F5344CB8AC3E}">
        <p14:creationId xmlns:p14="http://schemas.microsoft.com/office/powerpoint/2010/main" xmlns="" val="420759730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268" y="387703"/>
            <a:ext cx="11119554" cy="1192742"/>
          </a:xfrm>
        </p:spPr>
        <p:txBody>
          <a:bodyPr>
            <a:normAutofit/>
          </a:bodyPr>
          <a:lstStyle/>
          <a:p>
            <a:r>
              <a:rPr lang="en-US" sz="4000" b="1" dirty="0" smtClean="0">
                <a:solidFill>
                  <a:srgbClr val="C00000"/>
                </a:solidFill>
              </a:rPr>
              <a:t>Types and objective of policy measures taken by INTA</a:t>
            </a:r>
            <a:endParaRPr lang="en-US" sz="4000" b="1" dirty="0">
              <a:solidFill>
                <a:srgbClr val="C00000"/>
              </a:solidFill>
            </a:endParaRPr>
          </a:p>
        </p:txBody>
      </p:sp>
      <p:sp>
        <p:nvSpPr>
          <p:cNvPr id="3" name="Content Placeholder 2"/>
          <p:cNvSpPr>
            <a:spLocks noGrp="1"/>
          </p:cNvSpPr>
          <p:nvPr>
            <p:ph idx="1"/>
          </p:nvPr>
        </p:nvSpPr>
        <p:spPr>
          <a:xfrm>
            <a:off x="575733" y="1520825"/>
            <a:ext cx="10778067" cy="4351338"/>
          </a:xfrm>
        </p:spPr>
        <p:txBody>
          <a:bodyPr>
            <a:normAutofit fontScale="92500" lnSpcReduction="20000"/>
          </a:bodyPr>
          <a:lstStyle/>
          <a:p>
            <a:pPr>
              <a:lnSpc>
                <a:spcPct val="150000"/>
              </a:lnSpc>
              <a:buNone/>
            </a:pPr>
            <a:r>
              <a:rPr lang="en-US" dirty="0" smtClean="0">
                <a:solidFill>
                  <a:srgbClr val="0070C0"/>
                </a:solidFill>
              </a:rPr>
              <a:t>Three kind of policy measures: </a:t>
            </a:r>
          </a:p>
          <a:p>
            <a:pPr lvl="0">
              <a:lnSpc>
                <a:spcPct val="150000"/>
              </a:lnSpc>
              <a:buFont typeface="Wingdings" pitchFamily="2" charset="2"/>
              <a:buChar char="v"/>
            </a:pPr>
            <a:r>
              <a:rPr lang="en-US" dirty="0" smtClean="0"/>
              <a:t>Facilitating urgent measures to ease the burdens on taxpayers and facilitate tax compliance, with difficulties in meeting  their tax reporting or payment obligations.</a:t>
            </a:r>
          </a:p>
          <a:p>
            <a:pPr lvl="0">
              <a:lnSpc>
                <a:spcPct val="150000"/>
              </a:lnSpc>
              <a:buFont typeface="Wingdings" pitchFamily="2" charset="2"/>
              <a:buChar char="v"/>
            </a:pPr>
            <a:r>
              <a:rPr lang="en-US" dirty="0" smtClean="0"/>
              <a:t>Supportive measures to ease businesses and individuals with cash flow problems. </a:t>
            </a:r>
          </a:p>
          <a:p>
            <a:pPr lvl="0">
              <a:lnSpc>
                <a:spcPct val="150000"/>
              </a:lnSpc>
              <a:buFont typeface="Wingdings" pitchFamily="2" charset="2"/>
              <a:buChar char="v"/>
            </a:pPr>
            <a:r>
              <a:rPr lang="en-US" dirty="0" smtClean="0"/>
              <a:t>Med-term suportive measures to reduce tax burden of affected taxpayers</a:t>
            </a:r>
          </a:p>
          <a:p>
            <a:pPr>
              <a:lnSpc>
                <a:spcPct val="150000"/>
              </a:lnSpc>
            </a:pPr>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0778" y="229658"/>
            <a:ext cx="10515600" cy="696031"/>
          </a:xfrm>
        </p:spPr>
        <p:txBody>
          <a:bodyPr>
            <a:normAutofit/>
          </a:bodyPr>
          <a:lstStyle/>
          <a:p>
            <a:r>
              <a:rPr lang="en-US" sz="3200" b="1" dirty="0" smtClean="0">
                <a:solidFill>
                  <a:srgbClr val="FF0000"/>
                </a:solidFill>
                <a:latin typeface="+mn-lt"/>
              </a:rPr>
              <a:t>Tax Policy measures taken by INTA during Covid-19</a:t>
            </a:r>
            <a:endParaRPr lang="en-US" sz="3200" b="1" dirty="0">
              <a:solidFill>
                <a:srgbClr val="FF0000"/>
              </a:solidFill>
              <a:latin typeface="+mn-lt"/>
            </a:endParaRPr>
          </a:p>
        </p:txBody>
      </p:sp>
      <p:sp>
        <p:nvSpPr>
          <p:cNvPr id="3" name="Content Placeholder 2"/>
          <p:cNvSpPr>
            <a:spLocks noGrp="1"/>
          </p:cNvSpPr>
          <p:nvPr>
            <p:ph idx="1"/>
          </p:nvPr>
        </p:nvSpPr>
        <p:spPr>
          <a:xfrm>
            <a:off x="508000" y="935739"/>
            <a:ext cx="10653888" cy="5340883"/>
          </a:xfrm>
        </p:spPr>
        <p:txBody>
          <a:bodyPr>
            <a:noAutofit/>
          </a:bodyPr>
          <a:lstStyle/>
          <a:p>
            <a:pPr indent="-457200">
              <a:lnSpc>
                <a:spcPct val="150000"/>
              </a:lnSpc>
              <a:spcBef>
                <a:spcPts val="0"/>
              </a:spcBef>
              <a:buFont typeface="+mj-lt"/>
              <a:buAutoNum type="arabicPeriod"/>
            </a:pP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ea typeface="Calibri" panose="020F0502020204030204" pitchFamily="34" charset="0"/>
                <a:cs typeface="Times New Roman" pitchFamily="18" charset="0"/>
              </a:rPr>
              <a:t>Extension of  legal deadlines and statute of limitations</a:t>
            </a:r>
          </a:p>
          <a:p>
            <a:pPr indent="-457200">
              <a:lnSpc>
                <a:spcPct val="150000"/>
              </a:lnSpc>
              <a:spcBef>
                <a:spcPts val="0"/>
              </a:spcBef>
              <a:buFont typeface="+mj-lt"/>
              <a:buAutoNum type="arabicPeriod"/>
            </a:pP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ea typeface="Calibri" panose="020F0502020204030204" pitchFamily="34" charset="0"/>
                <a:cs typeface="Times New Roman" pitchFamily="18" charset="0"/>
              </a:rPr>
              <a:t>Suspension of field Audits</a:t>
            </a:r>
          </a:p>
          <a:p>
            <a:pPr indent="-457200">
              <a:lnSpc>
                <a:spcPct val="150000"/>
              </a:lnSpc>
              <a:spcBef>
                <a:spcPts val="0"/>
              </a:spcBef>
              <a:buFont typeface="+mj-lt"/>
              <a:buAutoNum type="arabicPeriod"/>
            </a:pP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ea typeface="Calibri" panose="020F0502020204030204" pitchFamily="34" charset="0"/>
                <a:cs typeface="Times New Roman" pitchFamily="18" charset="0"/>
              </a:rPr>
              <a:t>Suspenssion of tax enforcements</a:t>
            </a:r>
          </a:p>
          <a:p>
            <a:pPr indent="-457200">
              <a:lnSpc>
                <a:spcPct val="150000"/>
              </a:lnSpc>
              <a:spcBef>
                <a:spcPts val="0"/>
              </a:spcBef>
              <a:buFont typeface="+mj-lt"/>
              <a:buAutoNum type="arabicPeriod"/>
            </a:pP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ea typeface="Calibri" panose="020F0502020204030204" pitchFamily="34" charset="0"/>
                <a:cs typeface="Times New Roman" pitchFamily="18" charset="0"/>
              </a:rPr>
              <a:t>Exemption of  need for Tax Certification issuance</a:t>
            </a:r>
          </a:p>
          <a:p>
            <a:pPr indent="-457200">
              <a:lnSpc>
                <a:spcPct val="150000"/>
              </a:lnSpc>
              <a:spcBef>
                <a:spcPts val="0"/>
              </a:spcBef>
              <a:buFont typeface="+mj-lt"/>
              <a:buAutoNum type="arabicPeriod"/>
            </a:pP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ea typeface="Calibri" panose="020F0502020204030204" pitchFamily="34" charset="0"/>
                <a:cs typeface="Times New Roman" pitchFamily="18" charset="0"/>
              </a:rPr>
              <a:t>Suspension of tax dispute settlement meetings</a:t>
            </a:r>
          </a:p>
          <a:p>
            <a:pPr indent="-457200">
              <a:lnSpc>
                <a:spcPct val="150000"/>
              </a:lnSpc>
              <a:spcBef>
                <a:spcPts val="0"/>
              </a:spcBef>
              <a:buFont typeface="+mj-lt"/>
              <a:buAutoNum type="arabicPeriod"/>
            </a:pPr>
            <a:r>
              <a:rPr lang="en-US" sz="2200" i="1" dirty="0">
                <a:ln w="0"/>
                <a:solidFill>
                  <a:schemeClr val="bg2">
                    <a:lumMod val="10000"/>
                  </a:schemeClr>
                </a:solidFill>
                <a:effectLst>
                  <a:reflection blurRad="6350" stA="53000" endA="300" endPos="35500" dir="5400000" sy="-90000" algn="bl" rotWithShape="0"/>
                </a:effectLst>
                <a:latin typeface="Times New Roman" pitchFamily="18" charset="0"/>
                <a:cs typeface="Times New Roman" pitchFamily="18" charset="0"/>
              </a:rPr>
              <a:t>Remittance of tax </a:t>
            </a: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cs typeface="Times New Roman" pitchFamily="18" charset="0"/>
              </a:rPr>
              <a:t>Fines</a:t>
            </a:r>
          </a:p>
          <a:p>
            <a:pPr indent="-457200">
              <a:lnSpc>
                <a:spcPct val="150000"/>
              </a:lnSpc>
              <a:spcBef>
                <a:spcPts val="0"/>
              </a:spcBef>
              <a:buFont typeface="+mj-lt"/>
              <a:buAutoNum type="arabicPeriod"/>
            </a:pP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cs typeface="Times New Roman" pitchFamily="18" charset="0"/>
              </a:rPr>
              <a:t>Granting Tax allowance</a:t>
            </a:r>
          </a:p>
          <a:p>
            <a:pPr indent="-457200">
              <a:lnSpc>
                <a:spcPct val="150000"/>
              </a:lnSpc>
              <a:spcBef>
                <a:spcPts val="0"/>
              </a:spcBef>
              <a:buFont typeface="+mj-lt"/>
              <a:buAutoNum type="arabicPeriod"/>
            </a:pP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cs typeface="Times New Roman" pitchFamily="18" charset="0"/>
              </a:rPr>
              <a:t>Reduction of income tax rate for affected unicorpotate inividual businesses </a:t>
            </a:r>
          </a:p>
          <a:p>
            <a:pPr indent="-457200">
              <a:lnSpc>
                <a:spcPct val="150000"/>
              </a:lnSpc>
              <a:spcBef>
                <a:spcPts val="0"/>
              </a:spcBef>
              <a:buFont typeface="+mj-lt"/>
              <a:buAutoNum type="arabicPeriod"/>
            </a:pP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cs typeface="Times New Roman" pitchFamily="18" charset="0"/>
              </a:rPr>
              <a:t>Reduction of CIT rate for affected taxpayers</a:t>
            </a:r>
          </a:p>
          <a:p>
            <a:pPr indent="-457200">
              <a:lnSpc>
                <a:spcPct val="150000"/>
              </a:lnSpc>
              <a:spcBef>
                <a:spcPts val="0"/>
              </a:spcBef>
              <a:buFont typeface="+mj-lt"/>
              <a:buAutoNum type="arabicPeriod"/>
            </a:pPr>
            <a:r>
              <a:rPr lang="en-US" sz="2200" i="1" dirty="0" smtClean="0">
                <a:ln w="0"/>
                <a:solidFill>
                  <a:schemeClr val="bg2">
                    <a:lumMod val="10000"/>
                  </a:schemeClr>
                </a:solidFill>
                <a:effectLst>
                  <a:reflection blurRad="6350" stA="53000" endA="300" endPos="35500" dir="5400000" sy="-90000" algn="bl" rotWithShape="0"/>
                </a:effectLst>
                <a:latin typeface="Times New Roman" pitchFamily="18" charset="0"/>
                <a:cs typeface="Times New Roman" pitchFamily="18" charset="0"/>
              </a:rPr>
              <a:t>Granting tax credit for affected indivdual businesses</a:t>
            </a:r>
          </a:p>
          <a:p>
            <a:pPr indent="-457200">
              <a:lnSpc>
                <a:spcPct val="150000"/>
              </a:lnSpc>
              <a:spcBef>
                <a:spcPts val="0"/>
              </a:spcBef>
              <a:buFont typeface="+mj-lt"/>
              <a:buAutoNum type="arabicPeriod"/>
            </a:pPr>
            <a:endParaRPr lang="en-US" sz="2200" dirty="0" smtClean="0">
              <a:solidFill>
                <a:schemeClr val="bg2">
                  <a:lumMod val="10000"/>
                </a:schemeClr>
              </a:solidFill>
              <a:latin typeface="Times New Roman" pitchFamily="18" charset="0"/>
              <a:cs typeface="Times New Roman" pitchFamily="18" charset="0"/>
            </a:endParaRPr>
          </a:p>
          <a:p>
            <a:pPr indent="-457200">
              <a:lnSpc>
                <a:spcPct val="150000"/>
              </a:lnSpc>
              <a:spcBef>
                <a:spcPts val="0"/>
              </a:spcBef>
              <a:buFont typeface="+mj-lt"/>
              <a:buAutoNum type="arabicPeriod"/>
            </a:pPr>
            <a:endParaRPr lang="en-US" sz="2200" dirty="0">
              <a:solidFill>
                <a:schemeClr val="bg2">
                  <a:lumMod val="10000"/>
                </a:schemeClr>
              </a:solidFill>
              <a:latin typeface="Times New Roman" pitchFamily="18" charset="0"/>
              <a:ea typeface="Calibri" panose="020F0502020204030204" pitchFamily="34" charset="0"/>
              <a:cs typeface="Times New Roman" pitchFamily="18" charset="0"/>
            </a:endParaRPr>
          </a:p>
          <a:p>
            <a:pPr indent="-457200">
              <a:lnSpc>
                <a:spcPct val="150000"/>
              </a:lnSpc>
              <a:spcBef>
                <a:spcPts val="0"/>
              </a:spcBef>
              <a:buFont typeface="+mj-lt"/>
              <a:buAutoNum type="arabicPeriod"/>
            </a:pPr>
            <a:endParaRPr lang="en-US" sz="2200" dirty="0" smtClean="0">
              <a:solidFill>
                <a:schemeClr val="bg2">
                  <a:lumMod val="10000"/>
                </a:schemeClr>
              </a:solidFill>
              <a:latin typeface="Times New Roman" pitchFamily="18" charset="0"/>
              <a:ea typeface="Calibri" panose="020F0502020204030204" pitchFamily="34" charset="0"/>
              <a:cs typeface="Times New Roman" pitchFamily="18" charset="0"/>
            </a:endParaRPr>
          </a:p>
          <a:p>
            <a:pPr indent="-457200">
              <a:lnSpc>
                <a:spcPct val="150000"/>
              </a:lnSpc>
              <a:spcBef>
                <a:spcPts val="0"/>
              </a:spcBef>
              <a:buFont typeface="+mj-lt"/>
              <a:buAutoNum type="arabicPeriod"/>
            </a:pPr>
            <a:endParaRPr lang="en-US" sz="2200" dirty="0" smtClean="0">
              <a:solidFill>
                <a:schemeClr val="bg2">
                  <a:lumMod val="10000"/>
                </a:schemeClr>
              </a:solidFill>
              <a:latin typeface="Times New Roman" pitchFamily="18" charset="0"/>
              <a:ea typeface="Calibri" panose="020F0502020204030204" pitchFamily="34" charset="0"/>
              <a:cs typeface="Times New Roman" pitchFamily="18" charset="0"/>
            </a:endParaRPr>
          </a:p>
          <a:p>
            <a:pPr indent="-457200">
              <a:lnSpc>
                <a:spcPct val="150000"/>
              </a:lnSpc>
              <a:spcBef>
                <a:spcPts val="0"/>
              </a:spcBef>
              <a:buFont typeface="+mj-lt"/>
              <a:buAutoNum type="arabicPeriod"/>
            </a:pPr>
            <a:endParaRPr lang="en-US" sz="2200" dirty="0">
              <a:solidFill>
                <a:schemeClr val="bg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07712014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118"/>
          </a:xfrm>
        </p:spPr>
        <p:txBody>
          <a:bodyPr>
            <a:normAutofit fontScale="90000"/>
          </a:bodyPr>
          <a:lstStyle/>
          <a:p>
            <a:r>
              <a:rPr lang="en-US" sz="3600" b="1" dirty="0" smtClean="0">
                <a:solidFill>
                  <a:srgbClr val="C00000"/>
                </a:solidFill>
                <a:latin typeface="Calibri" panose="020F0502020204030204" pitchFamily="34" charset="0"/>
                <a:ea typeface="Calibri" panose="020F0502020204030204" pitchFamily="34" charset="0"/>
                <a:cs typeface="Arial" panose="020B0604020202020204" pitchFamily="34" charset="0"/>
              </a:rPr>
              <a:t>Extension of legal deadlines and statute of limitations </a:t>
            </a:r>
            <a:r>
              <a:rPr lang="en-US" sz="3600" b="1" dirty="0">
                <a:solidFill>
                  <a:srgbClr val="C00000"/>
                </a:solidFill>
                <a:latin typeface="Calibri" panose="020F0502020204030204" pitchFamily="34" charset="0"/>
                <a:ea typeface="Calibri" panose="020F0502020204030204" pitchFamily="34" charset="0"/>
                <a:cs typeface="Arial" panose="020B0604020202020204" pitchFamily="34" charset="0"/>
              </a:rPr>
              <a:t/>
            </a:r>
            <a:br>
              <a:rPr lang="en-US" sz="3600" b="1" dirty="0">
                <a:solidFill>
                  <a:srgbClr val="C00000"/>
                </a:solidFill>
                <a:latin typeface="Calibri" panose="020F0502020204030204" pitchFamily="34" charset="0"/>
                <a:ea typeface="Calibri" panose="020F0502020204030204" pitchFamily="34" charset="0"/>
                <a:cs typeface="Arial" panose="020B0604020202020204" pitchFamily="34" charset="0"/>
              </a:rPr>
            </a:br>
            <a:endParaRPr lang="en-US" sz="3600" dirty="0">
              <a:solidFill>
                <a:srgbClr val="C00000"/>
              </a:solidFill>
            </a:endParaRPr>
          </a:p>
        </p:txBody>
      </p:sp>
      <p:sp>
        <p:nvSpPr>
          <p:cNvPr id="3" name="Content Placeholder 2"/>
          <p:cNvSpPr>
            <a:spLocks noGrp="1"/>
          </p:cNvSpPr>
          <p:nvPr>
            <p:ph idx="1"/>
          </p:nvPr>
        </p:nvSpPr>
        <p:spPr>
          <a:xfrm>
            <a:off x="654754" y="1216024"/>
            <a:ext cx="10766778" cy="4857398"/>
          </a:xfrm>
        </p:spPr>
        <p:txBody>
          <a:bodyPr>
            <a:noAutofit/>
          </a:bodyPr>
          <a:lstStyle/>
          <a:p>
            <a:pPr algn="just">
              <a:lnSpc>
                <a:spcPct val="150000"/>
              </a:lnSpc>
              <a:spcAft>
                <a:spcPts val="800"/>
              </a:spcAft>
              <a:buFont typeface="Wingdings" pitchFamily="2" charset="2"/>
              <a:buChar char="v"/>
            </a:pPr>
            <a:r>
              <a:rPr lang="en-US" sz="2400" dirty="0" smtClean="0">
                <a:latin typeface="Times New Roman" pitchFamily="18" charset="0"/>
                <a:ea typeface="Calibri" panose="020F0502020204030204" pitchFamily="34" charset="0"/>
                <a:cs typeface="Times New Roman" pitchFamily="18" charset="0"/>
              </a:rPr>
              <a:t>Extension of deadlines for payment of deferred </a:t>
            </a:r>
            <a:r>
              <a:rPr lang="en-US" sz="2400" dirty="0">
                <a:latin typeface="Times New Roman" pitchFamily="18" charset="0"/>
                <a:ea typeface="Calibri" panose="020F0502020204030204" pitchFamily="34" charset="0"/>
                <a:cs typeface="Times New Roman" pitchFamily="18" charset="0"/>
              </a:rPr>
              <a:t>and overdue tax </a:t>
            </a:r>
            <a:r>
              <a:rPr lang="en-US" sz="2400" dirty="0" smtClean="0">
                <a:latin typeface="Times New Roman" pitchFamily="18" charset="0"/>
                <a:ea typeface="Calibri" panose="020F0502020204030204" pitchFamily="34" charset="0"/>
                <a:cs typeface="Times New Roman" pitchFamily="18" charset="0"/>
              </a:rPr>
              <a:t>installments.</a:t>
            </a:r>
          </a:p>
          <a:p>
            <a:pPr lvl="0">
              <a:lnSpc>
                <a:spcPct val="150000"/>
              </a:lnSpc>
              <a:buFont typeface="Wingdings" pitchFamily="2" charset="2"/>
              <a:buChar char="v"/>
            </a:pPr>
            <a:r>
              <a:rPr lang="en-US" sz="2400" dirty="0" smtClean="0">
                <a:latin typeface="Times New Roman" pitchFamily="18" charset="0"/>
                <a:ea typeface="Calibri" panose="020F0502020204030204" pitchFamily="34" charset="0"/>
                <a:cs typeface="Times New Roman" pitchFamily="18" charset="0"/>
              </a:rPr>
              <a:t>Extension of </a:t>
            </a:r>
            <a:r>
              <a:rPr lang="en-US" sz="2400" dirty="0" smtClean="0">
                <a:latin typeface="Times New Roman" pitchFamily="18" charset="0"/>
                <a:cs typeface="Times New Roman" pitchFamily="18" charset="0"/>
              </a:rPr>
              <a:t>deadlines </a:t>
            </a:r>
            <a:r>
              <a:rPr lang="en-US" sz="2400" dirty="0">
                <a:latin typeface="Times New Roman" pitchFamily="18" charset="0"/>
                <a:cs typeface="Times New Roman" pitchFamily="18" charset="0"/>
              </a:rPr>
              <a:t>for </a:t>
            </a:r>
            <a:r>
              <a:rPr lang="en-US" sz="2400" dirty="0" smtClean="0">
                <a:latin typeface="Times New Roman" pitchFamily="18" charset="0"/>
                <a:cs typeface="Times New Roman" pitchFamily="18" charset="0"/>
              </a:rPr>
              <a:t>the fines remittence.</a:t>
            </a:r>
            <a:endParaRPr lang="en-US" sz="2400" dirty="0">
              <a:latin typeface="Times New Roman" pitchFamily="18" charset="0"/>
              <a:ea typeface="Calibri" panose="020F0502020204030204" pitchFamily="34" charset="0"/>
              <a:cs typeface="Times New Roman" pitchFamily="18" charset="0"/>
            </a:endParaRPr>
          </a:p>
          <a:p>
            <a:pPr>
              <a:lnSpc>
                <a:spcPct val="150000"/>
              </a:lnSpc>
              <a:buFont typeface="Wingdings" pitchFamily="2" charset="2"/>
              <a:buChar char="v"/>
            </a:pPr>
            <a:r>
              <a:rPr lang="en-US" sz="2400" dirty="0" smtClean="0">
                <a:latin typeface="Times New Roman" pitchFamily="18" charset="0"/>
                <a:ea typeface="Calibri" panose="020F0502020204030204" pitchFamily="34" charset="0"/>
                <a:cs typeface="Times New Roman" pitchFamily="18" charset="0"/>
              </a:rPr>
              <a:t>Extension of deadline for tax audit.</a:t>
            </a:r>
            <a:endParaRPr lang="en-US" sz="2400" dirty="0">
              <a:latin typeface="Times New Roman" pitchFamily="18" charset="0"/>
              <a:ea typeface="Calibri" panose="020F0502020204030204" pitchFamily="34" charset="0"/>
              <a:cs typeface="Times New Roman" pitchFamily="18" charset="0"/>
            </a:endParaRPr>
          </a:p>
          <a:p>
            <a:pPr marL="342900" lvl="0" indent="-342900" algn="just">
              <a:lnSpc>
                <a:spcPct val="150000"/>
              </a:lnSpc>
              <a:spcAft>
                <a:spcPts val="0"/>
              </a:spcAft>
              <a:buFont typeface="Wingdings" pitchFamily="2" charset="2"/>
              <a:buChar char="v"/>
            </a:pPr>
            <a:r>
              <a:rPr lang="en-US" sz="2400" dirty="0" smtClean="0">
                <a:latin typeface="Times New Roman" pitchFamily="18" charset="0"/>
                <a:ea typeface="Calibri" panose="020F0502020204030204" pitchFamily="34" charset="0"/>
                <a:cs typeface="Times New Roman" pitchFamily="18" charset="0"/>
              </a:rPr>
              <a:t>Extension of debt payment </a:t>
            </a:r>
            <a:r>
              <a:rPr lang="en-US" sz="2400" dirty="0">
                <a:latin typeface="Times New Roman" pitchFamily="18" charset="0"/>
                <a:ea typeface="Calibri" panose="020F0502020204030204" pitchFamily="34" charset="0"/>
                <a:cs typeface="Times New Roman" pitchFamily="18" charset="0"/>
              </a:rPr>
              <a:t>moratorium for a maximum of </a:t>
            </a:r>
            <a:r>
              <a:rPr lang="en-US" sz="2400" dirty="0" smtClean="0">
                <a:latin typeface="Times New Roman" pitchFamily="18" charset="0"/>
                <a:ea typeface="Calibri" panose="020F0502020204030204" pitchFamily="34" charset="0"/>
                <a:cs typeface="Times New Roman" pitchFamily="18" charset="0"/>
              </a:rPr>
              <a:t>3 </a:t>
            </a:r>
            <a:r>
              <a:rPr lang="en-US" sz="2400" dirty="0">
                <a:latin typeface="Times New Roman" pitchFamily="18" charset="0"/>
                <a:ea typeface="Calibri" panose="020F0502020204030204" pitchFamily="34" charset="0"/>
                <a:cs typeface="Times New Roman" pitchFamily="18" charset="0"/>
              </a:rPr>
              <a:t>months and installments for 9 months from the date of the initial request </a:t>
            </a:r>
            <a:r>
              <a:rPr lang="en-US" sz="2400" dirty="0" smtClean="0">
                <a:latin typeface="Times New Roman" pitchFamily="18" charset="0"/>
                <a:ea typeface="Calibri" panose="020F0502020204030204" pitchFamily="34" charset="0"/>
                <a:cs typeface="Times New Roman" pitchFamily="18" charset="0"/>
              </a:rPr>
              <a:t>regardless </a:t>
            </a:r>
            <a:r>
              <a:rPr lang="en-US" sz="2400" dirty="0">
                <a:latin typeface="Times New Roman" pitchFamily="18" charset="0"/>
                <a:ea typeface="Calibri" panose="020F0502020204030204" pitchFamily="34" charset="0"/>
                <a:cs typeface="Times New Roman" pitchFamily="18" charset="0"/>
              </a:rPr>
              <a:t>of the three-year period</a:t>
            </a:r>
            <a:r>
              <a:rPr lang="en-US" sz="2400" dirty="0" smtClean="0">
                <a:latin typeface="Times New Roman" pitchFamily="18" charset="0"/>
                <a:ea typeface="Calibri" panose="020F0502020204030204" pitchFamily="34" charset="0"/>
                <a:cs typeface="Times New Roman" pitchFamily="18" charset="0"/>
              </a:rPr>
              <a:t>;</a:t>
            </a:r>
          </a:p>
          <a:p>
            <a:pPr marL="342900" lvl="0" indent="-342900" algn="just">
              <a:lnSpc>
                <a:spcPct val="150000"/>
              </a:lnSpc>
              <a:spcAft>
                <a:spcPts val="800"/>
              </a:spcAft>
              <a:buFont typeface="Wingdings" pitchFamily="2" charset="2"/>
              <a:buChar char="v"/>
            </a:pPr>
            <a:r>
              <a:rPr lang="en-US" sz="2400" dirty="0" smtClean="0">
                <a:latin typeface="Times New Roman" pitchFamily="18" charset="0"/>
                <a:ea typeface="Calibri" panose="020F0502020204030204" pitchFamily="34" charset="0"/>
                <a:cs typeface="Times New Roman" pitchFamily="18" charset="0"/>
              </a:rPr>
              <a:t>Extension of overdue VAT payment for affected groups. </a:t>
            </a:r>
          </a:p>
          <a:p>
            <a:pPr marL="342900" lvl="0" indent="-342900" algn="just" rtl="1">
              <a:lnSpc>
                <a:spcPct val="150000"/>
              </a:lnSpc>
              <a:spcAft>
                <a:spcPts val="800"/>
              </a:spcAft>
              <a:buFont typeface="Wingdings" pitchFamily="2" charset="2"/>
              <a:buChar char="v"/>
            </a:pPr>
            <a:endParaRPr lang="en-US" sz="2400" dirty="0">
              <a:latin typeface="Times New Roman" pitchFamily="18" charset="0"/>
              <a:ea typeface="Calibri" panose="020F0502020204030204" pitchFamily="34" charset="0"/>
              <a:cs typeface="Times New Roman" pitchFamily="18" charset="0"/>
            </a:endParaRPr>
          </a:p>
          <a:p>
            <a:pPr>
              <a:lnSpc>
                <a:spcPct val="150000"/>
              </a:lnSpc>
              <a:buFont typeface="Wingdings" pitchFamily="2" charset="2"/>
              <a:buChar char="v"/>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6751603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0519"/>
          </a:xfrm>
        </p:spPr>
        <p:txBody>
          <a:bodyPr>
            <a:noAutofit/>
          </a:bodyPr>
          <a:lstStyle/>
          <a:p>
            <a:pPr algn="ctr"/>
            <a:r>
              <a:rPr lang="en-US" sz="3200" b="1" dirty="0">
                <a:solidFill>
                  <a:srgbClr val="C00000"/>
                </a:solidFill>
                <a:latin typeface="Calibri" panose="020F0502020204030204" pitchFamily="34" charset="0"/>
                <a:ea typeface="Calibri" panose="020F0502020204030204" pitchFamily="34" charset="0"/>
                <a:cs typeface="Arial" panose="020B0604020202020204" pitchFamily="34" charset="0"/>
              </a:rPr>
              <a:t>Entering into </a:t>
            </a:r>
            <a:r>
              <a:rPr lang="en-US" sz="3200" b="1" dirty="0" smtClean="0">
                <a:solidFill>
                  <a:srgbClr val="C00000"/>
                </a:solidFill>
                <a:latin typeface="Calibri" panose="020F0502020204030204" pitchFamily="34" charset="0"/>
                <a:ea typeface="Calibri" panose="020F0502020204030204" pitchFamily="34" charset="0"/>
                <a:cs typeface="Arial" panose="020B0604020202020204" pitchFamily="34" charset="0"/>
              </a:rPr>
              <a:t>force &amp; Suspension of some operations </a:t>
            </a:r>
            <a:br>
              <a:rPr lang="en-US" sz="3200" b="1" dirty="0" smtClean="0">
                <a:solidFill>
                  <a:srgbClr val="C00000"/>
                </a:solidFill>
                <a:latin typeface="Calibri" panose="020F0502020204030204" pitchFamily="34" charset="0"/>
                <a:ea typeface="Calibri" panose="020F0502020204030204" pitchFamily="34" charset="0"/>
                <a:cs typeface="Arial" panose="020B0604020202020204" pitchFamily="34" charset="0"/>
              </a:rPr>
            </a:br>
            <a:endParaRPr lang="en-US" sz="3200" dirty="0">
              <a:solidFill>
                <a:srgbClr val="C00000"/>
              </a:solidFill>
            </a:endParaRPr>
          </a:p>
        </p:txBody>
      </p:sp>
      <p:sp>
        <p:nvSpPr>
          <p:cNvPr id="3" name="Content Placeholder 2"/>
          <p:cNvSpPr>
            <a:spLocks noGrp="1"/>
          </p:cNvSpPr>
          <p:nvPr>
            <p:ph idx="1"/>
          </p:nvPr>
        </p:nvSpPr>
        <p:spPr>
          <a:xfrm>
            <a:off x="451555" y="1362780"/>
            <a:ext cx="11006667" cy="5038020"/>
          </a:xfrm>
        </p:spPr>
        <p:txBody>
          <a:bodyPr>
            <a:noAutofit/>
          </a:bodyPr>
          <a:lstStyle/>
          <a:p>
            <a:pPr marL="342900" lvl="0" indent="-342900" algn="just">
              <a:lnSpc>
                <a:spcPct val="160000"/>
              </a:lnSpc>
              <a:buFont typeface="Wingdings" pitchFamily="2" charset="2"/>
              <a:buChar char="q"/>
            </a:pPr>
            <a:r>
              <a:rPr lang="en-US" sz="2400" dirty="0" smtClean="0">
                <a:latin typeface="Times New Roman" pitchFamily="18" charset="0"/>
                <a:ea typeface="Calibri" panose="020F0502020204030204" pitchFamily="34" charset="0"/>
                <a:cs typeface="Times New Roman" pitchFamily="18" charset="0"/>
              </a:rPr>
              <a:t>Suspension of tax enforcement for </a:t>
            </a:r>
            <a:r>
              <a:rPr lang="en-US" sz="2400" dirty="0">
                <a:latin typeface="Times New Roman" pitchFamily="18" charset="0"/>
                <a:ea typeface="Calibri" panose="020F0502020204030204" pitchFamily="34" charset="0"/>
                <a:cs typeface="Times New Roman" pitchFamily="18" charset="0"/>
              </a:rPr>
              <a:t>affected groups</a:t>
            </a:r>
            <a:r>
              <a:rPr lang="en-US" sz="2400" dirty="0" smtClean="0">
                <a:latin typeface="Times New Roman" pitchFamily="18" charset="0"/>
                <a:ea typeface="Calibri" panose="020F0502020204030204" pitchFamily="34" charset="0"/>
                <a:cs typeface="Times New Roman" pitchFamily="18" charset="0"/>
              </a:rPr>
              <a:t>;</a:t>
            </a:r>
          </a:p>
          <a:p>
            <a:pPr marL="342900" lvl="0" indent="-342900" algn="just">
              <a:lnSpc>
                <a:spcPct val="160000"/>
              </a:lnSpc>
              <a:spcAft>
                <a:spcPts val="800"/>
              </a:spcAft>
              <a:buFont typeface="Wingdings" pitchFamily="2" charset="2"/>
              <a:buChar char="q"/>
            </a:pPr>
            <a:r>
              <a:rPr lang="en-US" sz="2400" dirty="0" smtClean="0">
                <a:latin typeface="Times New Roman" pitchFamily="18" charset="0"/>
                <a:ea typeface="Calibri" panose="020F0502020204030204" pitchFamily="34" charset="0"/>
                <a:cs typeface="Times New Roman" pitchFamily="18" charset="0"/>
              </a:rPr>
              <a:t>Temporary suspension of field audits.</a:t>
            </a:r>
          </a:p>
          <a:p>
            <a:pPr marL="342900" lvl="0" indent="-342900" algn="just">
              <a:lnSpc>
                <a:spcPct val="160000"/>
              </a:lnSpc>
              <a:spcAft>
                <a:spcPts val="800"/>
              </a:spcAft>
              <a:buFont typeface="Wingdings" pitchFamily="2" charset="2"/>
              <a:buChar char="q"/>
            </a:pPr>
            <a:r>
              <a:rPr lang="en-US" sz="2400" dirty="0" smtClean="0">
                <a:latin typeface="Times New Roman" pitchFamily="18" charset="0"/>
                <a:ea typeface="Calibri" panose="020F0502020204030204" pitchFamily="34" charset="0"/>
                <a:cs typeface="Times New Roman" pitchFamily="18" charset="0"/>
              </a:rPr>
              <a:t>Temporary suspension of dispute resolutions meetings.</a:t>
            </a:r>
          </a:p>
          <a:p>
            <a:pPr marL="342900" indent="-342900" algn="just">
              <a:lnSpc>
                <a:spcPct val="160000"/>
              </a:lnSpc>
              <a:spcAft>
                <a:spcPts val="800"/>
              </a:spcAft>
              <a:buFont typeface="Wingdings" pitchFamily="2" charset="2"/>
              <a:buChar char="q"/>
            </a:pPr>
            <a:r>
              <a:rPr lang="en-US" sz="2400" dirty="0" smtClean="0">
                <a:latin typeface="Times New Roman" pitchFamily="18" charset="0"/>
                <a:cs typeface="Times New Roman" pitchFamily="18" charset="0"/>
              </a:rPr>
              <a:t>Cacealation of tax certification indicating the payment or arrangements for payment, needed for issuance or renewal of business or work license of individuals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19341676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normAutofit/>
          </a:bodyPr>
          <a:lstStyle/>
          <a:p>
            <a:pPr algn="ctr"/>
            <a:r>
              <a:rPr lang="en-US" sz="3200" b="1" dirty="0" smtClean="0">
                <a:solidFill>
                  <a:srgbClr val="FF0000"/>
                </a:solidFill>
                <a:latin typeface="Times New Roman" pitchFamily="18" charset="0"/>
                <a:cs typeface="Times New Roman" pitchFamily="18" charset="0"/>
              </a:rPr>
              <a:t>Forgiveness </a:t>
            </a:r>
            <a:r>
              <a:rPr lang="en-US" sz="3200" b="1" dirty="0">
                <a:solidFill>
                  <a:srgbClr val="FF0000"/>
                </a:solidFill>
                <a:latin typeface="Times New Roman" pitchFamily="18" charset="0"/>
                <a:cs typeface="Times New Roman" pitchFamily="18" charset="0"/>
              </a:rPr>
              <a:t>of tax </a:t>
            </a:r>
            <a:r>
              <a:rPr lang="en-US" sz="3200" b="1" dirty="0" smtClean="0">
                <a:solidFill>
                  <a:srgbClr val="FF0000"/>
                </a:solidFill>
                <a:latin typeface="Times New Roman" pitchFamily="18" charset="0"/>
                <a:cs typeface="Times New Roman" pitchFamily="18" charset="0"/>
              </a:rPr>
              <a:t>fines</a:t>
            </a:r>
            <a:endParaRPr lang="en-US" sz="4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95110" y="1421992"/>
            <a:ext cx="11040533" cy="4788838"/>
          </a:xfrm>
        </p:spPr>
        <p:txBody>
          <a:bodyPr>
            <a:noAutofit/>
          </a:bodyPr>
          <a:lstStyle/>
          <a:p>
            <a:pPr>
              <a:lnSpc>
                <a:spcPct val="150000"/>
              </a:lnSpc>
              <a:buFont typeface="Wingdings" pitchFamily="2" charset="2"/>
              <a:buChar char="q"/>
            </a:pPr>
            <a:r>
              <a:rPr lang="en-US" dirty="0" smtClean="0">
                <a:cs typeface="B Titr" panose="00000700000000000000" pitchFamily="2" charset="-78"/>
              </a:rPr>
              <a:t>Complete forgiveness </a:t>
            </a:r>
            <a:r>
              <a:rPr lang="en-US" dirty="0">
                <a:cs typeface="B Titr" panose="00000700000000000000" pitchFamily="2" charset="-78"/>
              </a:rPr>
              <a:t>of the fines for </a:t>
            </a:r>
            <a:r>
              <a:rPr lang="en-US" dirty="0" smtClean="0">
                <a:cs typeface="B Titr" panose="00000700000000000000" pitchFamily="2" charset="-78"/>
              </a:rPr>
              <a:t>non-filling and for delayed payment penalties for </a:t>
            </a:r>
            <a:r>
              <a:rPr lang="en-US" dirty="0">
                <a:cs typeface="B Titr" panose="00000700000000000000" pitchFamily="2" charset="-78"/>
              </a:rPr>
              <a:t>taxpayers </a:t>
            </a:r>
            <a:r>
              <a:rPr lang="en-US" dirty="0" smtClean="0">
                <a:cs typeface="B Titr" panose="00000700000000000000" pitchFamily="2" charset="-78"/>
              </a:rPr>
              <a:t>under certain conditions</a:t>
            </a:r>
            <a:endParaRPr lang="en-US" dirty="0">
              <a:cs typeface="B Titr" panose="00000700000000000000" pitchFamily="2" charset="-78"/>
            </a:endParaRPr>
          </a:p>
          <a:p>
            <a:pPr lvl="0">
              <a:lnSpc>
                <a:spcPct val="150000"/>
              </a:lnSpc>
              <a:buFont typeface="Wingdings" pitchFamily="2" charset="2"/>
              <a:buChar char="q"/>
            </a:pPr>
            <a:r>
              <a:rPr lang="en-US" dirty="0" smtClean="0">
                <a:cs typeface="B Titr" panose="00000700000000000000" pitchFamily="2" charset="-78"/>
              </a:rPr>
              <a:t>100 % forgiveness of the fines for VAT non-filling for unincorporated individual businesses affected by the Covid-19</a:t>
            </a:r>
          </a:p>
          <a:p>
            <a:pPr lvl="0">
              <a:lnSpc>
                <a:spcPct val="150000"/>
              </a:lnSpc>
              <a:buFont typeface="Wingdings" pitchFamily="2" charset="2"/>
              <a:buChar char="q"/>
            </a:pPr>
            <a:r>
              <a:rPr lang="en-US" dirty="0" smtClean="0">
                <a:cs typeface="B Titr" panose="00000700000000000000" pitchFamily="2" charset="-78"/>
              </a:rPr>
              <a:t>forgiveness </a:t>
            </a:r>
            <a:r>
              <a:rPr lang="en-US" dirty="0">
                <a:cs typeface="B Titr" panose="00000700000000000000" pitchFamily="2" charset="-78"/>
              </a:rPr>
              <a:t>of </a:t>
            </a:r>
            <a:r>
              <a:rPr lang="en-US" dirty="0" smtClean="0">
                <a:cs typeface="B Titr" panose="00000700000000000000" pitchFamily="2" charset="-78"/>
              </a:rPr>
              <a:t>VAT and duties delayed payment penalties providing that the principal VAT and duty amounts are paied in full</a:t>
            </a:r>
            <a:endParaRPr lang="fa-IR" dirty="0" smtClean="0">
              <a:cs typeface="B Titr" panose="00000700000000000000" pitchFamily="2" charset="-78"/>
            </a:endParaRPr>
          </a:p>
          <a:p>
            <a:pPr lvl="0" algn="r" rtl="1">
              <a:lnSpc>
                <a:spcPct val="150000"/>
              </a:lnSpc>
              <a:buFont typeface="Wingdings" pitchFamily="2" charset="2"/>
              <a:buChar char="q"/>
            </a:pPr>
            <a:endParaRPr lang="fa-IR" dirty="0" smtClean="0">
              <a:cs typeface="B Titr" panose="00000700000000000000" pitchFamily="2" charset="-78"/>
            </a:endParaRPr>
          </a:p>
          <a:p>
            <a:pPr lvl="0" algn="r" rtl="1">
              <a:lnSpc>
                <a:spcPct val="150000"/>
              </a:lnSpc>
              <a:buFont typeface="Wingdings" pitchFamily="2" charset="2"/>
              <a:buChar char="q"/>
            </a:pPr>
            <a:endParaRPr lang="fa-IR" dirty="0" smtClean="0">
              <a:cs typeface="B Titr" panose="00000700000000000000" pitchFamily="2" charset="-78"/>
            </a:endParaRPr>
          </a:p>
          <a:p>
            <a:pPr lvl="0" algn="r" rtl="1">
              <a:lnSpc>
                <a:spcPct val="150000"/>
              </a:lnSpc>
              <a:buFont typeface="Wingdings" pitchFamily="2" charset="2"/>
              <a:buChar char="q"/>
            </a:pPr>
            <a:endParaRPr lang="fa-IR" dirty="0" smtClean="0">
              <a:cs typeface="B Titr" panose="00000700000000000000" pitchFamily="2" charset="-78"/>
            </a:endParaRPr>
          </a:p>
          <a:p>
            <a:pPr lvl="0" algn="r" rtl="1">
              <a:lnSpc>
                <a:spcPct val="150000"/>
              </a:lnSpc>
              <a:buFont typeface="Wingdings" pitchFamily="2" charset="2"/>
              <a:buChar char="q"/>
            </a:pPr>
            <a:endParaRPr lang="en-US" dirty="0" smtClean="0">
              <a:cs typeface="B Titr" panose="00000700000000000000" pitchFamily="2" charset="-78"/>
            </a:endParaRPr>
          </a:p>
          <a:p>
            <a:pPr lvl="0" rtl="1">
              <a:lnSpc>
                <a:spcPct val="150000"/>
              </a:lnSpc>
              <a:buFont typeface="Wingdings" pitchFamily="2" charset="2"/>
              <a:buChar char="q"/>
            </a:pPr>
            <a:endParaRPr lang="en-US" dirty="0">
              <a:cs typeface="B Titr" panose="00000700000000000000" pitchFamily="2" charset="-78"/>
            </a:endParaRPr>
          </a:p>
          <a:p>
            <a:pPr lvl="0" algn="just">
              <a:lnSpc>
                <a:spcPct val="150000"/>
              </a:lnSpc>
              <a:buFont typeface="Wingdings" pitchFamily="2" charset="2"/>
              <a:buChar char="q"/>
            </a:pPr>
            <a:endParaRPr lang="en-US" dirty="0" smtClean="0">
              <a:cs typeface="B Titr" panose="00000700000000000000" pitchFamily="2" charset="-78"/>
            </a:endParaRPr>
          </a:p>
          <a:p>
            <a:pPr lvl="0" algn="just">
              <a:lnSpc>
                <a:spcPct val="150000"/>
              </a:lnSpc>
              <a:buFont typeface="Wingdings" pitchFamily="2" charset="2"/>
              <a:buChar char="q"/>
            </a:pPr>
            <a:endParaRPr lang="en-US" dirty="0">
              <a:cs typeface="B Titr" panose="00000700000000000000" pitchFamily="2" charset="-78"/>
            </a:endParaRPr>
          </a:p>
          <a:p>
            <a:pPr lvl="0" algn="r" rtl="1">
              <a:lnSpc>
                <a:spcPct val="150000"/>
              </a:lnSpc>
              <a:buFont typeface="Wingdings" pitchFamily="2" charset="2"/>
              <a:buChar char="q"/>
            </a:pPr>
            <a:endParaRPr lang="en-US" dirty="0">
              <a:cs typeface="B Titr" panose="00000700000000000000" pitchFamily="2" charset="-78"/>
            </a:endParaRPr>
          </a:p>
          <a:p>
            <a:pPr algn="l">
              <a:lnSpc>
                <a:spcPct val="150000"/>
              </a:lnSpc>
              <a:buFont typeface="Wingdings" pitchFamily="2" charset="2"/>
              <a:buChar char="q"/>
            </a:pPr>
            <a:endParaRPr lang="en-US" dirty="0" smtClean="0">
              <a:latin typeface="Calibri" panose="020F0502020204030204" pitchFamily="34" charset="0"/>
              <a:ea typeface="Calibri" panose="020F0502020204030204" pitchFamily="34" charset="0"/>
              <a:cs typeface="B Zar" panose="00000400000000000000" pitchFamily="2" charset="-78"/>
            </a:endParaRPr>
          </a:p>
          <a:p>
            <a:pPr algn="l">
              <a:lnSpc>
                <a:spcPct val="150000"/>
              </a:lnSpc>
              <a:buFont typeface="Wingdings" pitchFamily="2" charset="2"/>
              <a:buChar char="q"/>
            </a:pPr>
            <a:endParaRPr lang="en-US" dirty="0"/>
          </a:p>
        </p:txBody>
      </p:sp>
    </p:spTree>
    <p:extLst>
      <p:ext uri="{BB962C8B-B14F-4D97-AF65-F5344CB8AC3E}">
        <p14:creationId xmlns:p14="http://schemas.microsoft.com/office/powerpoint/2010/main" xmlns="" val="5419110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0519"/>
          </a:xfrm>
        </p:spPr>
        <p:txBody>
          <a:bodyPr>
            <a:noAutofit/>
          </a:bodyPr>
          <a:lstStyle/>
          <a:p>
            <a:pPr algn="ctr"/>
            <a:r>
              <a:rPr lang="en-US" sz="3600" b="1" dirty="0" smtClean="0">
                <a:solidFill>
                  <a:srgbClr val="FF0000"/>
                </a:solidFill>
                <a:latin typeface="Times New Roman" pitchFamily="18" charset="0"/>
                <a:cs typeface="Times New Roman" pitchFamily="18" charset="0"/>
              </a:rPr>
              <a:t>Granting Tax Allowance</a:t>
            </a:r>
            <a:r>
              <a:rPr lang="en-US" sz="3600" b="1" dirty="0" smtClean="0">
                <a:solidFill>
                  <a:srgbClr val="FF0000"/>
                </a:solidFill>
                <a:latin typeface="Times New Roman" pitchFamily="18" charset="0"/>
                <a:ea typeface="Calibri" panose="020F0502020204030204" pitchFamily="34" charset="0"/>
                <a:cs typeface="Times New Roman" pitchFamily="18" charset="0"/>
              </a:rPr>
              <a:t/>
            </a:r>
            <a:br>
              <a:rPr lang="en-US" sz="3600" b="1" dirty="0" smtClean="0">
                <a:solidFill>
                  <a:srgbClr val="FF0000"/>
                </a:solidFill>
                <a:latin typeface="Times New Roman" pitchFamily="18" charset="0"/>
                <a:ea typeface="Calibri" panose="020F0502020204030204" pitchFamily="34" charset="0"/>
                <a:cs typeface="Times New Roman" pitchFamily="18" charset="0"/>
              </a:rPr>
            </a:b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1555" y="1362780"/>
            <a:ext cx="11119556" cy="4351338"/>
          </a:xfrm>
        </p:spPr>
        <p:txBody>
          <a:bodyPr>
            <a:normAutofit/>
          </a:bodyPr>
          <a:lstStyle/>
          <a:p>
            <a:pPr marL="0" indent="0" algn="just">
              <a:lnSpc>
                <a:spcPct val="150000"/>
              </a:lnSpc>
              <a:buNone/>
            </a:pPr>
            <a:r>
              <a:rPr lang="en-US" sz="3200" dirty="0" smtClean="0">
                <a:cs typeface="B Titr" panose="00000700000000000000" pitchFamily="2" charset="-78"/>
              </a:rPr>
              <a:t>Individuals and legal entities’ cash and non-cash donations (February to May of 2019) which have been spent to meet hospitals and public medical centers  required tools and equipments, approved by  the ministry of health and medical education .</a:t>
            </a:r>
          </a:p>
          <a:p>
            <a:pPr marL="342900" lvl="0" indent="-342900" algn="just">
              <a:lnSpc>
                <a:spcPct val="107000"/>
              </a:lnSpc>
              <a:spcAft>
                <a:spcPts val="800"/>
              </a:spcAft>
              <a:buFont typeface="Symbol" panose="05050102010706020507" pitchFamily="18" charset="2"/>
              <a:buChar char=""/>
            </a:pPr>
            <a:endParaRPr lang="en-US" dirty="0" smtClean="0">
              <a:latin typeface="Times New Roman" pitchFamily="18" charset="0"/>
              <a:ea typeface="Calibri" panose="020F0502020204030204" pitchFamily="34"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19341676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267" y="286102"/>
            <a:ext cx="10515600" cy="876653"/>
          </a:xfrm>
        </p:spPr>
        <p:txBody>
          <a:bodyPr>
            <a:noAutofit/>
          </a:bodyPr>
          <a:lstStyle/>
          <a:p>
            <a:pPr marL="228600" lvl="0" indent="-228600">
              <a:lnSpc>
                <a:spcPct val="107000"/>
              </a:lnSpc>
              <a:spcBef>
                <a:spcPts val="1000"/>
              </a:spcBef>
              <a:spcAft>
                <a:spcPts val="800"/>
              </a:spcAft>
            </a:pPr>
            <a:r>
              <a:rPr lang="en-US" sz="2800" b="1" dirty="0">
                <a:solidFill>
                  <a:srgbClr val="FF0000"/>
                </a:solidFill>
                <a:latin typeface="Calibri" panose="020F0502020204030204" pitchFamily="34" charset="0"/>
                <a:ea typeface="Calibri" panose="020F0502020204030204" pitchFamily="34" charset="0"/>
                <a:cs typeface="Arial" panose="020B0604020202020204" pitchFamily="34" charset="0"/>
              </a:rPr>
              <a:t>Amendment of tax laws and regulations </a:t>
            </a:r>
            <a:r>
              <a:rPr lang="fa-IR" sz="2800" b="1"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fa-IR" sz="2800" b="1"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2800" dirty="0">
              <a:solidFill>
                <a:srgbClr val="FF0000"/>
              </a:solidFill>
            </a:endParaRPr>
          </a:p>
        </p:txBody>
      </p:sp>
      <p:sp>
        <p:nvSpPr>
          <p:cNvPr id="3" name="Content Placeholder 2"/>
          <p:cNvSpPr>
            <a:spLocks noGrp="1"/>
          </p:cNvSpPr>
          <p:nvPr>
            <p:ph idx="1"/>
          </p:nvPr>
        </p:nvSpPr>
        <p:spPr>
          <a:xfrm>
            <a:off x="225776" y="1083734"/>
            <a:ext cx="11469511" cy="5068711"/>
          </a:xfrm>
        </p:spPr>
        <p:txBody>
          <a:bodyPr>
            <a:noAutofit/>
          </a:bodyPr>
          <a:lstStyle/>
          <a:p>
            <a:pPr marL="342900" indent="-342900" algn="just">
              <a:lnSpc>
                <a:spcPct val="150000"/>
              </a:lnSpc>
              <a:buFont typeface="Symbol" panose="05050102010706020507" pitchFamily="18" charset="2"/>
              <a:buChar char=""/>
            </a:pPr>
            <a:r>
              <a:rPr lang="en-US" sz="2400" dirty="0" smtClean="0">
                <a:latin typeface="Calibri" panose="020F0502020204030204" pitchFamily="34" charset="0"/>
                <a:ea typeface="Calibri" panose="020F0502020204030204" pitchFamily="34" charset="0"/>
                <a:cs typeface="+mj-cs"/>
              </a:rPr>
              <a:t>Replacing tax </a:t>
            </a:r>
            <a:r>
              <a:rPr lang="en-US" sz="2400" dirty="0">
                <a:latin typeface="Calibri" panose="020F0502020204030204" pitchFamily="34" charset="0"/>
                <a:ea typeface="Calibri" panose="020F0502020204030204" pitchFamily="34" charset="0"/>
                <a:cs typeface="+mj-cs"/>
              </a:rPr>
              <a:t>credit </a:t>
            </a:r>
            <a:r>
              <a:rPr lang="en-US" sz="2400" dirty="0" smtClean="0">
                <a:latin typeface="Calibri" panose="020F0502020204030204" pitchFamily="34" charset="0"/>
                <a:ea typeface="Calibri" panose="020F0502020204030204" pitchFamily="34" charset="0"/>
                <a:cs typeface="+mj-cs"/>
              </a:rPr>
              <a:t>with tax exemptions</a:t>
            </a:r>
            <a:endParaRPr lang="fa-IR" sz="2400" dirty="0" smtClean="0">
              <a:latin typeface="Calibri" panose="020F0502020204030204" pitchFamily="34" charset="0"/>
              <a:ea typeface="Calibri" panose="020F0502020204030204" pitchFamily="34" charset="0"/>
              <a:cs typeface="+mj-cs"/>
            </a:endParaRPr>
          </a:p>
          <a:p>
            <a:pPr marL="342900" lvl="0" indent="-342900" algn="just">
              <a:lnSpc>
                <a:spcPct val="150000"/>
              </a:lnSpc>
              <a:spcAft>
                <a:spcPts val="0"/>
              </a:spcAft>
              <a:buFont typeface="Symbol" panose="05050102010706020507" pitchFamily="18" charset="2"/>
              <a:buChar char=""/>
            </a:pPr>
            <a:r>
              <a:rPr lang="en-US" sz="2400" dirty="0" smtClean="0">
                <a:latin typeface="Calibri" panose="020F0502020204030204" pitchFamily="34" charset="0"/>
                <a:ea typeface="Calibri" panose="020F0502020204030204" pitchFamily="34" charset="0"/>
                <a:cs typeface="+mj-cs"/>
              </a:rPr>
              <a:t>5% tax credit to production </a:t>
            </a:r>
            <a:r>
              <a:rPr lang="en-US" sz="2400" dirty="0">
                <a:latin typeface="Calibri" panose="020F0502020204030204" pitchFamily="34" charset="0"/>
                <a:ea typeface="Calibri" panose="020F0502020204030204" pitchFamily="34" charset="0"/>
                <a:cs typeface="+mj-cs"/>
              </a:rPr>
              <a:t>and </a:t>
            </a:r>
            <a:r>
              <a:rPr lang="en-US" sz="2400" dirty="0" smtClean="0">
                <a:latin typeface="Calibri" panose="020F0502020204030204" pitchFamily="34" charset="0"/>
                <a:ea typeface="Calibri" panose="020F0502020204030204" pitchFamily="34" charset="0"/>
                <a:cs typeface="+mj-cs"/>
              </a:rPr>
              <a:t>businesses affected </a:t>
            </a:r>
            <a:r>
              <a:rPr lang="en-US" sz="2400" dirty="0">
                <a:latin typeface="Calibri" panose="020F0502020204030204" pitchFamily="34" charset="0"/>
                <a:ea typeface="Calibri" panose="020F0502020204030204" pitchFamily="34" charset="0"/>
                <a:cs typeface="+mj-cs"/>
              </a:rPr>
              <a:t>by Corona (individual businesses)</a:t>
            </a:r>
          </a:p>
          <a:p>
            <a:pPr marL="342900" lvl="0" indent="-342900" algn="just">
              <a:lnSpc>
                <a:spcPct val="150000"/>
              </a:lnSpc>
              <a:spcAft>
                <a:spcPts val="0"/>
              </a:spcAft>
              <a:buFont typeface="Symbol" panose="05050102010706020507" pitchFamily="18" charset="2"/>
              <a:buChar char=""/>
            </a:pPr>
            <a:r>
              <a:rPr lang="en-US" sz="2400" dirty="0" smtClean="0">
                <a:latin typeface="Calibri" panose="020F0502020204030204" pitchFamily="34" charset="0"/>
                <a:ea typeface="Calibri" panose="020F0502020204030204" pitchFamily="34" charset="0"/>
                <a:cs typeface="+mj-cs"/>
              </a:rPr>
              <a:t>Zero </a:t>
            </a:r>
            <a:r>
              <a:rPr lang="en-US" sz="2400" dirty="0">
                <a:latin typeface="Calibri" panose="020F0502020204030204" pitchFamily="34" charset="0"/>
                <a:ea typeface="Calibri" panose="020F0502020204030204" pitchFamily="34" charset="0"/>
                <a:cs typeface="+mj-cs"/>
              </a:rPr>
              <a:t>tax rate to support </a:t>
            </a:r>
            <a:r>
              <a:rPr lang="en-US" sz="2400" dirty="0" smtClean="0">
                <a:latin typeface="Calibri" panose="020F0502020204030204" pitchFamily="34" charset="0"/>
                <a:ea typeface="Calibri" panose="020F0502020204030204" pitchFamily="34" charset="0"/>
                <a:cs typeface="+mj-cs"/>
              </a:rPr>
              <a:t>public-private partnerships.</a:t>
            </a:r>
            <a:endParaRPr lang="en-US" sz="2400" dirty="0">
              <a:latin typeface="Calibri" panose="020F0502020204030204" pitchFamily="34" charset="0"/>
              <a:ea typeface="Calibri" panose="020F0502020204030204" pitchFamily="34" charset="0"/>
              <a:cs typeface="+mj-cs"/>
            </a:endParaRPr>
          </a:p>
          <a:p>
            <a:pPr marL="342900" lvl="0" indent="-342900" algn="just">
              <a:lnSpc>
                <a:spcPct val="150000"/>
              </a:lnSpc>
              <a:spcAft>
                <a:spcPts val="0"/>
              </a:spcAft>
              <a:buFont typeface="Symbol" panose="05050102010706020507" pitchFamily="18" charset="2"/>
              <a:buChar char=""/>
            </a:pPr>
            <a:r>
              <a:rPr lang="en-US" sz="2400" dirty="0" smtClean="0">
                <a:latin typeface="Calibri" panose="020F0502020204030204" pitchFamily="34" charset="0"/>
                <a:ea typeface="Calibri" panose="020F0502020204030204" pitchFamily="34" charset="0"/>
                <a:cs typeface="+mj-cs"/>
              </a:rPr>
              <a:t>5</a:t>
            </a:r>
            <a:r>
              <a:rPr lang="en-US" sz="2400" dirty="0">
                <a:latin typeface="Calibri" panose="020F0502020204030204" pitchFamily="34" charset="0"/>
                <a:ea typeface="Calibri" panose="020F0502020204030204" pitchFamily="34" charset="0"/>
                <a:cs typeface="+mj-cs"/>
              </a:rPr>
              <a:t>% </a:t>
            </a:r>
            <a:r>
              <a:rPr lang="en-US" sz="2400" dirty="0" smtClean="0">
                <a:latin typeface="Calibri" panose="020F0502020204030204" pitchFamily="34" charset="0"/>
                <a:ea typeface="Calibri" panose="020F0502020204030204" pitchFamily="34" charset="0"/>
                <a:cs typeface="+mj-cs"/>
              </a:rPr>
              <a:t> CIT rate reduction for affected legal entities</a:t>
            </a:r>
            <a:endParaRPr lang="en-US" sz="2400" dirty="0">
              <a:latin typeface="Calibri" panose="020F0502020204030204" pitchFamily="34" charset="0"/>
              <a:ea typeface="Calibri" panose="020F0502020204030204" pitchFamily="34" charset="0"/>
              <a:cs typeface="+mj-cs"/>
            </a:endParaRPr>
          </a:p>
          <a:p>
            <a:pPr marL="342900" lvl="0" indent="-342900" algn="just">
              <a:lnSpc>
                <a:spcPct val="150000"/>
              </a:lnSpc>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mj-cs"/>
              </a:rPr>
              <a:t>Imposing tax on luxury assets</a:t>
            </a:r>
          </a:p>
          <a:p>
            <a:pPr marL="342900" lvl="0" indent="-342900" algn="just">
              <a:lnSpc>
                <a:spcPct val="150000"/>
              </a:lnSpc>
              <a:spcAft>
                <a:spcPts val="0"/>
              </a:spcAft>
              <a:buFont typeface="Symbol" panose="05050102010706020507" pitchFamily="18" charset="2"/>
              <a:buChar char=""/>
            </a:pPr>
            <a:r>
              <a:rPr lang="en-US" sz="2400" dirty="0" smtClean="0">
                <a:latin typeface="Calibri" panose="020F0502020204030204" pitchFamily="34" charset="0"/>
                <a:ea typeface="Calibri" panose="020F0502020204030204" pitchFamily="34" charset="0"/>
                <a:cs typeface="+mj-cs"/>
              </a:rPr>
              <a:t>Increasing effective tax rate of tobacco consumption</a:t>
            </a:r>
            <a:endParaRPr lang="en-US" sz="2400" dirty="0">
              <a:latin typeface="Calibri" panose="020F0502020204030204" pitchFamily="34" charset="0"/>
              <a:ea typeface="Calibri" panose="020F0502020204030204" pitchFamily="34" charset="0"/>
              <a:cs typeface="+mj-cs"/>
            </a:endParaRPr>
          </a:p>
          <a:p>
            <a:pPr marL="342900" lvl="0" indent="-342900" algn="just">
              <a:lnSpc>
                <a:spcPct val="150000"/>
              </a:lnSpc>
              <a:spcAft>
                <a:spcPts val="800"/>
              </a:spcAft>
              <a:buFont typeface="Symbol" panose="05050102010706020507" pitchFamily="18" charset="2"/>
              <a:buChar char=""/>
            </a:pPr>
            <a:r>
              <a:rPr lang="en-US" sz="2400" dirty="0" smtClean="0">
                <a:latin typeface="Calibri" panose="020F0502020204030204" pitchFamily="34" charset="0"/>
                <a:ea typeface="Calibri" panose="020F0502020204030204" pitchFamily="34" charset="0"/>
                <a:cs typeface="+mj-cs"/>
              </a:rPr>
              <a:t>Exemption of textbook </a:t>
            </a:r>
            <a:r>
              <a:rPr lang="en-US" sz="2400" dirty="0">
                <a:latin typeface="Calibri" panose="020F0502020204030204" pitchFamily="34" charset="0"/>
                <a:ea typeface="Calibri" panose="020F0502020204030204" pitchFamily="34" charset="0"/>
                <a:cs typeface="+mj-cs"/>
              </a:rPr>
              <a:t>publications and artistic activities</a:t>
            </a:r>
            <a:r>
              <a:rPr lang="en-US" sz="2400" dirty="0" smtClean="0">
                <a:latin typeface="Calibri" panose="020F0502020204030204" pitchFamily="34" charset="0"/>
                <a:ea typeface="Calibri" panose="020F0502020204030204" pitchFamily="34" charset="0"/>
                <a:cs typeface="+mj-cs"/>
              </a:rPr>
              <a:t>.</a:t>
            </a:r>
            <a:endParaRPr lang="en-US" sz="2400" dirty="0">
              <a:cs typeface="+mj-cs"/>
            </a:endParaRPr>
          </a:p>
        </p:txBody>
      </p:sp>
    </p:spTree>
    <p:extLst>
      <p:ext uri="{BB962C8B-B14F-4D97-AF65-F5344CB8AC3E}">
        <p14:creationId xmlns:p14="http://schemas.microsoft.com/office/powerpoint/2010/main" xmlns="" val="46986570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a:t>
            </a:r>
            <a:endParaRPr lang="en-US" dirty="0"/>
          </a:p>
        </p:txBody>
      </p:sp>
      <p:sp>
        <p:nvSpPr>
          <p:cNvPr id="3" name="Content Placeholder 2"/>
          <p:cNvSpPr>
            <a:spLocks noGrp="1"/>
          </p:cNvSpPr>
          <p:nvPr>
            <p:ph idx="1"/>
          </p:nvPr>
        </p:nvSpPr>
        <p:spPr>
          <a:xfrm>
            <a:off x="756356" y="1591733"/>
            <a:ext cx="10597444" cy="4585230"/>
          </a:xfrm>
        </p:spPr>
        <p:txBody>
          <a:bodyPr/>
          <a:lstStyle/>
          <a:p>
            <a:r>
              <a:rPr lang="en-US" dirty="0" smtClean="0"/>
              <a:t>Introduction</a:t>
            </a:r>
          </a:p>
          <a:p>
            <a:r>
              <a:rPr lang="en-US" dirty="0" smtClean="0"/>
              <a:t>Trend of covid-19 infection and mortalities</a:t>
            </a:r>
          </a:p>
          <a:p>
            <a:r>
              <a:rPr lang="en-US" dirty="0" smtClean="0"/>
              <a:t>A brief look at I.R.I tax system</a:t>
            </a:r>
          </a:p>
          <a:p>
            <a:r>
              <a:rPr lang="en-US" dirty="0" smtClean="0"/>
              <a:t>Effects of Covid-19 on I.R. tax system</a:t>
            </a:r>
          </a:p>
          <a:p>
            <a:r>
              <a:rPr lang="en-US" dirty="0" smtClean="0"/>
              <a:t>Types of measures taken by INTA during the pandemic</a:t>
            </a:r>
          </a:p>
          <a:p>
            <a:r>
              <a:rPr lang="en-US" dirty="0" smtClean="0"/>
              <a:t>Types and objective of policy measures taken by INTA</a:t>
            </a:r>
          </a:p>
          <a:p>
            <a:r>
              <a:rPr lang="en-US" dirty="0" smtClean="0"/>
              <a:t>Policy measures taken by INTA during Covid-19 spread</a:t>
            </a:r>
          </a:p>
          <a:p>
            <a:r>
              <a:rPr lang="en-US" dirty="0" smtClean="0"/>
              <a:t>Administrative measures during the Covid-19 pandemic</a:t>
            </a:r>
          </a:p>
          <a:p>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504"/>
            <a:ext cx="10515600" cy="628296"/>
          </a:xfrm>
        </p:spPr>
        <p:txBody>
          <a:bodyPr>
            <a:noAutofit/>
          </a:bodyPr>
          <a:lstStyle/>
          <a:p>
            <a:pPr algn="ctr">
              <a:lnSpc>
                <a:spcPct val="100000"/>
              </a:lnSpc>
              <a:spcBef>
                <a:spcPts val="0"/>
              </a:spcBef>
            </a:pPr>
            <a:r>
              <a:rPr lang="en-US" sz="2800" b="1" dirty="0" smtClean="0">
                <a:solidFill>
                  <a:srgbClr val="FF0000"/>
                </a:solidFill>
                <a:latin typeface="Times New Roman" pitchFamily="18" charset="0"/>
                <a:cs typeface="Times New Roman" pitchFamily="18" charset="0"/>
              </a:rPr>
              <a:t/>
            </a:r>
            <a:br>
              <a:rPr lang="en-US" sz="2800" b="1" dirty="0" smtClean="0">
                <a:solidFill>
                  <a:srgbClr val="FF0000"/>
                </a:solidFill>
                <a:latin typeface="Times New Roman" pitchFamily="18" charset="0"/>
                <a:cs typeface="Times New Roman" pitchFamily="18" charset="0"/>
              </a:rPr>
            </a:br>
            <a:r>
              <a:rPr lang="en-US" sz="2800" b="1" dirty="0" smtClean="0">
                <a:solidFill>
                  <a:srgbClr val="FF0000"/>
                </a:solidFill>
                <a:latin typeface="Times New Roman" pitchFamily="18" charset="0"/>
                <a:cs typeface="Times New Roman" pitchFamily="18" charset="0"/>
              </a:rPr>
              <a:t>Administrative measures </a:t>
            </a:r>
            <a:r>
              <a:rPr lang="en-US" sz="2800" b="1" dirty="0">
                <a:solidFill>
                  <a:srgbClr val="FF0000"/>
                </a:solidFill>
                <a:latin typeface="Times New Roman" pitchFamily="18" charset="0"/>
                <a:cs typeface="Times New Roman" pitchFamily="18" charset="0"/>
              </a:rPr>
              <a:t>during the Covid-19 pandemic</a:t>
            </a:r>
            <a:br>
              <a:rPr lang="en-US" sz="2800" b="1" dirty="0">
                <a:solidFill>
                  <a:srgbClr val="FF0000"/>
                </a:solidFill>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62845" y="891822"/>
            <a:ext cx="11353798" cy="5723467"/>
          </a:xfrm>
        </p:spPr>
        <p:txBody>
          <a:bodyPr>
            <a:noAutofit/>
          </a:bodyPr>
          <a:lstStyle/>
          <a:p>
            <a:pPr marL="457200" indent="-457200">
              <a:lnSpc>
                <a:spcPct val="100000"/>
              </a:lnSpc>
              <a:buFont typeface="+mj-lt"/>
              <a:buAutoNum type="arabicPeriod"/>
            </a:pPr>
            <a:r>
              <a:rPr lang="en-US" sz="2200" dirty="0" smtClean="0">
                <a:cs typeface="+mj-cs"/>
              </a:rPr>
              <a:t>Improving </a:t>
            </a:r>
            <a:r>
              <a:rPr lang="en-US" sz="2200" dirty="0">
                <a:cs typeface="+mj-cs"/>
              </a:rPr>
              <a:t>taxpayer compliance and combating tax </a:t>
            </a:r>
            <a:r>
              <a:rPr lang="en-US" sz="2200" dirty="0" smtClean="0">
                <a:cs typeface="+mj-cs"/>
              </a:rPr>
              <a:t>evasion.</a:t>
            </a:r>
            <a:endParaRPr lang="en-US" sz="2200" dirty="0">
              <a:cs typeface="+mj-cs"/>
            </a:endParaRPr>
          </a:p>
          <a:p>
            <a:pPr marL="457200" indent="-457200">
              <a:lnSpc>
                <a:spcPct val="100000"/>
              </a:lnSpc>
              <a:buFont typeface="+mj-lt"/>
              <a:buAutoNum type="arabicPeriod"/>
            </a:pPr>
            <a:r>
              <a:rPr lang="en-US" sz="2200" dirty="0" smtClean="0">
                <a:cs typeface="+mj-cs"/>
              </a:rPr>
              <a:t>Improving </a:t>
            </a:r>
            <a:r>
              <a:rPr lang="en-US" sz="2200" dirty="0">
                <a:cs typeface="+mj-cs"/>
              </a:rPr>
              <a:t>taxpayer services </a:t>
            </a:r>
            <a:r>
              <a:rPr lang="en-US" sz="2200" dirty="0" smtClean="0">
                <a:cs typeface="+mj-cs"/>
              </a:rPr>
              <a:t>.</a:t>
            </a:r>
            <a:endParaRPr lang="fa-IR" sz="2200" dirty="0" smtClean="0">
              <a:cs typeface="+mj-cs"/>
            </a:endParaRPr>
          </a:p>
          <a:p>
            <a:pPr marL="457200" indent="-457200">
              <a:lnSpc>
                <a:spcPct val="100000"/>
              </a:lnSpc>
              <a:buFont typeface="+mj-lt"/>
              <a:buAutoNum type="arabicPeriod"/>
            </a:pPr>
            <a:r>
              <a:rPr lang="en-US" sz="2200" dirty="0" smtClean="0">
                <a:cs typeface="+mj-cs"/>
              </a:rPr>
              <a:t>Improving taxpayers contact points</a:t>
            </a:r>
          </a:p>
          <a:p>
            <a:pPr marL="457200" indent="-457200">
              <a:lnSpc>
                <a:spcPct val="100000"/>
              </a:lnSpc>
              <a:buFont typeface="+mj-lt"/>
              <a:buAutoNum type="arabicPeriod"/>
            </a:pPr>
            <a:r>
              <a:rPr lang="en-US" sz="2200" dirty="0" smtClean="0">
                <a:cs typeface="+mj-cs"/>
              </a:rPr>
              <a:t>Implementation whistle blowing system</a:t>
            </a:r>
          </a:p>
          <a:p>
            <a:pPr marL="457200" indent="-457200">
              <a:lnSpc>
                <a:spcPct val="100000"/>
              </a:lnSpc>
              <a:buFont typeface="+mj-lt"/>
              <a:buAutoNum type="arabicPeriod"/>
            </a:pPr>
            <a:r>
              <a:rPr lang="en-US" sz="2200" dirty="0" smtClean="0">
                <a:cs typeface="+mj-cs"/>
              </a:rPr>
              <a:t>Implementation of new VAT law</a:t>
            </a:r>
          </a:p>
          <a:p>
            <a:pPr marL="457200" indent="-457200">
              <a:lnSpc>
                <a:spcPct val="100000"/>
              </a:lnSpc>
              <a:buFont typeface="+mj-lt"/>
              <a:buAutoNum type="arabicPeriod"/>
            </a:pPr>
            <a:r>
              <a:rPr lang="en-US" sz="2200" dirty="0" smtClean="0">
                <a:cs typeface="+mj-cs"/>
              </a:rPr>
              <a:t>Implementation of law on POS and taxpayers’ system(online cash register)</a:t>
            </a:r>
          </a:p>
          <a:p>
            <a:pPr marL="457200" lvl="0" indent="-457200">
              <a:lnSpc>
                <a:spcPct val="100000"/>
              </a:lnSpc>
              <a:buFont typeface="+mj-lt"/>
              <a:buAutoNum type="arabicPeriod"/>
            </a:pPr>
            <a:r>
              <a:rPr lang="en-US" sz="2200" dirty="0" smtClean="0">
                <a:cs typeface="+mj-cs"/>
              </a:rPr>
              <a:t>Establishment an electronic complaint registration system to the Supreme Tax Council</a:t>
            </a:r>
          </a:p>
          <a:p>
            <a:pPr marL="457200" indent="-457200">
              <a:lnSpc>
                <a:spcPct val="100000"/>
              </a:lnSpc>
              <a:buFont typeface="+mj-lt"/>
              <a:buAutoNum type="arabicPeriod"/>
            </a:pPr>
            <a:r>
              <a:rPr lang="en-US" sz="2200" dirty="0" smtClean="0">
                <a:cs typeface="+mj-cs"/>
              </a:rPr>
              <a:t>Launching electronically notification of tax documents</a:t>
            </a:r>
          </a:p>
          <a:p>
            <a:pPr marL="457200" lvl="0" indent="-457200">
              <a:lnSpc>
                <a:spcPct val="100000"/>
              </a:lnSpc>
              <a:buFont typeface="+mj-lt"/>
              <a:buAutoNum type="arabicPeriod"/>
            </a:pPr>
            <a:r>
              <a:rPr lang="en-US" sz="2200" dirty="0" smtClean="0">
                <a:cs typeface="+mj-cs"/>
              </a:rPr>
              <a:t>Implementation of electronic property transfer tax system</a:t>
            </a:r>
          </a:p>
          <a:p>
            <a:pPr marL="457200" indent="-457200">
              <a:lnSpc>
                <a:spcPct val="100000"/>
              </a:lnSpc>
              <a:buFont typeface="+mj-lt"/>
              <a:buAutoNum type="arabicPeriod"/>
            </a:pPr>
            <a:r>
              <a:rPr lang="en-US" sz="2200" dirty="0" smtClean="0">
                <a:solidFill>
                  <a:schemeClr val="bg2">
                    <a:lumMod val="10000"/>
                  </a:schemeClr>
                </a:solidFill>
                <a:latin typeface="Calibri" panose="020F0502020204030204" pitchFamily="34" charset="0"/>
                <a:ea typeface="Calibri" panose="020F0502020204030204" pitchFamily="34" charset="0"/>
              </a:rPr>
              <a:t>Implementing online payment system of departure fees</a:t>
            </a:r>
          </a:p>
          <a:p>
            <a:pPr marL="457200" indent="-457200">
              <a:lnSpc>
                <a:spcPct val="100000"/>
              </a:lnSpc>
              <a:buFont typeface="+mj-lt"/>
              <a:buAutoNum type="arabicPeriod"/>
            </a:pPr>
            <a:r>
              <a:rPr lang="en-US" sz="2200" dirty="0" smtClean="0"/>
              <a:t>Developing digital and data-driven tax administration Roadmap.</a:t>
            </a:r>
            <a:endParaRPr lang="fa-IR" sz="2200" dirty="0" smtClean="0"/>
          </a:p>
          <a:p>
            <a:pPr marL="457200" indent="-457200">
              <a:lnSpc>
                <a:spcPct val="100000"/>
              </a:lnSpc>
              <a:buFont typeface="+mj-lt"/>
              <a:buAutoNum type="arabicPeriod"/>
            </a:pPr>
            <a:endParaRPr lang="en-US" sz="2200" dirty="0" smtClean="0">
              <a:solidFill>
                <a:schemeClr val="bg2">
                  <a:lumMod val="10000"/>
                </a:schemeClr>
              </a:solidFill>
              <a:latin typeface="Calibri" panose="020F0502020204030204" pitchFamily="34" charset="0"/>
              <a:ea typeface="Calibri" panose="020F0502020204030204" pitchFamily="34" charset="0"/>
            </a:endParaRPr>
          </a:p>
          <a:p>
            <a:pPr marL="457200" indent="-457200">
              <a:lnSpc>
                <a:spcPct val="100000"/>
              </a:lnSpc>
              <a:buNone/>
            </a:pPr>
            <a:endParaRPr lang="fa-IR" sz="2200" dirty="0" smtClean="0">
              <a:cs typeface="+mj-cs"/>
            </a:endParaRPr>
          </a:p>
          <a:p>
            <a:pPr marL="457200" lvl="0" indent="-457200">
              <a:lnSpc>
                <a:spcPct val="100000"/>
              </a:lnSpc>
              <a:buFont typeface="+mj-lt"/>
              <a:buAutoNum type="arabicPeriod"/>
            </a:pPr>
            <a:endParaRPr lang="fa-IR" sz="2200" dirty="0" smtClean="0">
              <a:cs typeface="+mj-cs"/>
            </a:endParaRPr>
          </a:p>
          <a:p>
            <a:pPr marL="457200" indent="-457200">
              <a:lnSpc>
                <a:spcPct val="100000"/>
              </a:lnSpc>
              <a:buFont typeface="+mj-lt"/>
              <a:buAutoNum type="arabicPeriod"/>
            </a:pPr>
            <a:endParaRPr lang="en-US" sz="2200" dirty="0" smtClean="0">
              <a:cs typeface="+mj-cs"/>
            </a:endParaRPr>
          </a:p>
          <a:p>
            <a:pPr marL="457200" indent="-457200">
              <a:lnSpc>
                <a:spcPct val="100000"/>
              </a:lnSpc>
              <a:buFont typeface="+mj-lt"/>
              <a:buAutoNum type="arabicPeriod"/>
            </a:pPr>
            <a:endParaRPr lang="en-US" sz="2200" dirty="0">
              <a:cs typeface="+mj-cs"/>
            </a:endParaRPr>
          </a:p>
          <a:p>
            <a:pPr marL="457200" indent="-457200">
              <a:lnSpc>
                <a:spcPct val="100000"/>
              </a:lnSpc>
              <a:buFont typeface="+mj-lt"/>
              <a:buAutoNum type="arabicPeriod"/>
            </a:pPr>
            <a:endParaRPr lang="fa-IR" sz="2200" dirty="0" smtClean="0">
              <a:cs typeface="+mj-cs"/>
            </a:endParaRPr>
          </a:p>
          <a:p>
            <a:pPr marL="457200" indent="-457200">
              <a:lnSpc>
                <a:spcPct val="100000"/>
              </a:lnSpc>
              <a:buFont typeface="+mj-lt"/>
              <a:buAutoNum type="arabicPeriod"/>
            </a:pPr>
            <a:endParaRPr lang="en-US" sz="2200" dirty="0">
              <a:cs typeface="+mj-cs"/>
            </a:endParaRPr>
          </a:p>
          <a:p>
            <a:pPr marL="457200" indent="-457200">
              <a:lnSpc>
                <a:spcPct val="100000"/>
              </a:lnSpc>
              <a:buFont typeface="+mj-lt"/>
              <a:buAutoNum type="arabicPeriod"/>
            </a:pPr>
            <a:endParaRPr lang="en-US" sz="2200" dirty="0" smtClean="0">
              <a:cs typeface="+mj-cs"/>
            </a:endParaRPr>
          </a:p>
          <a:p>
            <a:pPr marL="457200" indent="-457200">
              <a:lnSpc>
                <a:spcPct val="100000"/>
              </a:lnSpc>
              <a:buFont typeface="+mj-lt"/>
              <a:buAutoNum type="arabicPeriod"/>
            </a:pPr>
            <a:endParaRPr lang="en-US" sz="2200" dirty="0" smtClean="0">
              <a:cs typeface="+mj-cs"/>
            </a:endParaRPr>
          </a:p>
          <a:p>
            <a:pPr marL="457200" indent="-457200" algn="r" rtl="1">
              <a:lnSpc>
                <a:spcPct val="100000"/>
              </a:lnSpc>
              <a:buFont typeface="+mj-lt"/>
              <a:buAutoNum type="arabicPeriod"/>
            </a:pPr>
            <a:endParaRPr lang="en-US" sz="2200" dirty="0">
              <a:cs typeface="+mj-cs"/>
            </a:endParaRPr>
          </a:p>
        </p:txBody>
      </p:sp>
    </p:spTree>
    <p:extLst>
      <p:ext uri="{BB962C8B-B14F-4D97-AF65-F5344CB8AC3E}">
        <p14:creationId xmlns:p14="http://schemas.microsoft.com/office/powerpoint/2010/main" xmlns="" val="296555480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355" y="252237"/>
            <a:ext cx="10515600" cy="684741"/>
          </a:xfrm>
        </p:spPr>
        <p:txBody>
          <a:bodyPr>
            <a:noAutofit/>
          </a:bodyPr>
          <a:lstStyle/>
          <a:p>
            <a:pPr algn="ctr">
              <a:lnSpc>
                <a:spcPct val="100000"/>
              </a:lnSpc>
              <a:spcBef>
                <a:spcPts val="0"/>
              </a:spcBef>
            </a:pPr>
            <a:r>
              <a:rPr lang="en-US" sz="2800" b="1" dirty="0" smtClean="0">
                <a:solidFill>
                  <a:srgbClr val="FF0000"/>
                </a:solidFill>
                <a:latin typeface="Times New Roman" pitchFamily="18" charset="0"/>
                <a:cs typeface="Times New Roman" pitchFamily="18" charset="0"/>
              </a:rPr>
              <a:t/>
            </a:r>
            <a:br>
              <a:rPr lang="en-US" sz="2800" b="1" dirty="0" smtClean="0">
                <a:solidFill>
                  <a:srgbClr val="FF0000"/>
                </a:solidFill>
                <a:latin typeface="Times New Roman" pitchFamily="18" charset="0"/>
                <a:cs typeface="Times New Roman" pitchFamily="18" charset="0"/>
              </a:rPr>
            </a:br>
            <a:r>
              <a:rPr lang="en-US" sz="2800" b="1" dirty="0" smtClean="0">
                <a:solidFill>
                  <a:srgbClr val="FF0000"/>
                </a:solidFill>
                <a:latin typeface="Times New Roman" pitchFamily="18" charset="0"/>
                <a:cs typeface="Times New Roman" pitchFamily="18" charset="0"/>
              </a:rPr>
              <a:t>Administrative measures </a:t>
            </a:r>
            <a:r>
              <a:rPr lang="en-US" sz="2800" b="1" dirty="0">
                <a:solidFill>
                  <a:srgbClr val="FF0000"/>
                </a:solidFill>
                <a:latin typeface="Times New Roman" pitchFamily="18" charset="0"/>
                <a:cs typeface="Times New Roman" pitchFamily="18" charset="0"/>
              </a:rPr>
              <a:t>during the Covid-19 pandemic</a:t>
            </a:r>
            <a:br>
              <a:rPr lang="en-US" sz="2800" b="1" dirty="0">
                <a:solidFill>
                  <a:srgbClr val="FF0000"/>
                </a:solidFill>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54756" y="1286934"/>
            <a:ext cx="11003844" cy="4515556"/>
          </a:xfrm>
        </p:spPr>
        <p:txBody>
          <a:bodyPr>
            <a:noAutofit/>
          </a:bodyPr>
          <a:lstStyle/>
          <a:p>
            <a:pPr lvl="0" algn="just">
              <a:lnSpc>
                <a:spcPct val="150000"/>
              </a:lnSpc>
              <a:buFont typeface="Wingdings" pitchFamily="2" charset="2"/>
              <a:buChar char="v"/>
            </a:pPr>
            <a:r>
              <a:rPr lang="en-US" dirty="0" smtClean="0">
                <a:cs typeface="+mj-cs"/>
              </a:rPr>
              <a:t>Removing redundant business licenses(14 of 29)</a:t>
            </a:r>
            <a:endParaRPr lang="fa-IR" dirty="0" smtClean="0">
              <a:cs typeface="+mj-cs"/>
            </a:endParaRPr>
          </a:p>
          <a:p>
            <a:pPr lvl="0" algn="just">
              <a:lnSpc>
                <a:spcPct val="150000"/>
              </a:lnSpc>
              <a:buFont typeface="Wingdings" pitchFamily="2" charset="2"/>
              <a:buChar char="v"/>
            </a:pPr>
            <a:r>
              <a:rPr lang="en-US" dirty="0" smtClean="0">
                <a:cs typeface="+mj-cs"/>
              </a:rPr>
              <a:t>implementation of Risk Based Audit(Article 97 of Direct Tax Law)</a:t>
            </a:r>
            <a:endParaRPr lang="fa-IR" dirty="0" smtClean="0">
              <a:cs typeface="+mj-cs"/>
            </a:endParaRPr>
          </a:p>
          <a:p>
            <a:pPr lvl="0" algn="just">
              <a:lnSpc>
                <a:spcPct val="150000"/>
              </a:lnSpc>
              <a:buFont typeface="Wingdings" pitchFamily="2" charset="2"/>
              <a:buChar char="v"/>
            </a:pPr>
            <a:r>
              <a:rPr lang="en-US" dirty="0" smtClean="0">
                <a:cs typeface="+mj-cs"/>
              </a:rPr>
              <a:t>Reforming and simplifying taxpayer registration process.</a:t>
            </a:r>
            <a:endParaRPr lang="fa-IR" dirty="0" smtClean="0">
              <a:cs typeface="+mj-cs"/>
            </a:endParaRPr>
          </a:p>
          <a:p>
            <a:pPr lvl="0" algn="just">
              <a:lnSpc>
                <a:spcPct val="150000"/>
              </a:lnSpc>
              <a:buFont typeface="Wingdings" pitchFamily="2" charset="2"/>
              <a:buChar char="v"/>
            </a:pPr>
            <a:r>
              <a:rPr lang="en-US" dirty="0" smtClean="0">
                <a:cs typeface="+mj-cs"/>
              </a:rPr>
              <a:t>Reforming assets depreciation’s rules and regulations</a:t>
            </a:r>
            <a:endParaRPr lang="fa-IR" dirty="0" smtClean="0">
              <a:cs typeface="+mj-cs"/>
            </a:endParaRPr>
          </a:p>
          <a:p>
            <a:pPr lvl="0" algn="just">
              <a:lnSpc>
                <a:spcPct val="150000"/>
              </a:lnSpc>
              <a:buFont typeface="Wingdings" pitchFamily="2" charset="2"/>
              <a:buChar char="v"/>
            </a:pPr>
            <a:r>
              <a:rPr lang="en-US" dirty="0" smtClean="0">
                <a:cs typeface="+mj-cs"/>
              </a:rPr>
              <a:t>Reforming  and easing export’s VAT refund process</a:t>
            </a:r>
          </a:p>
          <a:p>
            <a:pPr marL="0" indent="0">
              <a:lnSpc>
                <a:spcPct val="150000"/>
              </a:lnSpc>
              <a:buFont typeface="Wingdings" pitchFamily="2" charset="2"/>
              <a:buChar char="v"/>
            </a:pPr>
            <a:endParaRPr lang="en-US" dirty="0">
              <a:solidFill>
                <a:schemeClr val="tx1">
                  <a:lumMod val="95000"/>
                  <a:lumOff val="5000"/>
                </a:schemeClr>
              </a:solidFill>
              <a:latin typeface="Times New Roman" pitchFamily="18" charset="0"/>
              <a:cs typeface="+mj-cs"/>
            </a:endParaRPr>
          </a:p>
          <a:p>
            <a:pPr marL="0" indent="0">
              <a:lnSpc>
                <a:spcPct val="150000"/>
              </a:lnSpc>
              <a:buFont typeface="Wingdings" pitchFamily="2" charset="2"/>
              <a:buChar char="v"/>
            </a:pPr>
            <a:endParaRPr lang="fa-IR" dirty="0" smtClean="0">
              <a:solidFill>
                <a:schemeClr val="tx1">
                  <a:lumMod val="95000"/>
                  <a:lumOff val="5000"/>
                </a:schemeClr>
              </a:solidFill>
              <a:latin typeface="Times New Roman" pitchFamily="18" charset="0"/>
              <a:cs typeface="+mj-cs"/>
            </a:endParaRPr>
          </a:p>
          <a:p>
            <a:pPr marL="0" indent="0">
              <a:lnSpc>
                <a:spcPct val="150000"/>
              </a:lnSpc>
              <a:buFont typeface="Wingdings" pitchFamily="2" charset="2"/>
              <a:buChar char="v"/>
            </a:pPr>
            <a:endParaRPr lang="en-US" dirty="0">
              <a:solidFill>
                <a:schemeClr val="tx1">
                  <a:lumMod val="95000"/>
                  <a:lumOff val="5000"/>
                </a:schemeClr>
              </a:solidFill>
              <a:latin typeface="Times New Roman" pitchFamily="18" charset="0"/>
              <a:cs typeface="+mj-cs"/>
            </a:endParaRPr>
          </a:p>
          <a:p>
            <a:pPr marL="0" indent="0">
              <a:lnSpc>
                <a:spcPct val="150000"/>
              </a:lnSpc>
              <a:buFont typeface="Wingdings" pitchFamily="2" charset="2"/>
              <a:buChar char="v"/>
            </a:pPr>
            <a:endParaRPr lang="en-US" dirty="0" smtClean="0">
              <a:solidFill>
                <a:schemeClr val="tx1">
                  <a:lumMod val="95000"/>
                  <a:lumOff val="5000"/>
                </a:schemeClr>
              </a:solidFill>
              <a:latin typeface="Times New Roman" pitchFamily="18" charset="0"/>
              <a:cs typeface="+mj-cs"/>
            </a:endParaRPr>
          </a:p>
          <a:p>
            <a:pPr marL="0" indent="0">
              <a:lnSpc>
                <a:spcPct val="150000"/>
              </a:lnSpc>
              <a:buFont typeface="Wingdings" pitchFamily="2" charset="2"/>
              <a:buChar char="v"/>
            </a:pPr>
            <a:endParaRPr lang="en-US" dirty="0" smtClean="0">
              <a:solidFill>
                <a:schemeClr val="tx1">
                  <a:lumMod val="95000"/>
                  <a:lumOff val="5000"/>
                </a:schemeClr>
              </a:solidFill>
              <a:latin typeface="Times New Roman" pitchFamily="18" charset="0"/>
              <a:cs typeface="+mj-cs"/>
            </a:endParaRPr>
          </a:p>
          <a:p>
            <a:pPr algn="r" rtl="1">
              <a:lnSpc>
                <a:spcPct val="150000"/>
              </a:lnSpc>
              <a:buFont typeface="Wingdings" pitchFamily="2" charset="2"/>
              <a:buChar char="v"/>
            </a:pPr>
            <a:endParaRPr lang="en-US" dirty="0">
              <a:solidFill>
                <a:schemeClr val="tx1">
                  <a:lumMod val="95000"/>
                  <a:lumOff val="5000"/>
                </a:schemeClr>
              </a:solidFill>
              <a:latin typeface="Times New Roman" pitchFamily="18" charset="0"/>
              <a:cs typeface="+mj-cs"/>
            </a:endParaRPr>
          </a:p>
        </p:txBody>
      </p:sp>
    </p:spTree>
    <p:extLst>
      <p:ext uri="{BB962C8B-B14F-4D97-AF65-F5344CB8AC3E}">
        <p14:creationId xmlns:p14="http://schemas.microsoft.com/office/powerpoint/2010/main" xmlns="" val="296555480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1556553"/>
          </a:xfrm>
        </p:spPr>
        <p:txBody>
          <a:bodyPr>
            <a:normAutofit/>
          </a:bodyPr>
          <a:lstStyle/>
          <a:p>
            <a:pPr marL="0" indent="0" algn="ctr">
              <a:buNone/>
            </a:pPr>
            <a:r>
              <a:rPr lang="en-US" sz="4000" b="1" dirty="0">
                <a:solidFill>
                  <a:srgbClr val="00B050"/>
                </a:solidFill>
              </a:rPr>
              <a:t>Moving towards e-learning due to Corona</a:t>
            </a:r>
          </a:p>
        </p:txBody>
      </p:sp>
    </p:spTree>
    <p:extLst>
      <p:ext uri="{BB962C8B-B14F-4D97-AF65-F5344CB8AC3E}">
        <p14:creationId xmlns:p14="http://schemas.microsoft.com/office/powerpoint/2010/main" xmlns="" val="18068135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0778" y="462844"/>
            <a:ext cx="10515600" cy="688622"/>
          </a:xfrm>
        </p:spPr>
        <p:txBody>
          <a:bodyPr>
            <a:normAutofit fontScale="90000"/>
          </a:bodyPr>
          <a:lstStyle/>
          <a:p>
            <a:pPr marL="0" marR="0" lvl="1" indent="0" algn="ctr" defTabSz="914400" rtl="0" eaLnBrk="1" fontAlgn="auto" latinLnBrk="0" hangingPunct="1">
              <a:lnSpc>
                <a:spcPct val="100000"/>
              </a:lnSpc>
              <a:spcBef>
                <a:spcPts val="0"/>
              </a:spcBef>
              <a:spcAft>
                <a:spcPts val="0"/>
              </a:spcAft>
              <a:tabLst/>
              <a:defRPr/>
            </a:pPr>
            <a:r>
              <a:rPr kumimoji="0" lang="en-US" altLang="en-US" sz="2400" b="1" i="0" u="none" strike="noStrike" kern="1200" cap="none" spc="0" normalizeH="0" baseline="0" noProof="0" dirty="0" smtClean="0">
                <a:ln>
                  <a:noFill/>
                </a:ln>
                <a:solidFill>
                  <a:srgbClr val="FF0000"/>
                </a:solidFill>
                <a:uLnTx/>
                <a:uFillTx/>
                <a:latin typeface="微软雅黑" panose="020B0503020204020204" pitchFamily="34" charset="-122"/>
                <a:ea typeface="微软雅黑" panose="020B0503020204020204" pitchFamily="34" charset="-122"/>
                <a:cs typeface="B Titr" panose="00000700000000000000" pitchFamily="2" charset="-78"/>
                <a:sym typeface="+mn-lt"/>
              </a:rPr>
              <a:t>The number of training courses </a:t>
            </a:r>
            <a:r>
              <a:rPr lang="en-US" altLang="en-US" sz="2400" b="1" kern="1200" dirty="0" smtClean="0">
                <a:solidFill>
                  <a:srgbClr val="FF0000"/>
                </a:solidFill>
                <a:latin typeface="微软雅黑" panose="020B0503020204020204" pitchFamily="34" charset="-122"/>
                <a:ea typeface="微软雅黑" panose="020B0503020204020204" pitchFamily="34" charset="-122"/>
                <a:cs typeface="B Titr" panose="00000700000000000000" pitchFamily="2" charset="-78"/>
                <a:sym typeface="+mn-lt"/>
              </a:rPr>
              <a:t>held </a:t>
            </a:r>
            <a:r>
              <a:rPr kumimoji="0" lang="en-US" altLang="en-US" sz="2400" b="1" i="0" u="none" strike="noStrike" kern="1200" cap="none" spc="0" normalizeH="0" baseline="0" noProof="0" dirty="0" smtClean="0">
                <a:ln>
                  <a:noFill/>
                </a:ln>
                <a:solidFill>
                  <a:srgbClr val="FF0000"/>
                </a:solidFill>
                <a:uLnTx/>
                <a:uFillTx/>
                <a:latin typeface="微软雅黑" panose="020B0503020204020204" pitchFamily="34" charset="-122"/>
                <a:ea typeface="微软雅黑" panose="020B0503020204020204" pitchFamily="34" charset="-122"/>
                <a:cs typeface="B Titr" panose="00000700000000000000" pitchFamily="2" charset="-78"/>
                <a:sym typeface="+mn-lt"/>
              </a:rPr>
              <a:t>during the corona pandemic</a:t>
            </a:r>
            <a:br>
              <a:rPr kumimoji="0" lang="en-US" altLang="en-US" sz="2400" b="1" i="0" u="none" strike="noStrike" kern="1200" cap="none" spc="0" normalizeH="0" baseline="0" noProof="0" dirty="0" smtClean="0">
                <a:ln>
                  <a:noFill/>
                </a:ln>
                <a:solidFill>
                  <a:srgbClr val="FF0000"/>
                </a:solidFill>
                <a:uLnTx/>
                <a:uFillTx/>
                <a:latin typeface="微软雅黑" panose="020B0503020204020204" pitchFamily="34" charset="-122"/>
                <a:ea typeface="微软雅黑" panose="020B0503020204020204" pitchFamily="34" charset="-122"/>
                <a:cs typeface="B Titr" panose="00000700000000000000" pitchFamily="2" charset="-78"/>
                <a:sym typeface="+mn-lt"/>
              </a:rPr>
            </a:br>
            <a:endParaRPr lang="en-US"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970608576"/>
              </p:ext>
            </p:extLst>
          </p:nvPr>
        </p:nvGraphicFramePr>
        <p:xfrm>
          <a:off x="838200" y="1365956"/>
          <a:ext cx="10515600" cy="48110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83023980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355" y="286103"/>
            <a:ext cx="10515600" cy="842786"/>
          </a:xfrm>
        </p:spPr>
        <p:txBody>
          <a:bodyPr>
            <a:noAutofit/>
          </a:bodyPr>
          <a:lstStyle/>
          <a:p>
            <a:pPr lvl="0" algn="ctr" rtl="1">
              <a:lnSpc>
                <a:spcPct val="100000"/>
              </a:lnSpc>
              <a:spcBef>
                <a:spcPts val="0"/>
              </a:spcBef>
            </a:pPr>
            <a:r>
              <a:rPr lang="en-US" sz="2800" b="1" dirty="0" smtClean="0">
                <a:solidFill>
                  <a:srgbClr val="FF0000"/>
                </a:solidFill>
                <a:latin typeface="Calibri"/>
                <a:ea typeface="微软雅黑"/>
                <a:cs typeface="B Titr" panose="00000700000000000000" pitchFamily="2" charset="-78"/>
              </a:rPr>
              <a:t/>
            </a:r>
            <a:br>
              <a:rPr lang="en-US" sz="2800" b="1" dirty="0" smtClean="0">
                <a:solidFill>
                  <a:srgbClr val="FF0000"/>
                </a:solidFill>
                <a:latin typeface="Calibri"/>
                <a:ea typeface="微软雅黑"/>
                <a:cs typeface="B Titr" panose="00000700000000000000" pitchFamily="2" charset="-78"/>
              </a:rPr>
            </a:br>
            <a:r>
              <a:rPr lang="en-US" sz="2800" b="1" dirty="0" smtClean="0">
                <a:solidFill>
                  <a:srgbClr val="FF0000"/>
                </a:solidFill>
                <a:latin typeface="Calibri"/>
                <a:ea typeface="微软雅黑"/>
                <a:cs typeface="B Titr" panose="00000700000000000000" pitchFamily="2" charset="-78"/>
              </a:rPr>
              <a:t>Educational </a:t>
            </a:r>
            <a:r>
              <a:rPr lang="en-US" sz="2800" b="1" dirty="0">
                <a:solidFill>
                  <a:srgbClr val="FF0000"/>
                </a:solidFill>
                <a:latin typeface="Calibri"/>
                <a:ea typeface="微软雅黑"/>
                <a:cs typeface="B Titr" panose="00000700000000000000" pitchFamily="2" charset="-78"/>
              </a:rPr>
              <a:t>content produced (number)</a:t>
            </a:r>
            <a:r>
              <a:rPr lang="fa-IR" sz="2800" b="1" dirty="0">
                <a:solidFill>
                  <a:srgbClr val="FF0000"/>
                </a:solidFill>
                <a:latin typeface="Calibri"/>
                <a:ea typeface="微软雅黑"/>
                <a:cs typeface="B Titr" panose="00000700000000000000" pitchFamily="2" charset="-78"/>
              </a:rPr>
              <a:t/>
            </a:r>
            <a:br>
              <a:rPr lang="fa-IR" sz="2800" b="1" dirty="0">
                <a:solidFill>
                  <a:srgbClr val="FF0000"/>
                </a:solidFill>
                <a:latin typeface="Calibri"/>
                <a:ea typeface="微软雅黑"/>
                <a:cs typeface="B Titr" panose="00000700000000000000" pitchFamily="2" charset="-78"/>
              </a:rPr>
            </a:br>
            <a:endParaRPr lang="en-US"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43877249"/>
              </p:ext>
            </p:extLst>
          </p:nvPr>
        </p:nvGraphicFramePr>
        <p:xfrm>
          <a:off x="838200" y="1163782"/>
          <a:ext cx="10515600" cy="50131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83043029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lvl="1" indent="0" defTabSz="914400" rtl="0" eaLnBrk="1" fontAlgn="auto" latinLnBrk="0" hangingPunct="1">
              <a:lnSpc>
                <a:spcPct val="100000"/>
              </a:lnSpc>
              <a:spcBef>
                <a:spcPts val="0"/>
              </a:spcBef>
              <a:spcAft>
                <a:spcPts val="0"/>
              </a:spcAft>
              <a:tabLst/>
              <a:defRPr/>
            </a:pPr>
            <a:r>
              <a:rPr kumimoji="0" lang="en-US" altLang="en-US" sz="2800" b="1" i="0" u="none" strike="noStrike" kern="1200" cap="none" spc="0" normalizeH="0" baseline="0" noProof="0" dirty="0" smtClean="0">
                <a:ln>
                  <a:noFill/>
                </a:ln>
                <a:solidFill>
                  <a:srgbClr val="C00000"/>
                </a:solidFill>
                <a:uLnTx/>
                <a:uFillTx/>
                <a:latin typeface="Times New Roman" pitchFamily="18" charset="0"/>
                <a:ea typeface="微软雅黑" panose="020B0503020204020204" pitchFamily="34" charset="-122"/>
                <a:cs typeface="Times New Roman" pitchFamily="18" charset="0"/>
                <a:sym typeface="+mn-lt"/>
              </a:rPr>
              <a:t>Training </a:t>
            </a:r>
            <a:r>
              <a:rPr lang="en-US" altLang="en-US" sz="2800" b="1" kern="1200" dirty="0" smtClean="0">
                <a:solidFill>
                  <a:srgbClr val="C00000"/>
                </a:solidFill>
                <a:latin typeface="Times New Roman" pitchFamily="18" charset="0"/>
                <a:ea typeface="微软雅黑" panose="020B0503020204020204" pitchFamily="34" charset="-122"/>
                <a:cs typeface="Times New Roman" pitchFamily="18" charset="0"/>
                <a:sym typeface="+mn-lt"/>
              </a:rPr>
              <a:t>courses held </a:t>
            </a:r>
            <a:r>
              <a:rPr kumimoji="0" lang="en-US" altLang="en-US" sz="2800" b="1" i="0" u="none" strike="noStrike" kern="1200" cap="none" spc="0" normalizeH="0" baseline="0" noProof="0" dirty="0" smtClean="0">
                <a:ln>
                  <a:noFill/>
                </a:ln>
                <a:solidFill>
                  <a:srgbClr val="C00000"/>
                </a:solidFill>
                <a:uLnTx/>
                <a:uFillTx/>
                <a:latin typeface="Times New Roman" pitchFamily="18" charset="0"/>
                <a:ea typeface="微软雅黑" panose="020B0503020204020204" pitchFamily="34" charset="-122"/>
                <a:cs typeface="Times New Roman" pitchFamily="18" charset="0"/>
                <a:sym typeface="+mn-lt"/>
              </a:rPr>
              <a:t>during the Corona pandemic(Person-hour)</a:t>
            </a:r>
            <a:br>
              <a:rPr kumimoji="0" lang="en-US" altLang="en-US" sz="2800" b="1" i="0" u="none" strike="noStrike" kern="1200" cap="none" spc="0" normalizeH="0" baseline="0" noProof="0" dirty="0" smtClean="0">
                <a:ln>
                  <a:noFill/>
                </a:ln>
                <a:solidFill>
                  <a:srgbClr val="C00000"/>
                </a:solidFill>
                <a:uLnTx/>
                <a:uFillTx/>
                <a:latin typeface="Times New Roman" pitchFamily="18" charset="0"/>
                <a:ea typeface="微软雅黑" panose="020B0503020204020204" pitchFamily="34" charset="-122"/>
                <a:cs typeface="Times New Roman" pitchFamily="18" charset="0"/>
                <a:sym typeface="+mn-lt"/>
              </a:rPr>
            </a:br>
            <a:endParaRPr lang="en-US" sz="2000" dirty="0">
              <a:solidFill>
                <a:srgbClr val="C00000"/>
              </a:solidFill>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1230271337"/>
              </p:ext>
            </p:extLst>
          </p:nvPr>
        </p:nvGraphicFramePr>
        <p:xfrm>
          <a:off x="1135063" y="1825625"/>
          <a:ext cx="10036175" cy="41671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92064463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marR="0" lvl="1" indent="0" algn="ctr" defTabSz="914400" rtl="0" eaLnBrk="1" fontAlgn="auto" latinLnBrk="0" hangingPunct="1">
              <a:lnSpc>
                <a:spcPct val="90000"/>
              </a:lnSpc>
              <a:spcBef>
                <a:spcPts val="500"/>
              </a:spcBef>
              <a:spcAft>
                <a:spcPct val="0"/>
              </a:spcAft>
              <a:defRPr/>
            </a:pPr>
            <a:r>
              <a:rPr kumimoji="0" lang="en-US" sz="4400" b="1" i="0" u="none" strike="noStrike" kern="1200" normalizeH="0" baseline="0" noProof="0" dirty="0" smtClean="0">
                <a:ln w="6600">
                  <a:solidFill>
                    <a:schemeClr val="accent2"/>
                  </a:solidFill>
                  <a:prstDash val="solid"/>
                </a:ln>
                <a:solidFill>
                  <a:srgbClr val="00B050"/>
                </a:solidFill>
                <a:uLnTx/>
                <a:uFillTx/>
                <a:latin typeface="Calibri" panose="020F0502020204030204"/>
                <a:ea typeface="+mn-ea"/>
                <a:cs typeface="+mj-cs"/>
              </a:rPr>
              <a:t>Thank you for your time and Patiance</a:t>
            </a:r>
            <a:r>
              <a:rPr kumimoji="0" lang="fa-IR" sz="4400" b="1" i="0" u="none" strike="noStrike" kern="1200" normalizeH="0" baseline="0" noProof="0" dirty="0" smtClean="0">
                <a:ln w="6600">
                  <a:solidFill>
                    <a:schemeClr val="accent2"/>
                  </a:solidFill>
                  <a:prstDash val="solid"/>
                </a:ln>
                <a:solidFill>
                  <a:srgbClr val="00B050"/>
                </a:solidFill>
                <a:uLnTx/>
                <a:uFillTx/>
                <a:latin typeface="Calibri" panose="020F0502020204030204"/>
                <a:ea typeface="+mn-ea"/>
                <a:cs typeface="+mj-cs"/>
              </a:rPr>
              <a:t/>
            </a:r>
            <a:br>
              <a:rPr kumimoji="0" lang="fa-IR" sz="4400" b="1" i="0" u="none" strike="noStrike" kern="1200" normalizeH="0" baseline="0" noProof="0" dirty="0" smtClean="0">
                <a:ln w="6600">
                  <a:solidFill>
                    <a:schemeClr val="accent2"/>
                  </a:solidFill>
                  <a:prstDash val="solid"/>
                </a:ln>
                <a:solidFill>
                  <a:srgbClr val="00B050"/>
                </a:solidFill>
                <a:uLnTx/>
                <a:uFillTx/>
                <a:latin typeface="Calibri" panose="020F0502020204030204"/>
                <a:ea typeface="+mn-ea"/>
                <a:cs typeface="+mj-cs"/>
              </a:rPr>
            </a:br>
            <a:endParaRPr lang="en-US" sz="2400" b="1" dirty="0">
              <a:ln w="6600">
                <a:solidFill>
                  <a:schemeClr val="accent2"/>
                </a:solidFill>
                <a:prstDash val="solid"/>
              </a:ln>
              <a:solidFill>
                <a:srgbClr val="00B050"/>
              </a:solidFill>
              <a:cs typeface="+mj-cs"/>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a:ext>
            </a:extLst>
          </a:blip>
          <a:stretch>
            <a:fillRect/>
          </a:stretch>
        </p:blipFill>
        <p:spPr>
          <a:xfrm>
            <a:off x="2335576" y="1690688"/>
            <a:ext cx="7568588" cy="43957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6827205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8" presetClass="emph" presetSubtype="0" dur="2000" fill="hold" grpId="0" nodeType="clickEffect">
                                  <p:stCondLst>
                                    <p:cond delay="0"/>
                                  </p:stCondLst>
                                  <p:childTnLst>
                                    <p:animRot by="21600000">
                                      <p:cBhvr>
                                        <p:cTn id="6" dur="2000" fill="hold"/>
                                        <p:tgtEl>
                                          <p:spTgt spid="2"/>
                                        </p:tgtEl>
                                        <p:attrNameLst>
                                          <p:attrName>r</p:attrName>
                                        </p:attrNameLst>
                                      </p:cBhvr>
                                    </p:animRot>
                                  </p:childTnLst>
                                </p:cTn>
                              </p:par>
                              <p:par>
                                <p:cTn id="7" presetID="45" presetClass="entr" presetSubtype="0" dur="2000"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2000"/>
                                        <p:tgtEl>
                                          <p:spTgt spid="4"/>
                                        </p:tgtEl>
                                      </p:cBhvr>
                                    </p:animEffect>
                                    <p:anim calcmode="lin" valueType="num">
                                      <p:cBhvr>
                                        <p:cTn id="10" dur="2000" fill="hold"/>
                                        <p:tgtEl>
                                          <p:spTgt spid="4"/>
                                        </p:tgtEl>
                                        <p:attrNameLst>
                                          <p:attrName>ppt_w</p:attrName>
                                        </p:attrNameLst>
                                      </p:cBhvr>
                                      <p:tavLst>
                                        <p:tav tm="0" fmla="#ppt_w*sin(2.5*pi*$)">
                                          <p:val>
                                            <p:fltVal val="0"/>
                                          </p:val>
                                        </p:tav>
                                        <p:tav tm="100000">
                                          <p:val>
                                            <p:fltVal val="1"/>
                                          </p:val>
                                        </p:tav>
                                      </p:tavLst>
                                    </p:anim>
                                    <p:anim calcmode="lin" valueType="num">
                                      <p:cBhvr>
                                        <p:cTn id="11"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889"/>
            <a:ext cx="10515600" cy="1325563"/>
          </a:xfrm>
        </p:spPr>
        <p:txBody>
          <a:bodyPr>
            <a:normAutofit/>
          </a:bodyPr>
          <a:lstStyle/>
          <a:p>
            <a:pPr>
              <a:lnSpc>
                <a:spcPct val="107000"/>
              </a:lnSpc>
              <a:spcAft>
                <a:spcPts val="800"/>
              </a:spcAft>
            </a:pPr>
            <a:r>
              <a:rPr lang="en-US" sz="3600" b="1" dirty="0" smtClean="0">
                <a:solidFill>
                  <a:srgbClr val="0070C0"/>
                </a:solidFill>
                <a:latin typeface="Calibri" panose="020F0502020204030204" pitchFamily="34" charset="0"/>
                <a:ea typeface="Calibri" panose="020F0502020204030204" pitchFamily="34" charset="0"/>
                <a:cs typeface="B Titr" panose="00000700000000000000" pitchFamily="2" charset="-78"/>
              </a:rPr>
              <a:t>Introduction</a:t>
            </a:r>
            <a:endParaRPr lang="en-US" dirty="0">
              <a:solidFill>
                <a:srgbClr val="0070C0"/>
              </a:solidFill>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xmlns="" val="603553433"/>
              </p:ext>
            </p:extLst>
          </p:nvPr>
        </p:nvGraphicFramePr>
        <p:xfrm>
          <a:off x="838200" y="1443038"/>
          <a:ext cx="10515600" cy="4733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19809695"/>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489" y="308680"/>
            <a:ext cx="10515600" cy="617009"/>
          </a:xfrm>
        </p:spPr>
        <p:txBody>
          <a:bodyPr>
            <a:normAutofit fontScale="90000"/>
          </a:bodyPr>
          <a:lstStyle/>
          <a:p>
            <a:pPr algn="ctr"/>
            <a:r>
              <a:rPr lang="en-US" sz="2800" b="1" dirty="0" smtClean="0">
                <a:solidFill>
                  <a:srgbClr val="FF0000"/>
                </a:solidFill>
                <a:latin typeface="+mn-lt"/>
                <a:cs typeface="B Titr" panose="00000700000000000000" pitchFamily="2" charset="-78"/>
              </a:rPr>
              <a:t/>
            </a:r>
            <a:br>
              <a:rPr lang="en-US" sz="2800" b="1" dirty="0" smtClean="0">
                <a:solidFill>
                  <a:srgbClr val="FF0000"/>
                </a:solidFill>
                <a:latin typeface="+mn-lt"/>
                <a:cs typeface="B Titr" panose="00000700000000000000" pitchFamily="2" charset="-78"/>
              </a:rPr>
            </a:br>
            <a:r>
              <a:rPr lang="en-US" sz="2800" b="1" dirty="0" smtClean="0">
                <a:solidFill>
                  <a:srgbClr val="FF0000"/>
                </a:solidFill>
                <a:latin typeface="+mn-lt"/>
                <a:cs typeface="B Titr" panose="00000700000000000000" pitchFamily="2" charset="-78"/>
              </a:rPr>
              <a:t>The </a:t>
            </a:r>
            <a:r>
              <a:rPr lang="en-US" sz="2800" b="1" dirty="0">
                <a:solidFill>
                  <a:srgbClr val="FF0000"/>
                </a:solidFill>
                <a:latin typeface="+mn-lt"/>
                <a:cs typeface="B Titr" panose="00000700000000000000" pitchFamily="2" charset="-78"/>
              </a:rPr>
              <a:t>trend of </a:t>
            </a:r>
            <a:r>
              <a:rPr lang="en-US" sz="2800" b="1" dirty="0" smtClean="0">
                <a:solidFill>
                  <a:srgbClr val="FF0000"/>
                </a:solidFill>
                <a:latin typeface="+mn-lt"/>
                <a:cs typeface="B Titr" panose="00000700000000000000" pitchFamily="2" charset="-78"/>
              </a:rPr>
              <a:t>COVID-19 infections </a:t>
            </a:r>
            <a:r>
              <a:rPr lang="en-US" sz="2800" b="1" dirty="0">
                <a:solidFill>
                  <a:srgbClr val="FF0000"/>
                </a:solidFill>
                <a:latin typeface="+mn-lt"/>
                <a:cs typeface="B Titr" panose="00000700000000000000" pitchFamily="2" charset="-78"/>
              </a:rPr>
              <a:t>and </a:t>
            </a:r>
            <a:r>
              <a:rPr lang="en-US" sz="2800" b="1" dirty="0" smtClean="0">
                <a:solidFill>
                  <a:srgbClr val="FF0000"/>
                </a:solidFill>
                <a:latin typeface="+mn-lt"/>
                <a:cs typeface="B Titr" panose="00000700000000000000" pitchFamily="2" charset="-78"/>
              </a:rPr>
              <a:t>mortalities </a:t>
            </a:r>
            <a:r>
              <a:rPr lang="en-US" sz="2800" b="1" dirty="0">
                <a:solidFill>
                  <a:srgbClr val="FF0000"/>
                </a:solidFill>
                <a:latin typeface="+mn-lt"/>
                <a:cs typeface="B Titr" panose="00000700000000000000" pitchFamily="2" charset="-78"/>
              </a:rPr>
              <a:t>in </a:t>
            </a:r>
            <a:r>
              <a:rPr lang="en-US" sz="2800" b="1" dirty="0" smtClean="0">
                <a:solidFill>
                  <a:srgbClr val="FF0000"/>
                </a:solidFill>
                <a:latin typeface="+mn-lt"/>
                <a:cs typeface="B Titr" panose="00000700000000000000" pitchFamily="2" charset="-78"/>
              </a:rPr>
              <a:t>I.R of IRAN </a:t>
            </a:r>
            <a:r>
              <a:rPr lang="fa-IR" sz="2800" b="1" dirty="0" smtClean="0">
                <a:solidFill>
                  <a:srgbClr val="FF0000"/>
                </a:solidFill>
                <a:latin typeface="+mn-lt"/>
                <a:cs typeface="B Titr" panose="00000700000000000000" pitchFamily="2" charset="-78"/>
              </a:rPr>
              <a:t/>
            </a:r>
            <a:br>
              <a:rPr lang="fa-IR" sz="2800" b="1" dirty="0" smtClean="0">
                <a:solidFill>
                  <a:srgbClr val="FF0000"/>
                </a:solidFill>
                <a:latin typeface="+mn-lt"/>
                <a:cs typeface="B Titr" panose="00000700000000000000" pitchFamily="2" charset="-78"/>
              </a:rPr>
            </a:br>
            <a:endParaRPr lang="en-US" sz="2800" b="1" dirty="0">
              <a:solidFill>
                <a:srgbClr val="FF0000"/>
              </a:solidFill>
              <a:latin typeface="+mn-lt"/>
              <a:cs typeface="B Titr" panose="00000700000000000000" pitchFamily="2" charset="-78"/>
            </a:endParaRPr>
          </a:p>
        </p:txBody>
      </p:sp>
      <p:pic>
        <p:nvPicPr>
          <p:cNvPr id="7" name="Picture 6"/>
          <p:cNvPicPr/>
          <p:nvPr/>
        </p:nvPicPr>
        <p:blipFill>
          <a:blip r:embed="rId2" cstate="print">
            <a:extLst>
              <a:ext uri="{BEBA8EAE-BF5A-486C-A8C5-ECC9F3942E4B}">
                <a14:imgProps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a14:imgLayer r:embed="rId5">
                    <a14:imgEffect>
                      <a14:sharpenSoften amount="50000"/>
                    </a14:imgEffect>
                  </a14:imgLayer>
                </a14:imgProps>
              </a:ex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666044" y="1538287"/>
            <a:ext cx="9837485" cy="4061002"/>
          </a:xfrm>
          <a:prstGeom prst="rect">
            <a:avLst/>
          </a:prstGeom>
          <a:noFill/>
          <a:ln>
            <a:noFill/>
          </a:ln>
        </p:spPr>
      </p:pic>
    </p:spTree>
    <p:extLst>
      <p:ext uri="{BB962C8B-B14F-4D97-AF65-F5344CB8AC3E}">
        <p14:creationId xmlns:p14="http://schemas.microsoft.com/office/powerpoint/2010/main" xmlns="" val="211754903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5053"/>
          </a:xfrm>
        </p:spPr>
        <p:txBody>
          <a:bodyPr>
            <a:normAutofit fontScale="90000"/>
          </a:bodyPr>
          <a:lstStyle/>
          <a:p>
            <a:r>
              <a:rPr lang="en-US" sz="3200" b="1" dirty="0" smtClean="0">
                <a:solidFill>
                  <a:srgbClr val="FF0000"/>
                </a:solidFill>
                <a:latin typeface="Calibri"/>
              </a:rPr>
              <a:t/>
            </a:r>
            <a:br>
              <a:rPr lang="en-US" sz="3200" b="1" dirty="0" smtClean="0">
                <a:solidFill>
                  <a:srgbClr val="FF0000"/>
                </a:solidFill>
                <a:latin typeface="Calibri"/>
              </a:rPr>
            </a:br>
            <a:r>
              <a:rPr lang="en-US" sz="3200" b="1" dirty="0" smtClean="0">
                <a:solidFill>
                  <a:srgbClr val="FF0000"/>
                </a:solidFill>
                <a:latin typeface="Calibri"/>
              </a:rPr>
              <a:t>A brief Look at </a:t>
            </a:r>
            <a:r>
              <a:rPr lang="en-US" sz="3200" b="1" dirty="0" smtClean="0">
                <a:solidFill>
                  <a:srgbClr val="FF0000"/>
                </a:solidFill>
                <a:latin typeface="Calibri"/>
              </a:rPr>
              <a:t>I.R.I </a:t>
            </a:r>
            <a:r>
              <a:rPr lang="en-US" sz="3200" b="1" dirty="0" smtClean="0">
                <a:solidFill>
                  <a:srgbClr val="FF0000"/>
                </a:solidFill>
                <a:latin typeface="Calibri"/>
              </a:rPr>
              <a:t>Tax system: </a:t>
            </a:r>
            <a:r>
              <a:rPr lang="en-US" sz="3100" b="1" dirty="0" smtClean="0">
                <a:solidFill>
                  <a:srgbClr val="FF0000"/>
                </a:solidFill>
                <a:latin typeface="Calibri"/>
              </a:rPr>
              <a:t>Tax Mix in 2021-2022 (%) </a:t>
            </a:r>
            <a:r>
              <a:rPr lang="fa-IR" sz="3200" b="1" dirty="0" smtClean="0">
                <a:solidFill>
                  <a:srgbClr val="FF0000"/>
                </a:solidFill>
                <a:latin typeface="Calibri"/>
              </a:rPr>
              <a:t/>
            </a:r>
            <a:br>
              <a:rPr lang="fa-IR" sz="3200" b="1" dirty="0" smtClean="0">
                <a:solidFill>
                  <a:srgbClr val="FF0000"/>
                </a:solidFill>
                <a:latin typeface="Calibri"/>
              </a:rPr>
            </a:br>
            <a:endParaRPr lang="en-US"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425991961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488210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65125"/>
            <a:ext cx="10515600" cy="901815"/>
          </a:xfrm>
        </p:spPr>
        <p:txBody>
          <a:bodyPr>
            <a:normAutofit fontScale="90000"/>
          </a:bodyPr>
          <a:lstStyle/>
          <a:p>
            <a:pPr>
              <a:lnSpc>
                <a:spcPct val="107000"/>
              </a:lnSpc>
              <a:spcAft>
                <a:spcPts val="800"/>
              </a:spcAft>
            </a:pPr>
            <a:r>
              <a:rPr lang="en-US" sz="2800" b="1" dirty="0">
                <a:solidFill>
                  <a:srgbClr val="0070C0"/>
                </a:solidFill>
                <a:latin typeface="Calibri" panose="020F0502020204030204" pitchFamily="34" charset="0"/>
                <a:ea typeface="Calibri" panose="020F0502020204030204" pitchFamily="34" charset="0"/>
                <a:cs typeface="B Titr" panose="00000700000000000000" pitchFamily="2" charset="-78"/>
              </a:rPr>
              <a:t>The structure of </a:t>
            </a:r>
            <a:r>
              <a:rPr lang="en-US" sz="2800" b="1" dirty="0" smtClean="0">
                <a:solidFill>
                  <a:srgbClr val="0070C0"/>
                </a:solidFill>
                <a:latin typeface="Calibri" panose="020F0502020204030204" pitchFamily="34" charset="0"/>
                <a:ea typeface="Calibri" panose="020F0502020204030204" pitchFamily="34" charset="0"/>
                <a:cs typeface="B Titr" panose="00000700000000000000" pitchFamily="2" charset="-78"/>
              </a:rPr>
              <a:t>Iranian National Tax Administration</a:t>
            </a:r>
            <a:r>
              <a:rPr lang="fa-IR" sz="2800" b="1" dirty="0" smtClean="0">
                <a:solidFill>
                  <a:srgbClr val="0070C0"/>
                </a:solidFill>
                <a:latin typeface="Calibri" panose="020F0502020204030204" pitchFamily="34" charset="0"/>
                <a:ea typeface="Calibri" panose="020F0502020204030204" pitchFamily="34" charset="0"/>
                <a:cs typeface="B Titr" panose="00000700000000000000" pitchFamily="2" charset="-78"/>
              </a:rPr>
              <a:t/>
            </a:r>
            <a:br>
              <a:rPr lang="fa-IR" sz="2800" b="1" dirty="0" smtClean="0">
                <a:solidFill>
                  <a:srgbClr val="0070C0"/>
                </a:solidFill>
                <a:latin typeface="Calibri" panose="020F0502020204030204" pitchFamily="34" charset="0"/>
                <a:ea typeface="Calibri" panose="020F0502020204030204" pitchFamily="34" charset="0"/>
                <a:cs typeface="B Titr" panose="00000700000000000000" pitchFamily="2" charset="-78"/>
              </a:rPr>
            </a:br>
            <a:endParaRPr lang="en-US" sz="2800" dirty="0">
              <a:solidFill>
                <a:srgbClr val="0070C0"/>
              </a:solidFill>
            </a:endParaRPr>
          </a:p>
        </p:txBody>
      </p:sp>
      <p:pic>
        <p:nvPicPr>
          <p:cNvPr id="3" name="Content Placeholder 2"/>
          <p:cNvPicPr>
            <a:picLocks noGrp="1" noChangeAspect="1"/>
          </p:cNvPicPr>
          <p:nvPr>
            <p:ph idx="1"/>
          </p:nvPr>
        </p:nvPicPr>
        <p:blipFill>
          <a:blip r:embed="rId2" cstate="print">
            <a:extLst>
              <a:ext uri="{BEBA8EAE-BF5A-486C-A8C5-ECC9F3942E4B}">
                <a14:imgProps xmlns:a14="http://schemas.microsoft.com/office/drawing/2010/main" xmlns="">
                  <a14:imgLayer r:embed="rId3">
                    <a14:imgEffect>
                      <a14:sharpenSoften amount="50000"/>
                    </a14:imgEffect>
                  </a14:imgLayer>
                </a14:imgProps>
              </a:ext>
              <a:ext uri="{28A0092B-C50C-407E-A947-70E740481C1C}">
                <a14:useLocalDpi xmlns:a14="http://schemas.microsoft.com/office/drawing/2010/main" xmlns=""/>
              </a:ext>
            </a:extLst>
          </a:blip>
          <a:stretch>
            <a:fillRect/>
          </a:stretch>
        </p:blipFill>
        <p:spPr>
          <a:xfrm>
            <a:off x="937260" y="1408386"/>
            <a:ext cx="10298430" cy="5449614"/>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567608233"/>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0948"/>
          </a:xfrm>
        </p:spPr>
        <p:txBody>
          <a:bodyPr>
            <a:normAutofit fontScale="90000"/>
          </a:bodyPr>
          <a:lstStyle/>
          <a:p>
            <a:r>
              <a:rPr lang="en-US" b="1" kern="0" dirty="0" smtClean="0">
                <a:solidFill>
                  <a:srgbClr val="0070C0"/>
                </a:solidFill>
                <a:effectLst>
                  <a:outerShdw blurRad="38100" dist="38100" dir="2700000" algn="tl">
                    <a:srgbClr val="000000">
                      <a:alpha val="43137"/>
                    </a:srgbClr>
                  </a:outerShdw>
                </a:effectLst>
                <a:latin typeface="Calibri"/>
                <a:ea typeface="微软雅黑"/>
                <a:cs typeface="B Titr" panose="00000700000000000000" pitchFamily="2" charset="-78"/>
              </a:rPr>
              <a:t/>
            </a:r>
            <a:br>
              <a:rPr lang="en-US" b="1" kern="0" dirty="0" smtClean="0">
                <a:solidFill>
                  <a:srgbClr val="0070C0"/>
                </a:solidFill>
                <a:effectLst>
                  <a:outerShdw blurRad="38100" dist="38100" dir="2700000" algn="tl">
                    <a:srgbClr val="000000">
                      <a:alpha val="43137"/>
                    </a:srgbClr>
                  </a:outerShdw>
                </a:effectLst>
                <a:latin typeface="Calibri"/>
                <a:ea typeface="微软雅黑"/>
                <a:cs typeface="B Titr" panose="00000700000000000000" pitchFamily="2" charset="-78"/>
              </a:rPr>
            </a:br>
            <a:r>
              <a:rPr lang="en-US" b="1" kern="0" dirty="0" smtClean="0">
                <a:solidFill>
                  <a:srgbClr val="0070C0"/>
                </a:solidFill>
                <a:effectLst>
                  <a:outerShdw blurRad="38100" dist="38100" dir="2700000" algn="tl">
                    <a:srgbClr val="000000">
                      <a:alpha val="43137"/>
                    </a:srgbClr>
                  </a:outerShdw>
                </a:effectLst>
                <a:latin typeface="Calibri"/>
                <a:ea typeface="微软雅黑"/>
                <a:cs typeface="B Titr" panose="00000700000000000000" pitchFamily="2" charset="-78"/>
              </a:rPr>
              <a:t>employees composition in </a:t>
            </a:r>
            <a:r>
              <a:rPr lang="en-US" b="1" kern="0" dirty="0">
                <a:solidFill>
                  <a:srgbClr val="0070C0"/>
                </a:solidFill>
                <a:effectLst>
                  <a:outerShdw blurRad="38100" dist="38100" dir="2700000" algn="tl">
                    <a:srgbClr val="000000">
                      <a:alpha val="43137"/>
                    </a:srgbClr>
                  </a:outerShdw>
                </a:effectLst>
                <a:latin typeface="Calibri"/>
                <a:ea typeface="微软雅黑"/>
                <a:cs typeface="B Titr" panose="00000700000000000000" pitchFamily="2" charset="-78"/>
              </a:rPr>
              <a:t>INTA</a:t>
            </a:r>
            <a:r>
              <a:rPr lang="fa-IR" b="1" kern="0" dirty="0">
                <a:solidFill>
                  <a:srgbClr val="0070C0"/>
                </a:solidFill>
                <a:effectLst>
                  <a:outerShdw blurRad="38100" dist="38100" dir="2700000" algn="tl">
                    <a:srgbClr val="000000">
                      <a:alpha val="43137"/>
                    </a:srgbClr>
                  </a:outerShdw>
                </a:effectLst>
                <a:latin typeface="Calibri"/>
                <a:ea typeface="微软雅黑"/>
                <a:cs typeface="B Titr" panose="00000700000000000000" pitchFamily="2" charset="-78"/>
              </a:rPr>
              <a:t/>
            </a:r>
            <a:br>
              <a:rPr lang="fa-IR" b="1" kern="0" dirty="0">
                <a:solidFill>
                  <a:srgbClr val="0070C0"/>
                </a:solidFill>
                <a:effectLst>
                  <a:outerShdw blurRad="38100" dist="38100" dir="2700000" algn="tl">
                    <a:srgbClr val="000000">
                      <a:alpha val="43137"/>
                    </a:srgbClr>
                  </a:outerShdw>
                </a:effectLst>
                <a:latin typeface="Calibri"/>
                <a:ea typeface="微软雅黑"/>
                <a:cs typeface="B Titr" panose="00000700000000000000" pitchFamily="2" charset="-78"/>
              </a:rPr>
            </a:br>
            <a:endParaRPr lang="en-US" dirty="0"/>
          </a:p>
        </p:txBody>
      </p:sp>
      <p:graphicFrame>
        <p:nvGraphicFramePr>
          <p:cNvPr id="4" name="Content Placeholder 3"/>
          <p:cNvGraphicFramePr>
            <a:graphicFrameLocks noGrp="1"/>
          </p:cNvGraphicFramePr>
          <p:nvPr>
            <p:ph idx="1"/>
          </p:nvPr>
        </p:nvGraphicFramePr>
        <p:xfrm>
          <a:off x="838200" y="1454727"/>
          <a:ext cx="10515600" cy="47222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16471143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9970"/>
            <a:ext cx="10515600" cy="1000831"/>
          </a:xfrm>
        </p:spPr>
        <p:txBody>
          <a:bodyPr>
            <a:normAutofit/>
          </a:bodyPr>
          <a:lstStyle/>
          <a:p>
            <a:pPr algn="ctr"/>
            <a:r>
              <a:rPr lang="en-US" sz="3200" b="1" dirty="0" smtClean="0">
                <a:solidFill>
                  <a:srgbClr val="FF0000"/>
                </a:solidFill>
                <a:latin typeface="Arial" pitchFamily="34" charset="0"/>
                <a:cs typeface="Arial" pitchFamily="34" charset="0"/>
              </a:rPr>
              <a:t>Channels of Covid-19 effects on I.R.I Tax System</a:t>
            </a:r>
            <a:endParaRPr lang="en-US" sz="32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609600" y="1422400"/>
            <a:ext cx="10744200" cy="4754563"/>
          </a:xfrm>
        </p:spPr>
        <p:txBody>
          <a:bodyPr>
            <a:normAutofit/>
          </a:bodyPr>
          <a:lstStyle/>
          <a:p>
            <a:pPr>
              <a:lnSpc>
                <a:spcPct val="150000"/>
              </a:lnSpc>
              <a:buFont typeface="Wingdings" pitchFamily="2" charset="2"/>
              <a:buChar char="q"/>
            </a:pPr>
            <a:r>
              <a:rPr lang="en-US" b="1" dirty="0" smtClean="0">
                <a:solidFill>
                  <a:srgbClr val="00B050"/>
                </a:solidFill>
              </a:rPr>
              <a:t>Direct effects of Covid-19 on INTA</a:t>
            </a:r>
          </a:p>
          <a:p>
            <a:pPr lvl="1">
              <a:lnSpc>
                <a:spcPct val="150000"/>
              </a:lnSpc>
            </a:pPr>
            <a:r>
              <a:rPr lang="en-US" dirty="0" smtClean="0"/>
              <a:t>Effects on Tax Collections</a:t>
            </a:r>
          </a:p>
          <a:p>
            <a:pPr lvl="1">
              <a:lnSpc>
                <a:spcPct val="150000"/>
              </a:lnSpc>
            </a:pPr>
            <a:r>
              <a:rPr lang="en-US" dirty="0" smtClean="0"/>
              <a:t>Effects on costs of INTA</a:t>
            </a:r>
          </a:p>
          <a:p>
            <a:pPr>
              <a:lnSpc>
                <a:spcPct val="150000"/>
              </a:lnSpc>
              <a:buFont typeface="Wingdings" pitchFamily="2" charset="2"/>
              <a:buChar char="q"/>
            </a:pPr>
            <a:r>
              <a:rPr lang="en-US" b="1" dirty="0" smtClean="0">
                <a:solidFill>
                  <a:srgbClr val="00B050"/>
                </a:solidFill>
              </a:rPr>
              <a:t>Indirect Effects of Covid-19 on INTA</a:t>
            </a:r>
          </a:p>
          <a:p>
            <a:pPr lvl="1">
              <a:lnSpc>
                <a:spcPct val="150000"/>
              </a:lnSpc>
            </a:pPr>
            <a:r>
              <a:rPr lang="en-US" dirty="0" smtClean="0"/>
              <a:t>Tax Policy Measures</a:t>
            </a:r>
          </a:p>
          <a:p>
            <a:pPr lvl="1">
              <a:lnSpc>
                <a:spcPct val="150000"/>
              </a:lnSpc>
            </a:pPr>
            <a:r>
              <a:rPr lang="en-US" dirty="0" smtClean="0"/>
              <a:t>Administrative Measures </a:t>
            </a: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pPr algn="ctr"/>
            <a:r>
              <a:rPr lang="en-US" b="1" dirty="0" smtClean="0">
                <a:solidFill>
                  <a:srgbClr val="FF0000"/>
                </a:solidFill>
              </a:rPr>
              <a:t>Effects on tax collections</a:t>
            </a:r>
            <a:endParaRPr lang="en-US" b="1" dirty="0">
              <a:solidFill>
                <a:srgbClr val="FF0000"/>
              </a:solidFill>
            </a:endParaRPr>
          </a:p>
        </p:txBody>
      </p:sp>
      <p:graphicFrame>
        <p:nvGraphicFramePr>
          <p:cNvPr id="7" name="Content Placeholder 6"/>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6.0.3"/>
  <p:tag name="AS_OS" val="Microsoft Windows NT 10.0.17763.0"/>
  <p:tag name="AS_RELEASE_DATE" val="2022.08.14"/>
  <p:tag name="AS_TITLE" val="Aspose.Slides for .NET5"/>
  <p:tag name="AS_VERSION" val="22.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BE384B"/>
    </a:accent1>
    <a:accent2>
      <a:srgbClr val="6A868F"/>
    </a:accent2>
    <a:accent3>
      <a:srgbClr val="32788E"/>
    </a:accent3>
    <a:accent4>
      <a:srgbClr val="D6C88B"/>
    </a:accent4>
    <a:accent5>
      <a:srgbClr val="D66E49"/>
    </a:accent5>
    <a:accent6>
      <a:srgbClr val="BFBFBF"/>
    </a:accent6>
    <a:hlink>
      <a:srgbClr val="49B6DF"/>
    </a:hlink>
    <a:folHlink>
      <a:srgbClr val="A8D08D"/>
    </a:folHlink>
  </a:clrScheme>
  <a:fontScheme name="常用字体2">
    <a:majorFont>
      <a:latin typeface="Impact"/>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TM03457496[[fn=Parallax]]</Template>
  <TotalTime>3207</TotalTime>
  <Words>891</Words>
  <Application>Microsoft Office PowerPoint</Application>
  <PresentationFormat>Custom</PresentationFormat>
  <Paragraphs>142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The impact of Covid-19 pandemic on Iranian National Tax Administration 2020-2022</vt:lpstr>
      <vt:lpstr>Table of content</vt:lpstr>
      <vt:lpstr>Introduction</vt:lpstr>
      <vt:lpstr> The trend of COVID-19 infections and mortalities in I.R of IRAN  </vt:lpstr>
      <vt:lpstr> A brief Look at I.R.I Tax system: Tax Mix in 2021-2022 (%)  </vt:lpstr>
      <vt:lpstr>The structure of Iranian National Tax Administration </vt:lpstr>
      <vt:lpstr> employees composition in INTA </vt:lpstr>
      <vt:lpstr>Channels of Covid-19 effects on I.R.I Tax System</vt:lpstr>
      <vt:lpstr>Effects on tax collections</vt:lpstr>
      <vt:lpstr>Major Indicators of Iranian Tax System ( in percent) </vt:lpstr>
      <vt:lpstr>Effects on costs/death in INTA </vt:lpstr>
      <vt:lpstr>Measures and costs incurred by INTA to combat Covid-19</vt:lpstr>
      <vt:lpstr>Types and objective of policy measures taken by INTA</vt:lpstr>
      <vt:lpstr>Tax Policy measures taken by INTA during Covid-19</vt:lpstr>
      <vt:lpstr>Extension of legal deadlines and statute of limitations  </vt:lpstr>
      <vt:lpstr>Entering into force &amp; Suspension of some operations  </vt:lpstr>
      <vt:lpstr>Forgiveness of tax fines</vt:lpstr>
      <vt:lpstr>Granting Tax Allowance </vt:lpstr>
      <vt:lpstr>Amendment of tax laws and regulations  </vt:lpstr>
      <vt:lpstr> Administrative measures during the Covid-19 pandemic </vt:lpstr>
      <vt:lpstr> Administrative measures during the Covid-19 pandemic </vt:lpstr>
      <vt:lpstr>Slide 22</vt:lpstr>
      <vt:lpstr>The number of training courses held during the corona pandemic </vt:lpstr>
      <vt:lpstr> Educational content produced (number) </vt:lpstr>
      <vt:lpstr>Training courses held during the Corona pandemic(Person-hour) </vt:lpstr>
      <vt:lpstr>Thank you for your time and Patiance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Sahar Dehghan</dc:creator>
  <cp:lastModifiedBy>2948810213</cp:lastModifiedBy>
  <cp:revision>785</cp:revision>
  <dcterms:created xsi:type="dcterms:W3CDTF">2022-08-31T07:33:03Z</dcterms:created>
  <dcterms:modified xsi:type="dcterms:W3CDTF">2022-09-26T07:56:53Z</dcterms:modified>
</cp:coreProperties>
</file>