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handoutMasterIdLst>
    <p:handoutMasterId r:id="rId15"/>
  </p:handoutMasterIdLst>
  <p:sldIdLst>
    <p:sldId id="665" r:id="rId2"/>
    <p:sldId id="899" r:id="rId3"/>
    <p:sldId id="915" r:id="rId4"/>
    <p:sldId id="913" r:id="rId5"/>
    <p:sldId id="916" r:id="rId6"/>
    <p:sldId id="908" r:id="rId7"/>
    <p:sldId id="909" r:id="rId8"/>
    <p:sldId id="910" r:id="rId9"/>
    <p:sldId id="911" r:id="rId10"/>
    <p:sldId id="912" r:id="rId11"/>
    <p:sldId id="914" r:id="rId12"/>
    <p:sldId id="907" r:id="rId13"/>
  </p:sldIdLst>
  <p:sldSz cx="9144000" cy="6858000" type="screen4x3"/>
  <p:notesSz cx="6669088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28" autoAdjust="0"/>
  </p:normalViewPr>
  <p:slideViewPr>
    <p:cSldViewPr>
      <p:cViewPr varScale="1">
        <p:scale>
          <a:sx n="82" d="100"/>
          <a:sy n="82" d="100"/>
        </p:scale>
        <p:origin x="-9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8" y="9"/>
            <a:ext cx="2889938" cy="493632"/>
          </a:xfrm>
          <a:prstGeom prst="rect">
            <a:avLst/>
          </a:prstGeom>
        </p:spPr>
        <p:txBody>
          <a:bodyPr vert="horz" lIns="90043" tIns="45022" rIns="90043" bIns="45022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777612" y="9"/>
            <a:ext cx="2889938" cy="493632"/>
          </a:xfrm>
          <a:prstGeom prst="rect">
            <a:avLst/>
          </a:prstGeom>
        </p:spPr>
        <p:txBody>
          <a:bodyPr vert="horz" lIns="90043" tIns="45022" rIns="90043" bIns="45022" rtlCol="0"/>
          <a:lstStyle>
            <a:lvl1pPr algn="r">
              <a:defRPr sz="1200"/>
            </a:lvl1pPr>
          </a:lstStyle>
          <a:p>
            <a:fld id="{38574DBF-61CC-4378-99AC-DD1F1E8ECFF1}" type="datetimeFigureOut">
              <a:rPr lang="tr-TR" smtClean="0"/>
              <a:pPr/>
              <a:t>26.09.2022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8" y="9377326"/>
            <a:ext cx="2889938" cy="493632"/>
          </a:xfrm>
          <a:prstGeom prst="rect">
            <a:avLst/>
          </a:prstGeom>
        </p:spPr>
        <p:txBody>
          <a:bodyPr vert="horz" lIns="90043" tIns="45022" rIns="90043" bIns="45022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777612" y="9377326"/>
            <a:ext cx="2889938" cy="493632"/>
          </a:xfrm>
          <a:prstGeom prst="rect">
            <a:avLst/>
          </a:prstGeom>
        </p:spPr>
        <p:txBody>
          <a:bodyPr vert="horz" lIns="90043" tIns="45022" rIns="90043" bIns="45022" rtlCol="0" anchor="b"/>
          <a:lstStyle>
            <a:lvl1pPr algn="r">
              <a:defRPr sz="1200"/>
            </a:lvl1pPr>
          </a:lstStyle>
          <a:p>
            <a:fld id="{DDD5E7B9-9F8B-400E-9BA7-DEAA31C9ABA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54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8" y="9"/>
            <a:ext cx="2889938" cy="493632"/>
          </a:xfrm>
          <a:prstGeom prst="rect">
            <a:avLst/>
          </a:prstGeom>
        </p:spPr>
        <p:txBody>
          <a:bodyPr vert="horz" lIns="90043" tIns="45022" rIns="90043" bIns="45022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777612" y="9"/>
            <a:ext cx="2889938" cy="493632"/>
          </a:xfrm>
          <a:prstGeom prst="rect">
            <a:avLst/>
          </a:prstGeom>
        </p:spPr>
        <p:txBody>
          <a:bodyPr vert="horz" lIns="90043" tIns="45022" rIns="90043" bIns="45022" rtlCol="0"/>
          <a:lstStyle>
            <a:lvl1pPr algn="r">
              <a:defRPr sz="1200"/>
            </a:lvl1pPr>
          </a:lstStyle>
          <a:p>
            <a:fld id="{5510F166-B8F5-4764-B45F-9BDE23E4F734}" type="datetimeFigureOut">
              <a:rPr lang="tr-TR" smtClean="0"/>
              <a:pPr/>
              <a:t>26.09.2022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43" tIns="45022" rIns="90043" bIns="45022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66910" y="4689523"/>
            <a:ext cx="5335270" cy="4442698"/>
          </a:xfrm>
          <a:prstGeom prst="rect">
            <a:avLst/>
          </a:prstGeom>
        </p:spPr>
        <p:txBody>
          <a:bodyPr vert="horz" lIns="90043" tIns="45022" rIns="90043" bIns="45022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8" y="9377326"/>
            <a:ext cx="2889938" cy="493632"/>
          </a:xfrm>
          <a:prstGeom prst="rect">
            <a:avLst/>
          </a:prstGeom>
        </p:spPr>
        <p:txBody>
          <a:bodyPr vert="horz" lIns="90043" tIns="45022" rIns="90043" bIns="45022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777612" y="9377326"/>
            <a:ext cx="2889938" cy="493632"/>
          </a:xfrm>
          <a:prstGeom prst="rect">
            <a:avLst/>
          </a:prstGeom>
        </p:spPr>
        <p:txBody>
          <a:bodyPr vert="horz" lIns="90043" tIns="45022" rIns="90043" bIns="45022" rtlCol="0" anchor="b"/>
          <a:lstStyle>
            <a:lvl1pPr algn="r">
              <a:defRPr sz="1200"/>
            </a:lvl1pPr>
          </a:lstStyle>
          <a:p>
            <a:fld id="{CDA8DF69-9A67-4D53-9E2A-CD50335ADF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dirty="0" smtClean="0"/>
          </a:p>
        </p:txBody>
      </p:sp>
      <p:sp>
        <p:nvSpPr>
          <p:cNvPr id="3482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80000"/>
              </a:lnSpc>
              <a:spcBef>
                <a:spcPts val="540"/>
              </a:spcBef>
              <a:buClr>
                <a:schemeClr val="accent1"/>
              </a:buClr>
              <a:buSzPct val="85000"/>
              <a:buFont typeface="Wingdings 2" pitchFamily="18" charset="2"/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02034" indent="-270013" eaLnBrk="0" hangingPunct="0">
              <a:lnSpc>
                <a:spcPct val="80000"/>
              </a:lnSpc>
              <a:spcBef>
                <a:spcPts val="540"/>
              </a:spcBef>
              <a:buClr>
                <a:schemeClr val="accent1"/>
              </a:buClr>
              <a:buSzPct val="85000"/>
              <a:buFont typeface="Wingdings 2" pitchFamily="18" charset="2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080052" indent="-216011" eaLnBrk="0" hangingPunct="0">
              <a:lnSpc>
                <a:spcPct val="80000"/>
              </a:lnSpc>
              <a:spcBef>
                <a:spcPts val="540"/>
              </a:spcBef>
              <a:buClr>
                <a:schemeClr val="accent1"/>
              </a:buClr>
              <a:buSzPct val="85000"/>
              <a:buFont typeface="Wingdings 2" pitchFamily="18" charset="2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512073" indent="-216011" eaLnBrk="0" hangingPunct="0">
              <a:lnSpc>
                <a:spcPct val="80000"/>
              </a:lnSpc>
              <a:spcBef>
                <a:spcPts val="540"/>
              </a:spcBef>
              <a:buClr>
                <a:schemeClr val="accent1"/>
              </a:buClr>
              <a:buSzPct val="85000"/>
              <a:buFont typeface="Wingdings 2" pitchFamily="18" charset="2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1944095" indent="-216011" eaLnBrk="0" hangingPunct="0">
              <a:lnSpc>
                <a:spcPct val="80000"/>
              </a:lnSpc>
              <a:spcBef>
                <a:spcPts val="540"/>
              </a:spcBef>
              <a:buClr>
                <a:schemeClr val="accent1"/>
              </a:buClr>
              <a:buSzPct val="85000"/>
              <a:buFont typeface="Wingdings 2" pitchFamily="18" charset="2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376113" indent="-216011" eaLnBrk="0" fontAlgn="base" hangingPunct="0">
              <a:lnSpc>
                <a:spcPct val="80000"/>
              </a:lnSpc>
              <a:spcBef>
                <a:spcPts val="54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808136" indent="-216011" eaLnBrk="0" fontAlgn="base" hangingPunct="0">
              <a:lnSpc>
                <a:spcPct val="80000"/>
              </a:lnSpc>
              <a:spcBef>
                <a:spcPts val="54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240156" indent="-216011" eaLnBrk="0" fontAlgn="base" hangingPunct="0">
              <a:lnSpc>
                <a:spcPct val="80000"/>
              </a:lnSpc>
              <a:spcBef>
                <a:spcPts val="54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672176" indent="-216011" eaLnBrk="0" fontAlgn="base" hangingPunct="0">
              <a:lnSpc>
                <a:spcPct val="80000"/>
              </a:lnSpc>
              <a:spcBef>
                <a:spcPts val="54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>
              <a:buClr>
                <a:srgbClr val="4F81BD"/>
              </a:buClr>
              <a:defRPr/>
            </a:pPr>
            <a:fld id="{B6AD55E0-AD7D-402E-BBDE-39FA34E7B969}" type="slidenum">
              <a:rPr lang="tr-TR" smtClean="0">
                <a:solidFill>
                  <a:prstClr val="black"/>
                </a:solidFill>
              </a:rPr>
              <a:pPr eaLnBrk="1" hangingPunct="1">
                <a:buClr>
                  <a:srgbClr val="4F81BD"/>
                </a:buClr>
                <a:defRPr/>
              </a:pPr>
              <a:t>1</a:t>
            </a:fld>
            <a:endParaRPr lang="tr-TR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944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D641-0B65-452A-A70A-74FB41858F6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36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0316-856D-4B56-832D-5B7F0713AFC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89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2EF2-801C-4F17-B764-C893171340E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85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3329-520C-4667-A311-2E7C54DAE0D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4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C3CC-600E-43CD-B5BA-3AA5123AC12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42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8E72-71A2-47BF-9698-AA76D99BC60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66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5A1E-6F10-4683-A88E-46E7482F5C1C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92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1D82-1C12-4483-992A-27CB7F4AE708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FFE9-6DBF-4390-B00A-6A5EFC21D354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52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1E43-8AEB-42AF-85D6-EB1952371B2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1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72B4-F983-487A-8B20-7525A2232904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54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C5BC0-4473-4C52-A146-8587A0A4D3F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26.09.2022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HİZMETE ÖZEL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7042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525" cy="687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58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947" y="-28777"/>
            <a:ext cx="9194947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Yuvarlatılmış Dikdörtgen 4"/>
          <p:cNvSpPr/>
          <p:nvPr/>
        </p:nvSpPr>
        <p:spPr>
          <a:xfrm>
            <a:off x="3131840" y="1124744"/>
            <a:ext cx="6048672" cy="15841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en-US" sz="32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IMPACT</a:t>
            </a:r>
            <a:r>
              <a:rPr lang="tr-TR" altLang="en-US" sz="32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S</a:t>
            </a:r>
            <a:r>
              <a:rPr lang="en-US" altLang="en-US" sz="32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 OF COVID</a:t>
            </a:r>
            <a:r>
              <a:rPr lang="tr-TR" altLang="en-US" sz="32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-</a:t>
            </a:r>
            <a:r>
              <a:rPr lang="en-US" altLang="en-US" sz="32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19 ON</a:t>
            </a:r>
            <a:r>
              <a:rPr lang="tr-TR" altLang="en-US" sz="32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 TURKISH</a:t>
            </a:r>
            <a:r>
              <a:rPr lang="en-US" altLang="en-US" sz="32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tr-TR" altLang="en-US" sz="3200" b="1" smtClean="0">
                <a:solidFill>
                  <a:srgbClr val="FF0000"/>
                </a:solidFill>
                <a:latin typeface="Tahoma" panose="020B0604030504040204" pitchFamily="34" charset="0"/>
              </a:rPr>
              <a:t>REVENUE</a:t>
            </a:r>
            <a:r>
              <a:rPr lang="en-US" altLang="en-US" sz="3200" b="1" smtClean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32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ADMINISTRATION</a:t>
            </a:r>
            <a:endParaRPr lang="tr-TR" altLang="en-US" sz="40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39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78494"/>
            <a:ext cx="7704856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0" indent="0" algn="just">
              <a:buNone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907367"/>
              </p:ext>
            </p:extLst>
          </p:nvPr>
        </p:nvGraphicFramePr>
        <p:xfrm>
          <a:off x="514400" y="908720"/>
          <a:ext cx="8352928" cy="43924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34029"/>
                <a:gridCol w="5518899"/>
              </a:tblGrid>
              <a:tr h="692552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Type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</a:tr>
              <a:tr h="3699936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Tax</a:t>
                      </a:r>
                      <a:r>
                        <a:rPr lang="tr-TR" sz="1800" b="1" dirty="0" smtClean="0"/>
                        <a:t> Rate </a:t>
                      </a:r>
                      <a:r>
                        <a:rPr lang="tr-TR" sz="1800" b="1" dirty="0" err="1" smtClean="0"/>
                        <a:t>Reductions</a:t>
                      </a:r>
                      <a:endParaRPr lang="tr-T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GB" sz="1800" kern="1200" dirty="0" smtClean="0">
                          <a:effectLst/>
                        </a:rPr>
                        <a:t>The VAT rate applied to education services provided within the scope of the relevant legislation provisions </a:t>
                      </a:r>
                      <a:r>
                        <a:rPr lang="tr-TR" sz="1800" kern="1200" dirty="0" err="1" smtClean="0">
                          <a:effectLst/>
                        </a:rPr>
                        <a:t>was</a:t>
                      </a:r>
                      <a:r>
                        <a:rPr lang="tr-TR" sz="1800" kern="1200" dirty="0" smtClean="0">
                          <a:effectLst/>
                        </a:rPr>
                        <a:t> </a:t>
                      </a:r>
                      <a:r>
                        <a:rPr lang="en-GB" sz="1800" kern="1200" dirty="0" smtClean="0">
                          <a:effectLst/>
                        </a:rPr>
                        <a:t>temporarily reduced from 8% to 1%.</a:t>
                      </a: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The VAT 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rate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on Covid-19 vaccine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was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temporarily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reduced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 from %8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to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 %1.</a:t>
                      </a:r>
                      <a:endParaRPr lang="tr-TR" sz="1800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tr-TR" sz="1800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VAT rate on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airline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travel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temporarily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reduced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18%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1%.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tr-T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Witholding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tax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rate of 20% on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rental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payments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workplaces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temporarily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reduced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%10.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tr-TR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36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78494"/>
            <a:ext cx="7704856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0" indent="0" algn="just">
              <a:buNone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198972"/>
              </p:ext>
            </p:extLst>
          </p:nvPr>
        </p:nvGraphicFramePr>
        <p:xfrm>
          <a:off x="539552" y="1124744"/>
          <a:ext cx="8064896" cy="44644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6304"/>
                <a:gridCol w="5328592"/>
              </a:tblGrid>
              <a:tr h="1319467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Type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</a:tr>
              <a:tr h="3145029">
                <a:tc>
                  <a:txBody>
                    <a:bodyPr/>
                    <a:lstStyle/>
                    <a:p>
                      <a:r>
                        <a:rPr lang="tr-TR" sz="1800" b="1" kern="1200" dirty="0" err="1" smtClean="0">
                          <a:effectLst/>
                        </a:rPr>
                        <a:t>Postponement</a:t>
                      </a:r>
                      <a:r>
                        <a:rPr lang="tr-TR" sz="1800" b="1" kern="1200" dirty="0" smtClean="0">
                          <a:effectLst/>
                        </a:rPr>
                        <a:t> of </a:t>
                      </a:r>
                      <a:r>
                        <a:rPr lang="tr-TR" sz="1800" b="1" kern="1200" dirty="0" err="1" smtClean="0">
                          <a:effectLst/>
                        </a:rPr>
                        <a:t>the</a:t>
                      </a:r>
                      <a:r>
                        <a:rPr lang="tr-TR" sz="1800" b="1" kern="1200" dirty="0" smtClean="0">
                          <a:effectLst/>
                        </a:rPr>
                        <a:t> t</a:t>
                      </a:r>
                      <a:r>
                        <a:rPr lang="en-GB" sz="1800" b="1" kern="1200" dirty="0" err="1" smtClean="0">
                          <a:effectLst/>
                        </a:rPr>
                        <a:t>ax</a:t>
                      </a:r>
                      <a:r>
                        <a:rPr lang="tr-TR" sz="1800" b="1" kern="1200" dirty="0" smtClean="0">
                          <a:effectLst/>
                        </a:rPr>
                        <a:t> </a:t>
                      </a:r>
                      <a:r>
                        <a:rPr lang="tr-TR" sz="1800" b="1" kern="1200" dirty="0" err="1" smtClean="0">
                          <a:effectLst/>
                        </a:rPr>
                        <a:t>implementation</a:t>
                      </a:r>
                      <a:endParaRPr lang="tr-T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kern="1200" dirty="0" smtClean="0">
                          <a:effectLst/>
                        </a:rPr>
                        <a:t>Accommodation tax expected to come into effect on 01.04.2020 was postponed due to Covid-19.</a:t>
                      </a: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tr-T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7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                   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        </a:t>
            </a:r>
            <a:r>
              <a:rPr lang="tr-TR" sz="4800" i="1" dirty="0" err="1" smtClean="0">
                <a:solidFill>
                  <a:schemeClr val="tx2"/>
                </a:solidFill>
              </a:rPr>
              <a:t>Thank</a:t>
            </a:r>
            <a:r>
              <a:rPr lang="tr-TR" sz="4800" i="1" dirty="0" smtClean="0">
                <a:solidFill>
                  <a:schemeClr val="tx2"/>
                </a:solidFill>
              </a:rPr>
              <a:t> </a:t>
            </a:r>
            <a:r>
              <a:rPr lang="tr-TR" sz="4800" i="1" dirty="0" err="1" smtClean="0">
                <a:solidFill>
                  <a:schemeClr val="tx2"/>
                </a:solidFill>
              </a:rPr>
              <a:t>you</a:t>
            </a:r>
            <a:r>
              <a:rPr lang="tr-TR" sz="4800" b="1" dirty="0" smtClean="0"/>
              <a:t> </a:t>
            </a:r>
            <a:endParaRPr lang="tr-TR" sz="4800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71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/>
          </a:p>
          <a:p>
            <a:pPr algn="just">
              <a:buFontTx/>
              <a:buChar char="-"/>
            </a:pPr>
            <a:r>
              <a:rPr lang="en-GB" sz="2400" dirty="0" smtClean="0"/>
              <a:t>Covid-19 pandemic</a:t>
            </a:r>
            <a:r>
              <a:rPr lang="tr-TR" sz="2400" dirty="0" smtClean="0"/>
              <a:t> </a:t>
            </a:r>
            <a:r>
              <a:rPr lang="tr-TR" sz="2400" dirty="0" err="1" smtClean="0"/>
              <a:t>negatively</a:t>
            </a:r>
            <a:r>
              <a:rPr lang="tr-TR" sz="2400" dirty="0" smtClean="0"/>
              <a:t> </a:t>
            </a:r>
            <a:r>
              <a:rPr lang="tr-TR" sz="2400" dirty="0" err="1" smtClean="0"/>
              <a:t>affected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economic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financial</a:t>
            </a:r>
            <a:r>
              <a:rPr lang="tr-TR" sz="2400" dirty="0" smtClean="0"/>
              <a:t> life in Türkiye. </a:t>
            </a:r>
          </a:p>
          <a:p>
            <a:pPr algn="just">
              <a:buFontTx/>
              <a:buChar char="-"/>
            </a:pPr>
            <a:endParaRPr lang="tr-TR" sz="2400" dirty="0" smtClean="0"/>
          </a:p>
          <a:p>
            <a:pPr algn="just">
              <a:buFontTx/>
              <a:buChar char="-"/>
            </a:pPr>
            <a:r>
              <a:rPr lang="tr-TR" sz="2400" dirty="0" smtClean="0"/>
              <a:t>But </a:t>
            </a:r>
            <a:r>
              <a:rPr lang="en-GB" sz="2400" dirty="0" smtClean="0"/>
              <a:t>while </a:t>
            </a:r>
            <a:r>
              <a:rPr lang="en-GB" sz="2400" dirty="0"/>
              <a:t>the initial collapse in economic activity was similar to other countries, the recovery has been remarkable, setting </a:t>
            </a:r>
            <a:r>
              <a:rPr lang="en-GB" sz="2400" dirty="0" smtClean="0"/>
              <a:t>T</a:t>
            </a:r>
            <a:r>
              <a:rPr lang="tr-TR" sz="2400" dirty="0" err="1" smtClean="0"/>
              <a:t>ürkiye</a:t>
            </a:r>
            <a:r>
              <a:rPr lang="en-GB" sz="2400" dirty="0" smtClean="0"/>
              <a:t> </a:t>
            </a:r>
            <a:r>
              <a:rPr lang="en-GB" sz="2400" dirty="0"/>
              <a:t>apart from its peers. </a:t>
            </a:r>
            <a:endParaRPr lang="tr-TR" sz="2400" dirty="0" smtClean="0"/>
          </a:p>
          <a:p>
            <a:pPr algn="just">
              <a:buFontTx/>
              <a:buChar char="-"/>
            </a:pPr>
            <a:endParaRPr lang="tr-TR" sz="2400" dirty="0" smtClean="0"/>
          </a:p>
          <a:p>
            <a:pPr algn="just">
              <a:buFontTx/>
              <a:buChar char="-"/>
            </a:pPr>
            <a:r>
              <a:rPr lang="en-US" sz="2400" dirty="0" smtClean="0"/>
              <a:t>Turkish </a:t>
            </a:r>
            <a:r>
              <a:rPr lang="en-US" sz="2400" dirty="0"/>
              <a:t>Revenue Administration took administrative and legislative measures in order to ease the negative impact of pandemic on tax </a:t>
            </a:r>
            <a:r>
              <a:rPr lang="en-US" sz="2400" dirty="0" smtClean="0"/>
              <a:t>system</a:t>
            </a:r>
            <a:r>
              <a:rPr lang="tr-TR" sz="2400" dirty="0" smtClean="0"/>
              <a:t>.</a:t>
            </a:r>
            <a:endParaRPr lang="en-US" sz="2400" dirty="0"/>
          </a:p>
          <a:p>
            <a:pPr algn="just">
              <a:buFontTx/>
              <a:buChar char="-"/>
            </a:pP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169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697903"/>
              </p:ext>
            </p:extLst>
          </p:nvPr>
        </p:nvGraphicFramePr>
        <p:xfrm>
          <a:off x="457200" y="1268760"/>
          <a:ext cx="8229600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1728192"/>
                <a:gridCol w="1656184"/>
                <a:gridCol w="1224136"/>
                <a:gridCol w="1810544"/>
              </a:tblGrid>
              <a:tr h="1000499">
                <a:tc gridSpan="5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COVID 19 </a:t>
                      </a:r>
                      <a:r>
                        <a:rPr lang="tr-TR" dirty="0" err="1" smtClean="0"/>
                        <a:t>Tax</a:t>
                      </a:r>
                      <a:r>
                        <a:rPr lang="tr-TR" dirty="0" smtClean="0"/>
                        <a:t>  </a:t>
                      </a:r>
                      <a:r>
                        <a:rPr lang="tr-TR" dirty="0" err="1" smtClean="0"/>
                        <a:t>Measures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360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Measures to Protect Tax Officials and Tax Payers</a:t>
                      </a:r>
                      <a:endParaRPr lang="tr-T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 smtClean="0"/>
                        <a:t>Delay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baseline="0" dirty="0" smtClean="0"/>
                        <a:t>of </a:t>
                      </a:r>
                      <a:r>
                        <a:rPr lang="tr-TR" sz="1600" baseline="0" dirty="0" err="1" smtClean="0"/>
                        <a:t>some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tax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liabilities</a:t>
                      </a:r>
                      <a:endParaRPr lang="tr-TR" sz="1600" dirty="0" smtClean="0"/>
                    </a:p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Extension of Deadlines</a:t>
                      </a:r>
                      <a:endParaRPr lang="tr-T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 smtClean="0"/>
                        <a:t>Tax</a:t>
                      </a:r>
                      <a:r>
                        <a:rPr lang="tr-TR" sz="1600" dirty="0" smtClean="0"/>
                        <a:t> Rate </a:t>
                      </a:r>
                      <a:r>
                        <a:rPr lang="tr-TR" sz="1600" dirty="0" err="1" smtClean="0"/>
                        <a:t>Reductions</a:t>
                      </a:r>
                      <a:endParaRPr lang="tr-TR" sz="1600" dirty="0" smtClean="0"/>
                    </a:p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Postponement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</a:t>
                      </a:r>
                      <a:r>
                        <a:rPr lang="en-GB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ax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implementation</a:t>
                      </a:r>
                      <a:endParaRPr lang="tr-T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5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78494"/>
            <a:ext cx="7704856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0" indent="0" algn="just">
              <a:buNone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94206"/>
              </p:ext>
            </p:extLst>
          </p:nvPr>
        </p:nvGraphicFramePr>
        <p:xfrm>
          <a:off x="251520" y="1378494"/>
          <a:ext cx="8280920" cy="462428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328606"/>
                <a:gridCol w="4952314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Type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</a:tr>
              <a:tr h="4253448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effectLst/>
                        </a:rPr>
                        <a:t>Measures to Protect Tax Officials and Tax Payers</a:t>
                      </a:r>
                      <a:endParaRPr lang="tr-T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tr-TR" sz="1800" kern="1200" dirty="0" smtClean="0">
                          <a:effectLst/>
                        </a:rPr>
                        <a:t>A</a:t>
                      </a:r>
                      <a:r>
                        <a:rPr lang="en-GB" sz="1800" kern="1200" dirty="0" err="1" smtClean="0">
                          <a:effectLst/>
                        </a:rPr>
                        <a:t>lthough</a:t>
                      </a:r>
                      <a:r>
                        <a:rPr lang="en-GB" sz="1800" kern="1200" dirty="0" smtClean="0">
                          <a:effectLst/>
                        </a:rPr>
                        <a:t> some staff worked from home, tax offices were physically kept open with required staff during the pandemic.</a:t>
                      </a: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dirty="0" smtClean="0">
                          <a:effectLst/>
                        </a:rPr>
                        <a:t>International meetings and negotiations are postponed to a future date, some meetings are held online</a:t>
                      </a:r>
                      <a:r>
                        <a:rPr lang="tr-TR" sz="1800" kern="1200" dirty="0" smtClean="0">
                          <a:effectLst/>
                        </a:rPr>
                        <a:t>.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dirty="0" smtClean="0">
                          <a:effectLst/>
                        </a:rPr>
                        <a:t>Trainings for the personnel working in the regional and </a:t>
                      </a:r>
                      <a:r>
                        <a:rPr lang="tr-TR" sz="1800" kern="1200" dirty="0" smtClean="0">
                          <a:effectLst/>
                        </a:rPr>
                        <a:t>in </a:t>
                      </a:r>
                      <a:r>
                        <a:rPr lang="en-US" sz="1800" kern="1200" dirty="0" smtClean="0">
                          <a:effectLst/>
                        </a:rPr>
                        <a:t>the central </a:t>
                      </a:r>
                      <a:r>
                        <a:rPr lang="en-US" sz="1800" kern="1200" dirty="0" err="1" smtClean="0">
                          <a:effectLst/>
                        </a:rPr>
                        <a:t>organisation</a:t>
                      </a:r>
                      <a:r>
                        <a:rPr lang="en-US" sz="1800" kern="1200" dirty="0" smtClean="0">
                          <a:effectLst/>
                        </a:rPr>
                        <a:t> in our Administration are postponed. </a:t>
                      </a:r>
                      <a:endParaRPr lang="tr-T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1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78494"/>
            <a:ext cx="7704856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0" indent="0" algn="just">
              <a:buNone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229657"/>
              </p:ext>
            </p:extLst>
          </p:nvPr>
        </p:nvGraphicFramePr>
        <p:xfrm>
          <a:off x="323528" y="1397000"/>
          <a:ext cx="8363272" cy="476830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361708"/>
                <a:gridCol w="5001564"/>
              </a:tblGrid>
              <a:tr h="603269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Type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</a:tr>
              <a:tr h="4165035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effectLst/>
                        </a:rPr>
                        <a:t>Measures to Protect Tax Officials and Tax Payers</a:t>
                      </a:r>
                      <a:endParaRPr lang="tr-T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tr-TR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All </a:t>
                      </a:r>
                      <a:r>
                        <a:rPr lang="en-US" sz="1800" kern="1200" dirty="0" err="1" smtClean="0">
                          <a:effectLst/>
                        </a:rPr>
                        <a:t>e-systems</a:t>
                      </a:r>
                      <a:r>
                        <a:rPr lang="en-US" sz="1800" kern="1200" dirty="0" smtClean="0">
                          <a:effectLst/>
                        </a:rPr>
                        <a:t> allow taxpayers to fulfill their tax obligations without physical attendance at the tax offices such as;</a:t>
                      </a:r>
                      <a:endParaRPr lang="tr-TR" sz="1800" kern="1200" dirty="0" smtClean="0">
                        <a:effectLst/>
                      </a:endParaRP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en-US" sz="1800" kern="1200" dirty="0" smtClean="0">
                        <a:effectLst/>
                      </a:endParaRP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sz="1800" kern="1200" dirty="0" smtClean="0">
                          <a:effectLst/>
                        </a:rPr>
                        <a:t>- Submitting all petitions by internet or mail, 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sz="1800" kern="1200" dirty="0" smtClean="0">
                          <a:effectLst/>
                        </a:rPr>
                        <a:t>- Submitting income tax returns via internet or mail, 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sz="1800" kern="1200" dirty="0" smtClean="0">
                          <a:effectLst/>
                        </a:rPr>
                        <a:t>- Payment of taxes, fees and administrative fines and valuable paper costs via internet, contracted banks or PTT</a:t>
                      </a:r>
                      <a:r>
                        <a:rPr lang="tr-TR" sz="1800" kern="1200" dirty="0" smtClean="0">
                          <a:effectLst/>
                        </a:rPr>
                        <a:t>.</a:t>
                      </a:r>
                      <a:endParaRPr lang="en-US" sz="1800" kern="1200" dirty="0" smtClean="0">
                        <a:effectLst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tr-TR" sz="1800" kern="1200" dirty="0" smtClean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12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78494"/>
            <a:ext cx="7704856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0" indent="0" algn="just">
              <a:buNone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710360"/>
              </p:ext>
            </p:extLst>
          </p:nvPr>
        </p:nvGraphicFramePr>
        <p:xfrm>
          <a:off x="395536" y="1397000"/>
          <a:ext cx="8208912" cy="462428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299661"/>
                <a:gridCol w="4909251"/>
              </a:tblGrid>
              <a:tr h="719772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Type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</a:tr>
              <a:tr h="3904516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Delay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baseline="0" dirty="0" smtClean="0"/>
                        <a:t>of </a:t>
                      </a:r>
                      <a:r>
                        <a:rPr lang="tr-TR" sz="1800" b="1" baseline="0" dirty="0" err="1" smtClean="0"/>
                        <a:t>some</a:t>
                      </a:r>
                      <a:r>
                        <a:rPr lang="tr-TR" sz="1800" b="1" baseline="0" dirty="0" smtClean="0"/>
                        <a:t> </a:t>
                      </a:r>
                      <a:r>
                        <a:rPr lang="tr-TR" sz="1800" b="1" baseline="0" dirty="0" err="1" smtClean="0"/>
                        <a:t>tax</a:t>
                      </a:r>
                      <a:r>
                        <a:rPr lang="tr-TR" sz="1800" b="1" baseline="0" dirty="0" smtClean="0"/>
                        <a:t> </a:t>
                      </a:r>
                      <a:r>
                        <a:rPr lang="tr-TR" sz="1800" b="1" baseline="0" dirty="0" err="1" smtClean="0"/>
                        <a:t>liabilities</a:t>
                      </a:r>
                      <a:endParaRPr lang="tr-T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800" u="none" strike="noStrike" kern="1200" dirty="0" err="1" smtClean="0">
                          <a:effectLst/>
                        </a:rPr>
                        <a:t>Due</a:t>
                      </a:r>
                      <a:r>
                        <a:rPr lang="tr-TR" sz="1800" u="none" strike="noStrike" kern="120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dirty="0" err="1" smtClean="0">
                          <a:effectLst/>
                        </a:rPr>
                        <a:t>to</a:t>
                      </a:r>
                      <a:r>
                        <a:rPr lang="tr-TR" sz="1800" u="none" strike="noStrike" kern="1200" dirty="0" smtClean="0">
                          <a:effectLst/>
                        </a:rPr>
                        <a:t> </a:t>
                      </a:r>
                      <a:r>
                        <a:rPr lang="en-GB" sz="1800" u="none" strike="noStrike" kern="1200" dirty="0" smtClean="0">
                          <a:effectLst/>
                        </a:rPr>
                        <a:t>curfew restrictions for the </a:t>
                      </a:r>
                      <a:r>
                        <a:rPr lang="tr-TR" sz="1800" u="none" strike="noStrike" kern="1200" dirty="0" smtClean="0">
                          <a:effectLst/>
                        </a:rPr>
                        <a:t>65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baseline="0" dirty="0" err="1" smtClean="0">
                          <a:effectLst/>
                        </a:rPr>
                        <a:t>years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baseline="0" dirty="0" err="1" smtClean="0">
                          <a:effectLst/>
                        </a:rPr>
                        <a:t>old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baseline="0" dirty="0" err="1" smtClean="0">
                          <a:effectLst/>
                        </a:rPr>
                        <a:t>above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baseline="0" dirty="0" err="1" smtClean="0">
                          <a:effectLst/>
                        </a:rPr>
                        <a:t>citizens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baseline="0" dirty="0" err="1" smtClean="0">
                          <a:effectLst/>
                        </a:rPr>
                        <a:t>and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baseline="0" dirty="0" err="1" smtClean="0">
                          <a:effectLst/>
                        </a:rPr>
                        <a:t>for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baseline="0" dirty="0" err="1" smtClean="0">
                          <a:effectLst/>
                        </a:rPr>
                        <a:t>the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baseline="0" dirty="0" err="1" smtClean="0">
                          <a:effectLst/>
                        </a:rPr>
                        <a:t>ones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baseline="0" dirty="0" err="1" smtClean="0">
                          <a:effectLst/>
                        </a:rPr>
                        <a:t>with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baseline="0" dirty="0" err="1" smtClean="0">
                          <a:effectLst/>
                        </a:rPr>
                        <a:t>chronic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800" u="none" strike="noStrike" kern="1200" baseline="0" dirty="0" err="1" smtClean="0">
                          <a:effectLst/>
                        </a:rPr>
                        <a:t>illnesses</a:t>
                      </a:r>
                      <a:r>
                        <a:rPr lang="tr-TR" sz="1800" u="none" strike="noStrike" kern="1200" baseline="0" dirty="0" smtClean="0">
                          <a:effectLst/>
                        </a:rPr>
                        <a:t>; </a:t>
                      </a:r>
                      <a:r>
                        <a:rPr lang="en-GB" sz="1800" u="none" strike="noStrike" kern="1200" dirty="0" smtClean="0">
                          <a:effectLst/>
                        </a:rPr>
                        <a:t> </a:t>
                      </a:r>
                      <a:endParaRPr lang="tr-TR" sz="1800" u="none" strike="noStrike" kern="1200" dirty="0" smtClean="0">
                        <a:effectLst/>
                      </a:endParaRPr>
                    </a:p>
                    <a:p>
                      <a:pPr algn="just"/>
                      <a:endParaRPr lang="tr-TR" sz="1800" u="none" strike="noStrike" kern="1200" dirty="0" smtClean="0">
                        <a:effectLst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GB" sz="1800" u="none" strike="noStrike" kern="1200" dirty="0" smtClean="0">
                          <a:effectLst/>
                        </a:rPr>
                        <a:t>the curfew period was considered as force majeure for these taxpayers and for the accountants within these criteria, and</a:t>
                      </a:r>
                      <a:endParaRPr lang="tr-TR" sz="1800" u="none" strike="noStrike" kern="1200" dirty="0" smtClean="0">
                        <a:effectLst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GB" sz="1800" u="none" strike="noStrike" kern="1200" dirty="0" smtClean="0">
                          <a:effectLst/>
                        </a:rPr>
                        <a:t> </a:t>
                      </a:r>
                      <a:endParaRPr lang="tr-TR" sz="1800" u="none" strike="noStrike" kern="1200" dirty="0" smtClean="0">
                        <a:effectLst/>
                      </a:endParaRPr>
                    </a:p>
                    <a:p>
                      <a:pPr marL="177800" indent="-177800" algn="just"/>
                      <a:r>
                        <a:rPr lang="tr-TR" sz="1800" u="none" strike="noStrike" kern="1200" dirty="0" smtClean="0">
                          <a:effectLst/>
                        </a:rPr>
                        <a:t>- </a:t>
                      </a:r>
                      <a:r>
                        <a:rPr lang="en-GB" sz="1800" u="none" strike="noStrike" kern="1200" dirty="0" smtClean="0">
                          <a:effectLst/>
                        </a:rPr>
                        <a:t>their filing and payment obligations were </a:t>
                      </a:r>
                      <a:r>
                        <a:rPr lang="tr-TR" sz="1800" u="none" strike="noStrike" kern="1200" dirty="0" smtClean="0">
                          <a:effectLst/>
                        </a:rPr>
                        <a:t>  </a:t>
                      </a:r>
                      <a:r>
                        <a:rPr lang="en-GB" sz="1800" u="none" strike="noStrike" kern="1200" dirty="0" smtClean="0">
                          <a:effectLst/>
                        </a:rPr>
                        <a:t>therefore extended to 15 days following the lift of the curfew.</a:t>
                      </a:r>
                      <a:endParaRPr lang="tr-T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78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78494"/>
            <a:ext cx="7704856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0" indent="0" algn="just">
              <a:buNone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573818"/>
              </p:ext>
            </p:extLst>
          </p:nvPr>
        </p:nvGraphicFramePr>
        <p:xfrm>
          <a:off x="251520" y="1397000"/>
          <a:ext cx="8435280" cy="47683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083960"/>
                <a:gridCol w="5351320"/>
              </a:tblGrid>
              <a:tr h="38892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Type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</a:tr>
              <a:tr h="4379381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effectLst/>
                        </a:rPr>
                        <a:t>Extension of Deadlines</a:t>
                      </a:r>
                      <a:endParaRPr lang="tr-T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1800" kern="1200" dirty="0" smtClean="0">
                          <a:effectLst/>
                        </a:rPr>
                        <a:t>Taxpayers impacted by Covid-19 were given additional time to file tax returns as well as to make tax payments. </a:t>
                      </a: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GB" sz="1800" kern="1200" dirty="0" smtClean="0">
                          <a:effectLst/>
                        </a:rPr>
                        <a:t>VAT Tax return filing dates for the taxpayers in certain sectors/industries which were heavily </a:t>
                      </a:r>
                      <a:r>
                        <a:rPr lang="tr-TR" sz="1800" kern="1200" dirty="0" smtClean="0">
                          <a:effectLst/>
                        </a:rPr>
                        <a:t>a</a:t>
                      </a:r>
                      <a:r>
                        <a:rPr lang="en-GB" sz="1800" kern="1200" dirty="0" err="1" smtClean="0">
                          <a:effectLst/>
                        </a:rPr>
                        <a:t>ffected</a:t>
                      </a:r>
                      <a:r>
                        <a:rPr lang="en-GB" sz="1800" kern="1200" dirty="0" smtClean="0">
                          <a:effectLst/>
                        </a:rPr>
                        <a:t> by Covid-19 (retail, health services, furniture, iron and steel and metal, mining and quarrying</a:t>
                      </a:r>
                      <a:r>
                        <a:rPr lang="tr-TR" sz="1800" kern="1200" dirty="0" smtClean="0">
                          <a:effectLst/>
                        </a:rPr>
                        <a:t> </a:t>
                      </a:r>
                      <a:r>
                        <a:rPr lang="tr-TR" sz="1800" kern="1200" dirty="0" err="1" smtClean="0">
                          <a:effectLst/>
                        </a:rPr>
                        <a:t>etc</a:t>
                      </a:r>
                      <a:r>
                        <a:rPr lang="tr-TR" sz="1800" kern="1200" dirty="0" smtClean="0">
                          <a:effectLst/>
                        </a:rPr>
                        <a:t>.</a:t>
                      </a:r>
                      <a:r>
                        <a:rPr lang="en-GB" sz="1800" kern="1200" dirty="0" smtClean="0">
                          <a:effectLst/>
                        </a:rPr>
                        <a:t>) were extended.</a:t>
                      </a:r>
                      <a:r>
                        <a:rPr lang="tr-TR" sz="1800" kern="1200" dirty="0" smtClean="0">
                          <a:effectLst/>
                        </a:rPr>
                        <a:t> 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tr-TR" sz="1800" kern="1200" dirty="0" smtClean="0">
                        <a:effectLst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1800" kern="1200" dirty="0" smtClean="0">
                          <a:effectLst/>
                        </a:rPr>
                        <a:t>Final filing and payment date</a:t>
                      </a:r>
                      <a:r>
                        <a:rPr lang="tr-TR" sz="1800" kern="1200" dirty="0" smtClean="0">
                          <a:effectLst/>
                        </a:rPr>
                        <a:t>s</a:t>
                      </a:r>
                      <a:r>
                        <a:rPr lang="en-GB" sz="1800" kern="1200" dirty="0" smtClean="0">
                          <a:effectLst/>
                        </a:rPr>
                        <a:t> of Personal Income Tax Returns w</a:t>
                      </a:r>
                      <a:r>
                        <a:rPr lang="tr-TR" sz="1800" kern="1200" dirty="0" smtClean="0">
                          <a:effectLst/>
                        </a:rPr>
                        <a:t>ere</a:t>
                      </a:r>
                      <a:r>
                        <a:rPr lang="en-GB" sz="1800" kern="1200" dirty="0" smtClean="0">
                          <a:effectLst/>
                        </a:rPr>
                        <a:t> extended. </a:t>
                      </a: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tr-T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01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78494"/>
            <a:ext cx="7704856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0" indent="0" algn="just">
              <a:buNone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223559"/>
              </p:ext>
            </p:extLst>
          </p:nvPr>
        </p:nvGraphicFramePr>
        <p:xfrm>
          <a:off x="395536" y="1397000"/>
          <a:ext cx="8208912" cy="433625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85167"/>
                <a:gridCol w="5423745"/>
              </a:tblGrid>
              <a:tr h="431851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Type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</a:tr>
              <a:tr h="3904405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effectLst/>
                        </a:rPr>
                        <a:t>Extension of Deadlines</a:t>
                      </a:r>
                      <a:endParaRPr lang="tr-T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GB" sz="1800" kern="1200" dirty="0" smtClean="0">
                          <a:effectLst/>
                        </a:rPr>
                        <a:t>For personal income tax returns the submission due date for calendar year 2019 as well as the due date for payment of taxes accrued based on these returns were extended.</a:t>
                      </a:r>
                      <a:endParaRPr lang="tr-TR" sz="1800" kern="1200" dirty="0" smtClean="0">
                        <a:effectLst/>
                      </a:endParaRP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tr-TR" sz="1800" kern="1200" dirty="0" smtClean="0">
                        <a:effectLst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1800" kern="1200" dirty="0" smtClean="0">
                          <a:effectLst/>
                        </a:rPr>
                        <a:t>The submission due date for personal and corporate provisional tax returns for 2020</a:t>
                      </a:r>
                      <a:r>
                        <a:rPr lang="tr-TR" sz="1800" kern="1200" dirty="0" smtClean="0">
                          <a:effectLst/>
                        </a:rPr>
                        <a:t>&amp;2021</a:t>
                      </a:r>
                      <a:r>
                        <a:rPr lang="en-GB" sz="1800" kern="1200" dirty="0" smtClean="0">
                          <a:effectLst/>
                        </a:rPr>
                        <a:t> Provisional Tax Period</a:t>
                      </a:r>
                      <a:r>
                        <a:rPr lang="tr-TR" sz="1800" kern="1200" dirty="0" smtClean="0">
                          <a:effectLst/>
                        </a:rPr>
                        <a:t>s</a:t>
                      </a:r>
                      <a:r>
                        <a:rPr lang="en-GB" sz="1800" kern="1200" dirty="0" smtClean="0">
                          <a:effectLst/>
                        </a:rPr>
                        <a:t> and the payment of taxes accrued</a:t>
                      </a:r>
                      <a:r>
                        <a:rPr lang="tr-TR" sz="1800" kern="1200" dirty="0" smtClean="0">
                          <a:effectLst/>
                        </a:rPr>
                        <a:t> </a:t>
                      </a:r>
                      <a:r>
                        <a:rPr lang="tr-TR" sz="1800" kern="1200" dirty="0" err="1" smtClean="0">
                          <a:effectLst/>
                        </a:rPr>
                        <a:t>based</a:t>
                      </a:r>
                      <a:r>
                        <a:rPr lang="en-GB" sz="1800" kern="1200" dirty="0" smtClean="0">
                          <a:effectLst/>
                        </a:rPr>
                        <a:t> on these tax returns were extended</a:t>
                      </a:r>
                      <a:r>
                        <a:rPr lang="tr-TR" sz="1800" kern="1200" dirty="0" smtClean="0">
                          <a:effectLst/>
                        </a:rPr>
                        <a:t> </a:t>
                      </a:r>
                      <a:r>
                        <a:rPr lang="tr-TR" sz="1800" kern="1200" dirty="0" err="1" smtClean="0">
                          <a:effectLst/>
                        </a:rPr>
                        <a:t>due</a:t>
                      </a:r>
                      <a:r>
                        <a:rPr lang="tr-TR" sz="1800" kern="1200" dirty="0" smtClean="0">
                          <a:effectLst/>
                        </a:rPr>
                        <a:t> </a:t>
                      </a:r>
                      <a:r>
                        <a:rPr lang="tr-TR" sz="1800" kern="1200" dirty="0" err="1" smtClean="0">
                          <a:effectLst/>
                        </a:rPr>
                        <a:t>to</a:t>
                      </a:r>
                      <a:r>
                        <a:rPr lang="tr-TR" sz="1800" kern="1200" dirty="0" smtClean="0">
                          <a:effectLst/>
                        </a:rPr>
                        <a:t> </a:t>
                      </a:r>
                      <a:r>
                        <a:rPr lang="tr-TR" sz="1800" kern="1200" dirty="0" err="1" smtClean="0">
                          <a:effectLst/>
                        </a:rPr>
                        <a:t>the</a:t>
                      </a:r>
                      <a:r>
                        <a:rPr lang="tr-TR" sz="1800" kern="1200" dirty="0" smtClean="0">
                          <a:effectLst/>
                        </a:rPr>
                        <a:t> </a:t>
                      </a:r>
                      <a:r>
                        <a:rPr lang="tr-TR" sz="1800" kern="1200" dirty="0" err="1" smtClean="0">
                          <a:effectLst/>
                        </a:rPr>
                        <a:t>curfew</a:t>
                      </a:r>
                      <a:r>
                        <a:rPr lang="tr-TR" sz="1800" kern="1200" dirty="0" smtClean="0">
                          <a:effectLst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tr-T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53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78494"/>
            <a:ext cx="7704856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0" indent="0" algn="just">
              <a:buNone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99502"/>
              </p:ext>
            </p:extLst>
          </p:nvPr>
        </p:nvGraphicFramePr>
        <p:xfrm>
          <a:off x="539552" y="1397000"/>
          <a:ext cx="8064896" cy="4546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6304"/>
                <a:gridCol w="5328592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Type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Measure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Tax</a:t>
                      </a:r>
                      <a:r>
                        <a:rPr lang="tr-TR" sz="1800" b="1" dirty="0" smtClean="0"/>
                        <a:t> Rate </a:t>
                      </a:r>
                      <a:r>
                        <a:rPr lang="tr-TR" sz="1800" b="1" dirty="0" err="1" smtClean="0"/>
                        <a:t>Reductions</a:t>
                      </a:r>
                      <a:endParaRPr lang="tr-T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GB" sz="1800" u="none" strike="noStrike" kern="1200" dirty="0" smtClean="0">
                          <a:effectLst/>
                        </a:rPr>
                        <a:t>General rate (18%) of VAT applied to workplace rental service; congress, conference, seminar, concert, fair and funfair entrance fees; organization services provided in wedding, ball and cocktail halls; all types of passenger transport services; catering services; business services and services such as maintenance/repair works were temporarily reduced to 8%.</a:t>
                      </a:r>
                      <a:endParaRPr lang="tr-TR" sz="1800" u="none" strike="noStrike" kern="1200" dirty="0" smtClean="0">
                        <a:effectLst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tr-TR" sz="1800" kern="1200" dirty="0" smtClean="0">
                        <a:effectLst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1800" kern="1200" dirty="0" smtClean="0">
                          <a:effectLst/>
                        </a:rPr>
                        <a:t>The VAT rate of 8% applied to cinema, </a:t>
                      </a:r>
                      <a:r>
                        <a:rPr lang="en-GB" sz="1800" kern="1200" dirty="0" err="1" smtClean="0">
                          <a:effectLst/>
                        </a:rPr>
                        <a:t>theater</a:t>
                      </a:r>
                      <a:r>
                        <a:rPr lang="en-GB" sz="1800" kern="1200" dirty="0" smtClean="0">
                          <a:effectLst/>
                        </a:rPr>
                        <a:t>, opera, operetta, ballet, museum entrance fees; also the </a:t>
                      </a:r>
                      <a:r>
                        <a:rPr lang="tr-TR" sz="1800" kern="1200" dirty="0" err="1" smtClean="0">
                          <a:effectLst/>
                        </a:rPr>
                        <a:t>same</a:t>
                      </a:r>
                      <a:r>
                        <a:rPr lang="tr-TR" sz="1800" kern="1200" dirty="0" smtClean="0">
                          <a:effectLst/>
                        </a:rPr>
                        <a:t> </a:t>
                      </a:r>
                      <a:r>
                        <a:rPr lang="en-GB" sz="1800" kern="1200" dirty="0" smtClean="0">
                          <a:effectLst/>
                        </a:rPr>
                        <a:t>VAT rate applied to food and beverage services and accommodation services were temporarily reduced to 1</a:t>
                      </a:r>
                      <a:r>
                        <a:rPr lang="tr-TR" sz="1800" kern="1200" dirty="0" smtClean="0">
                          <a:effectLst/>
                        </a:rPr>
                        <a:t>%</a:t>
                      </a:r>
                      <a:r>
                        <a:rPr lang="en-GB" sz="1800" kern="1200" dirty="0" smtClean="0">
                          <a:effectLst/>
                        </a:rPr>
                        <a:t>.</a:t>
                      </a:r>
                      <a:endParaRPr lang="tr-TR" sz="1800" kern="1200" dirty="0" smtClean="0"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tr-T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12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16619</TotalTime>
  <Words>698</Words>
  <Application>Microsoft Office PowerPoint</Application>
  <PresentationFormat>On-screen Show (4:3)</PresentationFormat>
  <Paragraphs>95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6_Ofis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YENİ GELİR VERGİSİ KANUNU TASARISI</dc:title>
  <dc:creator>unaltayyan</dc:creator>
  <cp:lastModifiedBy>ATAICPS</cp:lastModifiedBy>
  <cp:revision>1151</cp:revision>
  <cp:lastPrinted>2022-01-21T12:27:22Z</cp:lastPrinted>
  <dcterms:created xsi:type="dcterms:W3CDTF">2012-06-06T12:04:56Z</dcterms:created>
  <dcterms:modified xsi:type="dcterms:W3CDTF">2022-09-26T06:03:58Z</dcterms:modified>
</cp:coreProperties>
</file>