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306" r:id="rId3"/>
    <p:sldId id="324" r:id="rId4"/>
    <p:sldId id="325" r:id="rId5"/>
    <p:sldId id="326" r:id="rId6"/>
    <p:sldId id="327" r:id="rId7"/>
    <p:sldId id="317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81"/>
    <p:restoredTop sz="96327"/>
  </p:normalViewPr>
  <p:slideViewPr>
    <p:cSldViewPr snapToGrid="0">
      <p:cViewPr varScale="1">
        <p:scale>
          <a:sx n="68" d="100"/>
          <a:sy n="68" d="100"/>
        </p:scale>
        <p:origin x="248" y="1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373AC-6E4D-B6EA-ED03-02B93BF3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7873" y="63801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DC0017-8DDD-8E44-86CC-01730D2C60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3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A1B615-68D3-93E9-E4A8-3C3834BB74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998" y="0"/>
            <a:ext cx="12164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8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7AE332-684B-3A87-BCBC-4029C618B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" y="0"/>
            <a:ext cx="12182262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3F7A9F9-09AA-3E76-D90A-D07F08C7ED5F}"/>
              </a:ext>
            </a:extLst>
          </p:cNvPr>
          <p:cNvSpPr txBox="1">
            <a:spLocks/>
          </p:cNvSpPr>
          <p:nvPr/>
        </p:nvSpPr>
        <p:spPr>
          <a:xfrm>
            <a:off x="3795386" y="3090797"/>
            <a:ext cx="7955001" cy="24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ZA" sz="3500" b="1" dirty="0"/>
              <a:t>How Can Tax Administration be an Enabler for Investment?</a:t>
            </a:r>
          </a:p>
          <a:p>
            <a:pPr>
              <a:lnSpc>
                <a:spcPct val="100000"/>
              </a:lnSpc>
            </a:pPr>
            <a:r>
              <a:rPr lang="en-ZA" sz="2400" b="1" dirty="0">
                <a:solidFill>
                  <a:schemeClr val="bg2">
                    <a:lumMod val="50000"/>
                  </a:schemeClr>
                </a:solidFill>
              </a:rPr>
              <a:t>The Role of Digital Transformation in Building Efficiency, Simplicity and Certainty</a:t>
            </a:r>
            <a:endParaRPr lang="en-ZA" sz="2400" b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ZA" sz="2400" b="1" dirty="0">
                <a:solidFill>
                  <a:schemeClr val="bg2">
                    <a:lumMod val="50000"/>
                  </a:schemeClr>
                </a:solidFill>
              </a:rPr>
              <a:t>November 2025</a:t>
            </a:r>
            <a:endParaRPr lang="en-ZA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ZA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8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3E275-5181-FD56-8B1D-9FFD01BD9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521C620-7D2D-33A7-E20F-5F4D15C4F1DB}"/>
              </a:ext>
            </a:extLst>
          </p:cNvPr>
          <p:cNvSpPr txBox="1">
            <a:spLocks/>
          </p:cNvSpPr>
          <p:nvPr/>
        </p:nvSpPr>
        <p:spPr>
          <a:xfrm>
            <a:off x="855170" y="1714881"/>
            <a:ext cx="10661470" cy="41046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Today tax administrations have taken on the transition from enforcers to customer service-driven organizations.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Shifting from “command and control” to “responsive, service-oriented, designed to build trust, support and gain respect in the community”.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Modernization is at the center of this transformation to a service-oriented approach.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Additionally, our taxpayers are changing – they are going digital in payments, reporting, data storage, etc. and they expect us to change too.</a:t>
            </a:r>
            <a:endParaRPr lang="en-US" sz="2000" dirty="0">
              <a:solidFill>
                <a:schemeClr val="tx1"/>
              </a:solidFill>
            </a:endParaRP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02AC9F-94C5-AF40-45D0-CD8B6DE184F2}"/>
              </a:ext>
            </a:extLst>
          </p:cNvPr>
          <p:cNvSpPr txBox="1">
            <a:spLocks/>
          </p:cNvSpPr>
          <p:nvPr/>
        </p:nvSpPr>
        <p:spPr>
          <a:xfrm>
            <a:off x="1940560" y="787084"/>
            <a:ext cx="9144000" cy="6759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64C7E-93C5-7307-2873-5AF5AC3AE02D}"/>
              </a:ext>
            </a:extLst>
          </p:cNvPr>
          <p:cNvSpPr txBox="1">
            <a:spLocks/>
          </p:cNvSpPr>
          <p:nvPr/>
        </p:nvSpPr>
        <p:spPr>
          <a:xfrm>
            <a:off x="1006456" y="1714881"/>
            <a:ext cx="11012207" cy="4333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62A667-65D2-0A3F-C712-0CBC92EBB472}"/>
              </a:ext>
            </a:extLst>
          </p:cNvPr>
          <p:cNvSpPr txBox="1">
            <a:spLocks/>
          </p:cNvSpPr>
          <p:nvPr/>
        </p:nvSpPr>
        <p:spPr>
          <a:xfrm>
            <a:off x="1006456" y="1714881"/>
            <a:ext cx="11012207" cy="4333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3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68B7B-A41A-3EB5-19EE-45B5A7315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C2E0CFAD-3F42-E218-8F13-85236D61CD19}"/>
              </a:ext>
            </a:extLst>
          </p:cNvPr>
          <p:cNvSpPr txBox="1">
            <a:spLocks/>
          </p:cNvSpPr>
          <p:nvPr/>
        </p:nvSpPr>
        <p:spPr>
          <a:xfrm>
            <a:off x="1006456" y="1829148"/>
            <a:ext cx="10569582" cy="41046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Findings from a study on the impact of tax administration quality on foreign investment in developing countries revealed (TIWB):</a:t>
            </a: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Improvements in tax administration quality, on average, attract FDI</a:t>
            </a: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administration quality attracts FDI by:</a:t>
            </a:r>
          </a:p>
          <a:p>
            <a:pPr marL="1257300" lvl="2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Curbing corruption by tax authorities</a:t>
            </a:r>
          </a:p>
          <a:p>
            <a:pPr marL="1257300" lvl="2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tax uncertainty</a:t>
            </a:r>
          </a:p>
          <a:p>
            <a:pPr marL="1257300" lvl="2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Mitigating information and agency problems</a:t>
            </a:r>
          </a:p>
          <a:p>
            <a:pPr lvl="1" algn="just">
              <a:spcBef>
                <a:spcPts val="0"/>
              </a:spcBef>
            </a:pPr>
            <a:endParaRPr lang="en-US" sz="9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Duke Ferguson et al.,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Tax Administration quality and foreign investment in developing countries (2025)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E09159-8C33-985A-B451-470CE58A25A4}"/>
              </a:ext>
            </a:extLst>
          </p:cNvPr>
          <p:cNvSpPr txBox="1">
            <a:spLocks/>
          </p:cNvSpPr>
          <p:nvPr/>
        </p:nvSpPr>
        <p:spPr>
          <a:xfrm>
            <a:off x="1940560" y="787084"/>
            <a:ext cx="9144000" cy="6759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What does the research show?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6A8F9-6D08-7C60-9B0D-DD47C3D8A713}"/>
              </a:ext>
            </a:extLst>
          </p:cNvPr>
          <p:cNvSpPr txBox="1">
            <a:spLocks/>
          </p:cNvSpPr>
          <p:nvPr/>
        </p:nvSpPr>
        <p:spPr>
          <a:xfrm>
            <a:off x="1006456" y="1714881"/>
            <a:ext cx="11012207" cy="4333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FE11FB4-3F53-87DE-C866-B75C808C244F}"/>
              </a:ext>
            </a:extLst>
          </p:cNvPr>
          <p:cNvSpPr txBox="1">
            <a:spLocks/>
          </p:cNvSpPr>
          <p:nvPr/>
        </p:nvSpPr>
        <p:spPr>
          <a:xfrm>
            <a:off x="1006456" y="1714881"/>
            <a:ext cx="11012207" cy="4333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0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2C411-0583-0C4D-9833-A5529CF6D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820FDC5-4152-79D6-D7DF-995E3A1021EB}"/>
              </a:ext>
            </a:extLst>
          </p:cNvPr>
          <p:cNvSpPr txBox="1">
            <a:spLocks/>
          </p:cNvSpPr>
          <p:nvPr/>
        </p:nvSpPr>
        <p:spPr>
          <a:xfrm>
            <a:off x="1006456" y="1829148"/>
            <a:ext cx="10569582" cy="41046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Improving tax administration can unlock employment opportunities through four key channels: </a:t>
            </a: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ncrease investment in growth</a:t>
            </a: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educe compliance costs for businesses</a:t>
            </a: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romote formalization and </a:t>
            </a:r>
          </a:p>
          <a:p>
            <a:pPr marL="8001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investor confidence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tax regulation, administration and implementation is associated with higher GDP per capita, labor productivity and lower levels of informality.</a:t>
            </a:r>
          </a:p>
          <a:p>
            <a:pPr lvl="1" algn="just">
              <a:spcBef>
                <a:spcPts val="0"/>
              </a:spcBef>
            </a:pPr>
            <a:endParaRPr lang="en-US" sz="9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Jorge Clemente de Leon Miranda &amp; Viet Anh Nguyen,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Effective tax administration is critical in enhancing growth and creating jobs (2025)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B099EF-B014-DCEA-A06E-3D0CCB711BF2}"/>
              </a:ext>
            </a:extLst>
          </p:cNvPr>
          <p:cNvSpPr txBox="1">
            <a:spLocks/>
          </p:cNvSpPr>
          <p:nvPr/>
        </p:nvSpPr>
        <p:spPr>
          <a:xfrm>
            <a:off x="1940560" y="787084"/>
            <a:ext cx="9144000" cy="6759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What does the research show?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AC37E-BF4B-ADC2-2A62-D1682E63472F}"/>
              </a:ext>
            </a:extLst>
          </p:cNvPr>
          <p:cNvSpPr txBox="1">
            <a:spLocks/>
          </p:cNvSpPr>
          <p:nvPr/>
        </p:nvSpPr>
        <p:spPr>
          <a:xfrm>
            <a:off x="1006456" y="1714881"/>
            <a:ext cx="11012207" cy="4333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89E685-90A5-A80F-C422-3F803D5B17A3}"/>
              </a:ext>
            </a:extLst>
          </p:cNvPr>
          <p:cNvSpPr txBox="1">
            <a:spLocks/>
          </p:cNvSpPr>
          <p:nvPr/>
        </p:nvSpPr>
        <p:spPr>
          <a:xfrm>
            <a:off x="1006456" y="1714881"/>
            <a:ext cx="11012207" cy="4333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6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83371-21FD-B891-FD06-F8575BC5F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90094F8E-FF0E-EBAA-AF3F-8DED909456ED}"/>
              </a:ext>
            </a:extLst>
          </p:cNvPr>
          <p:cNvSpPr txBox="1">
            <a:spLocks/>
          </p:cNvSpPr>
          <p:nvPr/>
        </p:nvSpPr>
        <p:spPr>
          <a:xfrm>
            <a:off x="1006456" y="1829149"/>
            <a:ext cx="5774354" cy="40847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Digital transformation, transparent enforcement, and streamlined tax procedures are key to maximizing the benefits.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administrations need to adapt to changing business models and technological advancements – </a:t>
            </a:r>
            <a:r>
              <a:rPr lang="en-US" sz="2400" dirty="0">
                <a:solidFill>
                  <a:schemeClr val="tx1"/>
                </a:solidFill>
              </a:rPr>
              <a:t>prioritize efficiency, equity and growth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endParaRPr lang="en-US" sz="9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Jorge Clemente de Leon Miranda &amp; Viet Anh Nguyen,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Effective tax administration is critical in enhancing growth and creating jobs (2025)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2B287E-10B6-EBD1-1DE4-BD947CACA022}"/>
              </a:ext>
            </a:extLst>
          </p:cNvPr>
          <p:cNvSpPr txBox="1">
            <a:spLocks/>
          </p:cNvSpPr>
          <p:nvPr/>
        </p:nvSpPr>
        <p:spPr>
          <a:xfrm>
            <a:off x="1940560" y="787084"/>
            <a:ext cx="9144000" cy="6759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What does the research show?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72901-768D-0E96-95F4-647402EFF5A4}"/>
              </a:ext>
            </a:extLst>
          </p:cNvPr>
          <p:cNvSpPr txBox="1">
            <a:spLocks/>
          </p:cNvSpPr>
          <p:nvPr/>
        </p:nvSpPr>
        <p:spPr>
          <a:xfrm>
            <a:off x="1006456" y="1714881"/>
            <a:ext cx="11012207" cy="4333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8A5B4C7-A680-03E3-9332-F948B6797A2F}"/>
              </a:ext>
            </a:extLst>
          </p:cNvPr>
          <p:cNvSpPr txBox="1">
            <a:spLocks/>
          </p:cNvSpPr>
          <p:nvPr/>
        </p:nvSpPr>
        <p:spPr>
          <a:xfrm>
            <a:off x="1006456" y="1714881"/>
            <a:ext cx="11012207" cy="4333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3D Hologram from iPad">
            <a:extLst>
              <a:ext uri="{FF2B5EF4-FFF2-40B4-BE49-F238E27FC236}">
                <a16:creationId xmlns:a16="http://schemas.microsoft.com/office/drawing/2014/main" id="{33943BCF-F778-AF35-3F2E-7240217EF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73" y="2185137"/>
            <a:ext cx="4534462" cy="30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2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65F3-1417-03FB-4738-804EFCB66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451D53E9-FE49-BA90-5E67-FBCF17D46BBD}"/>
              </a:ext>
            </a:extLst>
          </p:cNvPr>
          <p:cNvSpPr txBox="1">
            <a:spLocks/>
          </p:cNvSpPr>
          <p:nvPr/>
        </p:nvSpPr>
        <p:spPr>
          <a:xfrm>
            <a:off x="414528" y="1966275"/>
            <a:ext cx="6617219" cy="41046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Digital transformation is now a cornerstone of public sector transformation – enabling digital public service.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But it cannot function in isolation – there is a need for a connected government, a highway of services that enables interconnected service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 integrated approach to digital transformation is key – cohesion is key to delivering simplicity and certainty as a package to all investors.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A682C8-5A32-03B4-98F0-8BA3C53A6AF0}"/>
              </a:ext>
            </a:extLst>
          </p:cNvPr>
          <p:cNvSpPr txBox="1">
            <a:spLocks/>
          </p:cNvSpPr>
          <p:nvPr/>
        </p:nvSpPr>
        <p:spPr>
          <a:xfrm>
            <a:off x="1940560" y="787084"/>
            <a:ext cx="9144000" cy="6759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A Whole of Government Approach to Digital Reform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A0607CD-BA3C-405D-B8AB-0255C6C7A81B}"/>
              </a:ext>
            </a:extLst>
          </p:cNvPr>
          <p:cNvSpPr txBox="1">
            <a:spLocks/>
          </p:cNvSpPr>
          <p:nvPr/>
        </p:nvSpPr>
        <p:spPr>
          <a:xfrm>
            <a:off x="765265" y="1737740"/>
            <a:ext cx="11012207" cy="4333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Web of wires showing connections between groups and singles">
            <a:extLst>
              <a:ext uri="{FF2B5EF4-FFF2-40B4-BE49-F238E27FC236}">
                <a16:creationId xmlns:a16="http://schemas.microsoft.com/office/drawing/2014/main" id="{8E538FDB-F41A-F531-E9DE-44B5B0BBA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992" y="2519370"/>
            <a:ext cx="4495480" cy="29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4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67D2-F875-6162-218E-D0B46B83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446B6E78-CA1E-D476-7D10-A9DA24B31445}"/>
              </a:ext>
            </a:extLst>
          </p:cNvPr>
          <p:cNvSpPr txBox="1">
            <a:spLocks/>
          </p:cNvSpPr>
          <p:nvPr/>
        </p:nvSpPr>
        <p:spPr>
          <a:xfrm>
            <a:off x="765265" y="1943416"/>
            <a:ext cx="10661470" cy="41046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5DE1A8-D7C2-54DF-5C22-F008EAD477B2}"/>
              </a:ext>
            </a:extLst>
          </p:cNvPr>
          <p:cNvSpPr txBox="1">
            <a:spLocks/>
          </p:cNvSpPr>
          <p:nvPr/>
        </p:nvSpPr>
        <p:spPr>
          <a:xfrm>
            <a:off x="1940560" y="787084"/>
            <a:ext cx="9144000" cy="6759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Simplicity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4666B-4363-375E-53EB-E19273500BC2}"/>
              </a:ext>
            </a:extLst>
          </p:cNvPr>
          <p:cNvSpPr txBox="1">
            <a:spLocks/>
          </p:cNvSpPr>
          <p:nvPr/>
        </p:nvSpPr>
        <p:spPr>
          <a:xfrm>
            <a:off x="1006456" y="1714881"/>
            <a:ext cx="11012207" cy="4333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62E1F4-2A06-0FB0-507A-ACE784CEBF7B}"/>
              </a:ext>
            </a:extLst>
          </p:cNvPr>
          <p:cNvSpPr txBox="1">
            <a:spLocks/>
          </p:cNvSpPr>
          <p:nvPr/>
        </p:nvSpPr>
        <p:spPr>
          <a:xfrm>
            <a:off x="661016" y="1737740"/>
            <a:ext cx="11012207" cy="4333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world of digital tools the user experience is key: simplicity is a fundamental consideration for the taxpayer experience.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taxpayer interface should be easy to use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Provides information 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Accessible for all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chemeClr val="tx1"/>
                </a:solidFill>
              </a:rPr>
              <a:t>acilitates voluntary compliance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compliance burden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6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79DB5829-C2C7-4CE4-CF1F-D8FB8869D97B}"/>
              </a:ext>
            </a:extLst>
          </p:cNvPr>
          <p:cNvSpPr txBox="1">
            <a:spLocks/>
          </p:cNvSpPr>
          <p:nvPr/>
        </p:nvSpPr>
        <p:spPr>
          <a:xfrm>
            <a:off x="940633" y="1737740"/>
            <a:ext cx="10661470" cy="41046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The more technology we use, the more we must be concerned with how it is used and how its use impacts taxpayers: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Artificial Intelligence has brought on new risks requiring the right to human intervention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Data protection, privacy and security are now more important than ever.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Cyber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Transparency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1666E8-7442-D70C-31BB-5297A1B97901}"/>
              </a:ext>
            </a:extLst>
          </p:cNvPr>
          <p:cNvSpPr txBox="1">
            <a:spLocks/>
          </p:cNvSpPr>
          <p:nvPr/>
        </p:nvSpPr>
        <p:spPr>
          <a:xfrm>
            <a:off x="1940560" y="787084"/>
            <a:ext cx="9144000" cy="6759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F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Regard for Taxpayers’ Rights in the Digital Realm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EAE84A-1090-5817-E70F-A274450263D9}"/>
              </a:ext>
            </a:extLst>
          </p:cNvPr>
          <p:cNvSpPr txBox="1">
            <a:spLocks/>
          </p:cNvSpPr>
          <p:nvPr/>
        </p:nvSpPr>
        <p:spPr>
          <a:xfrm>
            <a:off x="765265" y="1737740"/>
            <a:ext cx="11012207" cy="43331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72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11721</TotalTime>
  <Words>506</Words>
  <Application>Microsoft Macintosh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Snyman</dc:creator>
  <cp:lastModifiedBy>Joy Ndubai</cp:lastModifiedBy>
  <cp:revision>40</cp:revision>
  <dcterms:created xsi:type="dcterms:W3CDTF">2023-12-05T09:03:09Z</dcterms:created>
  <dcterms:modified xsi:type="dcterms:W3CDTF">2025-11-17T20:52:53Z</dcterms:modified>
</cp:coreProperties>
</file>