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4630400" cy="8229600"/>
  <p:notesSz cx="8229600" cy="14630400"/>
  <p:embeddedFontLst>
    <p:embeddedFont>
      <p:font typeface="Montserrat" panose="00000500000000000000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553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81783"/>
            <a:ext cx="7556421" cy="2339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200"/>
              </a:lnSpc>
              <a:buNone/>
            </a:pPr>
            <a:r>
              <a:rPr lang="en-US" sz="7050" dirty="0">
                <a:solidFill>
                  <a:srgbClr val="241512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Tax Policies  in Bangladesh: </a:t>
            </a:r>
            <a:endParaRPr lang="en-US" sz="7050" dirty="0"/>
          </a:p>
        </p:txBody>
      </p:sp>
      <p:sp>
        <p:nvSpPr>
          <p:cNvPr id="4" name="Text 1"/>
          <p:cNvSpPr/>
          <p:nvPr/>
        </p:nvSpPr>
        <p:spPr>
          <a:xfrm>
            <a:off x="6280190" y="4561761"/>
            <a:ext cx="7556421" cy="1017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050" dirty="0">
                <a:solidFill>
                  <a:srgbClr val="241512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Stimulating Investment Growth &amp; Competitiveness</a:t>
            </a:r>
            <a:endParaRPr lang="en-US" sz="3050" dirty="0"/>
          </a:p>
        </p:txBody>
      </p:sp>
      <p:sp>
        <p:nvSpPr>
          <p:cNvPr id="5" name="Text 2"/>
          <p:cNvSpPr/>
          <p:nvPr/>
        </p:nvSpPr>
        <p:spPr>
          <a:xfrm>
            <a:off x="6280190" y="5669518"/>
            <a:ext cx="6669762" cy="678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100" dirty="0">
                <a:solidFill>
                  <a:srgbClr val="241512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Towards a sustainable future</a:t>
            </a:r>
            <a:endParaRPr lang="en-US" sz="4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7251"/>
            <a:ext cx="5543074" cy="720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50"/>
              </a:lnSpc>
              <a:buNone/>
            </a:pPr>
            <a:r>
              <a:rPr lang="en-US" sz="43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Core Tax incentives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93790" y="1664851"/>
            <a:ext cx="5743218" cy="432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6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A. Tax benefit for income from export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793790" y="2386251"/>
            <a:ext cx="13042821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50% of income derived by any taxpayer being a company incorporated in Bangladesh from export shall be exempt from tax.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793790" y="2925961"/>
            <a:ext cx="8717161" cy="432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6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B. Partial tax exemption for newly established undertaking</a:t>
            </a:r>
            <a:endParaRPr lang="en-US" sz="2600" dirty="0"/>
          </a:p>
        </p:txBody>
      </p:sp>
      <p:sp>
        <p:nvSpPr>
          <p:cNvPr id="6" name="Text 4"/>
          <p:cNvSpPr/>
          <p:nvPr/>
        </p:nvSpPr>
        <p:spPr>
          <a:xfrm>
            <a:off x="793790" y="3647361"/>
            <a:ext cx="13042821" cy="501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Qualifying industrial undertaking set up between 1 July 2019 and 30 June 2024 and going into commercial production/operation within those dates will be entitled to apply for the following tax exemption: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793790" y="4365188"/>
            <a:ext cx="13042821" cy="2997041"/>
          </a:xfrm>
          <a:prstGeom prst="roundRect">
            <a:avLst>
              <a:gd name="adj" fmla="val 270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01410" y="4372808"/>
            <a:ext cx="13026271" cy="4969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995601" y="4496038"/>
            <a:ext cx="3952280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Area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5341025" y="4496038"/>
            <a:ext cx="3948470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Year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9682639" y="4496038"/>
            <a:ext cx="3952280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Exemption % of income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801410" y="4869775"/>
            <a:ext cx="13026271" cy="49696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995601" y="4993005"/>
            <a:ext cx="3952280" cy="10020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Dhaka, Mymensingh and Chittagong Divisions excluding Dhaka, Narayanganj, Gazipur, Chittagong, Rangamati, Bandarban and Khagrachari Districts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5341025" y="4993005"/>
            <a:ext cx="3948470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1st year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9682639" y="4993005"/>
            <a:ext cx="3952280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90%</a:t>
            </a:r>
            <a:endParaRPr lang="en-US" sz="1500" dirty="0"/>
          </a:p>
        </p:txBody>
      </p:sp>
      <p:sp>
        <p:nvSpPr>
          <p:cNvPr id="16" name="Shape 14"/>
          <p:cNvSpPr/>
          <p:nvPr/>
        </p:nvSpPr>
        <p:spPr>
          <a:xfrm>
            <a:off x="801410" y="5366742"/>
            <a:ext cx="13026271" cy="4969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5337215" y="5489972"/>
            <a:ext cx="3952280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2nd year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9682639" y="5489972"/>
            <a:ext cx="3952280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80%</a:t>
            </a:r>
            <a:endParaRPr lang="en-US" sz="1500" dirty="0"/>
          </a:p>
        </p:txBody>
      </p:sp>
      <p:sp>
        <p:nvSpPr>
          <p:cNvPr id="19" name="Shape 17"/>
          <p:cNvSpPr/>
          <p:nvPr/>
        </p:nvSpPr>
        <p:spPr>
          <a:xfrm>
            <a:off x="801410" y="5863709"/>
            <a:ext cx="13026271" cy="49696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5337215" y="5986939"/>
            <a:ext cx="3952280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3rd year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9682639" y="5986939"/>
            <a:ext cx="3952280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60%</a:t>
            </a:r>
            <a:endParaRPr lang="en-US" sz="1500" dirty="0"/>
          </a:p>
        </p:txBody>
      </p:sp>
      <p:sp>
        <p:nvSpPr>
          <p:cNvPr id="22" name="Shape 20"/>
          <p:cNvSpPr/>
          <p:nvPr/>
        </p:nvSpPr>
        <p:spPr>
          <a:xfrm>
            <a:off x="801410" y="6360676"/>
            <a:ext cx="13026271" cy="4969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3" name="Text 21"/>
          <p:cNvSpPr/>
          <p:nvPr/>
        </p:nvSpPr>
        <p:spPr>
          <a:xfrm>
            <a:off x="5337215" y="6483906"/>
            <a:ext cx="3952280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4th year</a:t>
            </a:r>
            <a:endParaRPr lang="en-US" sz="1500" dirty="0"/>
          </a:p>
        </p:txBody>
      </p:sp>
      <p:sp>
        <p:nvSpPr>
          <p:cNvPr id="24" name="Text 22"/>
          <p:cNvSpPr/>
          <p:nvPr/>
        </p:nvSpPr>
        <p:spPr>
          <a:xfrm>
            <a:off x="9682639" y="6483906"/>
            <a:ext cx="3952280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40%</a:t>
            </a:r>
            <a:endParaRPr lang="en-US" sz="1500" dirty="0"/>
          </a:p>
        </p:txBody>
      </p:sp>
      <p:sp>
        <p:nvSpPr>
          <p:cNvPr id="25" name="Shape 23"/>
          <p:cNvSpPr/>
          <p:nvPr/>
        </p:nvSpPr>
        <p:spPr>
          <a:xfrm>
            <a:off x="801410" y="6857643"/>
            <a:ext cx="13026271" cy="49696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4"/>
          <p:cNvSpPr/>
          <p:nvPr/>
        </p:nvSpPr>
        <p:spPr>
          <a:xfrm>
            <a:off x="5337215" y="6980872"/>
            <a:ext cx="3952280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5th year</a:t>
            </a:r>
            <a:endParaRPr lang="en-US" sz="1500" dirty="0"/>
          </a:p>
        </p:txBody>
      </p:sp>
      <p:sp>
        <p:nvSpPr>
          <p:cNvPr id="27" name="Text 25"/>
          <p:cNvSpPr/>
          <p:nvPr/>
        </p:nvSpPr>
        <p:spPr>
          <a:xfrm>
            <a:off x="9682639" y="6980872"/>
            <a:ext cx="3952280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20%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41703"/>
            <a:ext cx="7825740" cy="508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0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Entitled industries for such tax benefits are –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793790" y="2203847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Pharmaceuticals industry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2577941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Agriculture machinery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2952036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Automobile manufacturing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326130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Electronics manufacturing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3700224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Biotechnology and basic agro products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4074319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Furniture manufacturing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4448413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Home appliances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4822508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Leather and leather goods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5196602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Petrochemicals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570696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Plastic recycling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93790" y="5944791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Textile machinery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93790" y="6318885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Toy manufacturing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6692979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Tyre manufacturing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3681"/>
            <a:ext cx="11631454" cy="440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6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C. Partial tax exemption for newly established physical Infrastructure facility: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1609249"/>
            <a:ext cx="13042821" cy="383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Qualifying physical Infrastructure set up between 1 July 2019 and 30 June 2024 and going into commercial production/operation within those dates will be entitled for the following tax exemption..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793790" y="2158246"/>
            <a:ext cx="13042821" cy="3850243"/>
          </a:xfrm>
          <a:prstGeom prst="roundRect">
            <a:avLst>
              <a:gd name="adj" fmla="val 160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2165866"/>
            <a:ext cx="13027581" cy="38350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948809" y="2261830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Year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7466409" y="2261830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Exemption % of income</a:t>
            </a:r>
            <a:endParaRPr lang="en-US" sz="1150" dirty="0"/>
          </a:p>
        </p:txBody>
      </p:sp>
      <p:sp>
        <p:nvSpPr>
          <p:cNvPr id="8" name="Shape 6"/>
          <p:cNvSpPr/>
          <p:nvPr/>
        </p:nvSpPr>
        <p:spPr>
          <a:xfrm>
            <a:off x="801410" y="2549366"/>
            <a:ext cx="13027581" cy="38350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948809" y="2645331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1st and 2nd</a:t>
            </a:r>
            <a:endParaRPr lang="en-US" sz="1150" dirty="0"/>
          </a:p>
        </p:txBody>
      </p:sp>
      <p:sp>
        <p:nvSpPr>
          <p:cNvPr id="10" name="Text 8"/>
          <p:cNvSpPr/>
          <p:nvPr/>
        </p:nvSpPr>
        <p:spPr>
          <a:xfrm>
            <a:off x="7466409" y="2645331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90%</a:t>
            </a:r>
            <a:endParaRPr lang="en-US" sz="1150" dirty="0"/>
          </a:p>
        </p:txBody>
      </p:sp>
      <p:sp>
        <p:nvSpPr>
          <p:cNvPr id="11" name="Shape 9"/>
          <p:cNvSpPr/>
          <p:nvPr/>
        </p:nvSpPr>
        <p:spPr>
          <a:xfrm>
            <a:off x="801410" y="2932867"/>
            <a:ext cx="13027581" cy="38350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948809" y="3028831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3rd year</a:t>
            </a:r>
            <a:endParaRPr lang="en-US" sz="1150" dirty="0"/>
          </a:p>
        </p:txBody>
      </p:sp>
      <p:sp>
        <p:nvSpPr>
          <p:cNvPr id="13" name="Text 11"/>
          <p:cNvSpPr/>
          <p:nvPr/>
        </p:nvSpPr>
        <p:spPr>
          <a:xfrm>
            <a:off x="7466409" y="3028831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80%</a:t>
            </a:r>
            <a:endParaRPr lang="en-US" sz="1150" dirty="0"/>
          </a:p>
        </p:txBody>
      </p:sp>
      <p:sp>
        <p:nvSpPr>
          <p:cNvPr id="14" name="Shape 12"/>
          <p:cNvSpPr/>
          <p:nvPr/>
        </p:nvSpPr>
        <p:spPr>
          <a:xfrm>
            <a:off x="801410" y="3316367"/>
            <a:ext cx="13027581" cy="38350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948809" y="3412331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4th year</a:t>
            </a:r>
            <a:endParaRPr lang="en-US" sz="1150" dirty="0"/>
          </a:p>
        </p:txBody>
      </p:sp>
      <p:sp>
        <p:nvSpPr>
          <p:cNvPr id="16" name="Text 14"/>
          <p:cNvSpPr/>
          <p:nvPr/>
        </p:nvSpPr>
        <p:spPr>
          <a:xfrm>
            <a:off x="7466409" y="3412331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70%</a:t>
            </a:r>
            <a:endParaRPr lang="en-US" sz="1150" dirty="0"/>
          </a:p>
        </p:txBody>
      </p:sp>
      <p:sp>
        <p:nvSpPr>
          <p:cNvPr id="17" name="Shape 15"/>
          <p:cNvSpPr/>
          <p:nvPr/>
        </p:nvSpPr>
        <p:spPr>
          <a:xfrm>
            <a:off x="801410" y="3699867"/>
            <a:ext cx="13027581" cy="38350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948809" y="3795832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5th year</a:t>
            </a:r>
            <a:endParaRPr lang="en-US" sz="1150" dirty="0"/>
          </a:p>
        </p:txBody>
      </p:sp>
      <p:sp>
        <p:nvSpPr>
          <p:cNvPr id="19" name="Text 17"/>
          <p:cNvSpPr/>
          <p:nvPr/>
        </p:nvSpPr>
        <p:spPr>
          <a:xfrm>
            <a:off x="7466409" y="3795832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60%</a:t>
            </a:r>
            <a:endParaRPr lang="en-US" sz="1150" dirty="0"/>
          </a:p>
        </p:txBody>
      </p:sp>
      <p:sp>
        <p:nvSpPr>
          <p:cNvPr id="20" name="Shape 18"/>
          <p:cNvSpPr/>
          <p:nvPr/>
        </p:nvSpPr>
        <p:spPr>
          <a:xfrm>
            <a:off x="801410" y="4083368"/>
            <a:ext cx="13027581" cy="38350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948809" y="4179332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6th year</a:t>
            </a:r>
            <a:endParaRPr lang="en-US" sz="1150" dirty="0"/>
          </a:p>
        </p:txBody>
      </p:sp>
      <p:sp>
        <p:nvSpPr>
          <p:cNvPr id="22" name="Text 20"/>
          <p:cNvSpPr/>
          <p:nvPr/>
        </p:nvSpPr>
        <p:spPr>
          <a:xfrm>
            <a:off x="7466409" y="4179332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50%</a:t>
            </a:r>
            <a:endParaRPr lang="en-US" sz="1150" dirty="0"/>
          </a:p>
        </p:txBody>
      </p:sp>
      <p:sp>
        <p:nvSpPr>
          <p:cNvPr id="23" name="Shape 21"/>
          <p:cNvSpPr/>
          <p:nvPr/>
        </p:nvSpPr>
        <p:spPr>
          <a:xfrm>
            <a:off x="801410" y="4466868"/>
            <a:ext cx="13027581" cy="38350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4" name="Text 22"/>
          <p:cNvSpPr/>
          <p:nvPr/>
        </p:nvSpPr>
        <p:spPr>
          <a:xfrm>
            <a:off x="948809" y="4562832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7th year</a:t>
            </a:r>
            <a:endParaRPr lang="en-US" sz="1150" dirty="0"/>
          </a:p>
        </p:txBody>
      </p:sp>
      <p:sp>
        <p:nvSpPr>
          <p:cNvPr id="25" name="Text 23"/>
          <p:cNvSpPr/>
          <p:nvPr/>
        </p:nvSpPr>
        <p:spPr>
          <a:xfrm>
            <a:off x="7466409" y="4562832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40%</a:t>
            </a:r>
            <a:endParaRPr lang="en-US" sz="1150" dirty="0"/>
          </a:p>
        </p:txBody>
      </p:sp>
      <p:sp>
        <p:nvSpPr>
          <p:cNvPr id="26" name="Shape 24"/>
          <p:cNvSpPr/>
          <p:nvPr/>
        </p:nvSpPr>
        <p:spPr>
          <a:xfrm>
            <a:off x="801410" y="4850368"/>
            <a:ext cx="13027581" cy="38350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7" name="Text 25"/>
          <p:cNvSpPr/>
          <p:nvPr/>
        </p:nvSpPr>
        <p:spPr>
          <a:xfrm>
            <a:off x="948809" y="4946333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8th year</a:t>
            </a:r>
            <a:endParaRPr lang="en-US" sz="1150" dirty="0"/>
          </a:p>
        </p:txBody>
      </p:sp>
      <p:sp>
        <p:nvSpPr>
          <p:cNvPr id="28" name="Text 26"/>
          <p:cNvSpPr/>
          <p:nvPr/>
        </p:nvSpPr>
        <p:spPr>
          <a:xfrm>
            <a:off x="7466409" y="4946333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30%</a:t>
            </a:r>
            <a:endParaRPr lang="en-US" sz="1150" dirty="0"/>
          </a:p>
        </p:txBody>
      </p:sp>
      <p:sp>
        <p:nvSpPr>
          <p:cNvPr id="29" name="Shape 27"/>
          <p:cNvSpPr/>
          <p:nvPr/>
        </p:nvSpPr>
        <p:spPr>
          <a:xfrm>
            <a:off x="801410" y="5233868"/>
            <a:ext cx="13027581" cy="38350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0" name="Text 28"/>
          <p:cNvSpPr/>
          <p:nvPr/>
        </p:nvSpPr>
        <p:spPr>
          <a:xfrm>
            <a:off x="948809" y="5329833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9th year</a:t>
            </a:r>
            <a:endParaRPr lang="en-US" sz="1150" dirty="0"/>
          </a:p>
        </p:txBody>
      </p:sp>
      <p:sp>
        <p:nvSpPr>
          <p:cNvPr id="31" name="Text 29"/>
          <p:cNvSpPr/>
          <p:nvPr/>
        </p:nvSpPr>
        <p:spPr>
          <a:xfrm>
            <a:off x="7466409" y="5329833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20%</a:t>
            </a:r>
            <a:endParaRPr lang="en-US" sz="1150" dirty="0"/>
          </a:p>
        </p:txBody>
      </p:sp>
      <p:sp>
        <p:nvSpPr>
          <p:cNvPr id="32" name="Shape 30"/>
          <p:cNvSpPr/>
          <p:nvPr/>
        </p:nvSpPr>
        <p:spPr>
          <a:xfrm>
            <a:off x="801410" y="5617369"/>
            <a:ext cx="13027581" cy="38350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3" name="Text 31"/>
          <p:cNvSpPr/>
          <p:nvPr/>
        </p:nvSpPr>
        <p:spPr>
          <a:xfrm>
            <a:off x="948809" y="5713333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10th year</a:t>
            </a:r>
            <a:endParaRPr lang="en-US" sz="1150" dirty="0"/>
          </a:p>
        </p:txBody>
      </p:sp>
      <p:sp>
        <p:nvSpPr>
          <p:cNvPr id="34" name="Text 32"/>
          <p:cNvSpPr/>
          <p:nvPr/>
        </p:nvSpPr>
        <p:spPr>
          <a:xfrm>
            <a:off x="7466409" y="5713333"/>
            <a:ext cx="6215182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10%</a:t>
            </a:r>
            <a:endParaRPr lang="en-US" sz="1150" dirty="0"/>
          </a:p>
        </p:txBody>
      </p:sp>
      <p:sp>
        <p:nvSpPr>
          <p:cNvPr id="35" name="Text 33"/>
          <p:cNvSpPr/>
          <p:nvPr/>
        </p:nvSpPr>
        <p:spPr>
          <a:xfrm>
            <a:off x="793790" y="6229588"/>
            <a:ext cx="6686550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Qualified physical infrastructure for such tax benefits are –</a:t>
            </a:r>
            <a:endParaRPr lang="en-US" sz="2000" dirty="0"/>
          </a:p>
        </p:txBody>
      </p:sp>
      <p:sp>
        <p:nvSpPr>
          <p:cNvPr id="36" name="Text 34"/>
          <p:cNvSpPr/>
          <p:nvPr/>
        </p:nvSpPr>
        <p:spPr>
          <a:xfrm>
            <a:off x="793790" y="6781205"/>
            <a:ext cx="13042821" cy="5747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Deep sea port; Elevated expressway; Export processing zone; Flyover; Gas pipe line; Hi-tech park; ICT or software village; IT park; Large water treatment plant supply through pipeline; LNG terminal &amp; transmission line; Mobile phone tower or tower sharing infrastructure; Mono-rail; Rapid transit; Renewable energy; Sea or river port; Toll road or bridge; Underground rail; waste treatment plant.</a:t>
            </a:r>
            <a:endParaRPr lang="en-US" sz="11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1989"/>
            <a:ext cx="12339876" cy="5765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D. Tax benefits for investment in Special Economic Zones(SEZ)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793790" y="1634014"/>
            <a:ext cx="13042821" cy="501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business income of industries set up in SEZ is exempted from Income tax fort 10 years from the date of commercial operation in the following manner: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793790" y="2351842"/>
            <a:ext cx="13042821" cy="4487942"/>
          </a:xfrm>
          <a:prstGeom prst="roundRect">
            <a:avLst>
              <a:gd name="adj" fmla="val 180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2359462"/>
            <a:ext cx="13027581" cy="4969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994172" y="2482691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Year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7511772" y="2482691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Exemption % of income</a:t>
            </a:r>
            <a:endParaRPr lang="en-US" sz="1500" dirty="0"/>
          </a:p>
        </p:txBody>
      </p:sp>
      <p:sp>
        <p:nvSpPr>
          <p:cNvPr id="8" name="Shape 6"/>
          <p:cNvSpPr/>
          <p:nvPr/>
        </p:nvSpPr>
        <p:spPr>
          <a:xfrm>
            <a:off x="801410" y="2856428"/>
            <a:ext cx="13027581" cy="49696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994172" y="2979658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1st, 2nd and 3rd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7511772" y="2979658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100%</a:t>
            </a:r>
            <a:endParaRPr lang="en-US" sz="1500" dirty="0"/>
          </a:p>
        </p:txBody>
      </p:sp>
      <p:sp>
        <p:nvSpPr>
          <p:cNvPr id="11" name="Shape 9"/>
          <p:cNvSpPr/>
          <p:nvPr/>
        </p:nvSpPr>
        <p:spPr>
          <a:xfrm>
            <a:off x="801410" y="3353395"/>
            <a:ext cx="13027581" cy="4969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994172" y="3476625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4th year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7511772" y="3476625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80%</a:t>
            </a:r>
            <a:endParaRPr lang="en-US" sz="1500" dirty="0"/>
          </a:p>
        </p:txBody>
      </p:sp>
      <p:sp>
        <p:nvSpPr>
          <p:cNvPr id="14" name="Shape 12"/>
          <p:cNvSpPr/>
          <p:nvPr/>
        </p:nvSpPr>
        <p:spPr>
          <a:xfrm>
            <a:off x="801410" y="3850362"/>
            <a:ext cx="13027581" cy="49696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994172" y="3973592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5th year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7511772" y="3973592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70%</a:t>
            </a:r>
            <a:endParaRPr lang="en-US" sz="1500" dirty="0"/>
          </a:p>
        </p:txBody>
      </p:sp>
      <p:sp>
        <p:nvSpPr>
          <p:cNvPr id="17" name="Shape 15"/>
          <p:cNvSpPr/>
          <p:nvPr/>
        </p:nvSpPr>
        <p:spPr>
          <a:xfrm>
            <a:off x="801410" y="4347329"/>
            <a:ext cx="13027581" cy="4969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994172" y="4470559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6th year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7511772" y="4470559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60%</a:t>
            </a:r>
            <a:endParaRPr lang="en-US" sz="1500" dirty="0"/>
          </a:p>
        </p:txBody>
      </p:sp>
      <p:sp>
        <p:nvSpPr>
          <p:cNvPr id="20" name="Shape 18"/>
          <p:cNvSpPr/>
          <p:nvPr/>
        </p:nvSpPr>
        <p:spPr>
          <a:xfrm>
            <a:off x="801410" y="4844296"/>
            <a:ext cx="13027581" cy="49696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994172" y="4967526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7th year</a:t>
            </a:r>
            <a:endParaRPr lang="en-US" sz="1500" dirty="0"/>
          </a:p>
        </p:txBody>
      </p:sp>
      <p:sp>
        <p:nvSpPr>
          <p:cNvPr id="22" name="Text 20"/>
          <p:cNvSpPr/>
          <p:nvPr/>
        </p:nvSpPr>
        <p:spPr>
          <a:xfrm>
            <a:off x="7511772" y="4967526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50%</a:t>
            </a:r>
            <a:endParaRPr lang="en-US" sz="1500" dirty="0"/>
          </a:p>
        </p:txBody>
      </p:sp>
      <p:sp>
        <p:nvSpPr>
          <p:cNvPr id="23" name="Shape 21"/>
          <p:cNvSpPr/>
          <p:nvPr/>
        </p:nvSpPr>
        <p:spPr>
          <a:xfrm>
            <a:off x="801410" y="5341263"/>
            <a:ext cx="13027581" cy="4969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4" name="Text 22"/>
          <p:cNvSpPr/>
          <p:nvPr/>
        </p:nvSpPr>
        <p:spPr>
          <a:xfrm>
            <a:off x="994172" y="5464493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8th year</a:t>
            </a:r>
            <a:endParaRPr lang="en-US" sz="1500" dirty="0"/>
          </a:p>
        </p:txBody>
      </p:sp>
      <p:sp>
        <p:nvSpPr>
          <p:cNvPr id="25" name="Text 23"/>
          <p:cNvSpPr/>
          <p:nvPr/>
        </p:nvSpPr>
        <p:spPr>
          <a:xfrm>
            <a:off x="7511772" y="5464493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40%</a:t>
            </a:r>
            <a:endParaRPr lang="en-US" sz="1500" dirty="0"/>
          </a:p>
        </p:txBody>
      </p:sp>
      <p:sp>
        <p:nvSpPr>
          <p:cNvPr id="26" name="Shape 24"/>
          <p:cNvSpPr/>
          <p:nvPr/>
        </p:nvSpPr>
        <p:spPr>
          <a:xfrm>
            <a:off x="801410" y="5838230"/>
            <a:ext cx="13027581" cy="49696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7" name="Text 25"/>
          <p:cNvSpPr/>
          <p:nvPr/>
        </p:nvSpPr>
        <p:spPr>
          <a:xfrm>
            <a:off x="994172" y="5961459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9th year</a:t>
            </a:r>
            <a:endParaRPr lang="en-US" sz="1500" dirty="0"/>
          </a:p>
        </p:txBody>
      </p:sp>
      <p:sp>
        <p:nvSpPr>
          <p:cNvPr id="28" name="Text 26"/>
          <p:cNvSpPr/>
          <p:nvPr/>
        </p:nvSpPr>
        <p:spPr>
          <a:xfrm>
            <a:off x="7511772" y="5961459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30%</a:t>
            </a:r>
            <a:endParaRPr lang="en-US" sz="1500" dirty="0"/>
          </a:p>
        </p:txBody>
      </p:sp>
      <p:sp>
        <p:nvSpPr>
          <p:cNvPr id="29" name="Shape 27"/>
          <p:cNvSpPr/>
          <p:nvPr/>
        </p:nvSpPr>
        <p:spPr>
          <a:xfrm>
            <a:off x="801410" y="6335197"/>
            <a:ext cx="13027581" cy="4969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0" name="Text 28"/>
          <p:cNvSpPr/>
          <p:nvPr/>
        </p:nvSpPr>
        <p:spPr>
          <a:xfrm>
            <a:off x="994172" y="6458426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10th year</a:t>
            </a:r>
            <a:endParaRPr lang="en-US" sz="1500" dirty="0"/>
          </a:p>
        </p:txBody>
      </p:sp>
      <p:sp>
        <p:nvSpPr>
          <p:cNvPr id="31" name="Text 29"/>
          <p:cNvSpPr/>
          <p:nvPr/>
        </p:nvSpPr>
        <p:spPr>
          <a:xfrm>
            <a:off x="7511772" y="6458426"/>
            <a:ext cx="6124456" cy="250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20%</a:t>
            </a:r>
            <a:endParaRPr lang="en-US" sz="1500" dirty="0"/>
          </a:p>
        </p:txBody>
      </p:sp>
      <p:sp>
        <p:nvSpPr>
          <p:cNvPr id="32" name="Text 30"/>
          <p:cNvSpPr/>
          <p:nvPr/>
        </p:nvSpPr>
        <p:spPr>
          <a:xfrm>
            <a:off x="793790" y="7056596"/>
            <a:ext cx="13042821" cy="501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Furthermore, "capital gains" arising from transfer of share capital, royalty, technical know-how and technical assistance fee paid by such company and declared dividend are exempted from income tax for next 10 years from the date of commercial operation.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47324"/>
            <a:ext cx="12018169" cy="847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50"/>
              </a:lnSpc>
              <a:buNone/>
            </a:pPr>
            <a:r>
              <a:rPr lang="en-US" sz="5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E. Tax benefits for Developing unit in SEZ</a:t>
            </a:r>
            <a:endParaRPr lang="en-US" sz="5100" dirty="0"/>
          </a:p>
        </p:txBody>
      </p:sp>
      <p:sp>
        <p:nvSpPr>
          <p:cNvPr id="3" name="Text 1"/>
          <p:cNvSpPr/>
          <p:nvPr/>
        </p:nvSpPr>
        <p:spPr>
          <a:xfrm>
            <a:off x="793790" y="2748677"/>
            <a:ext cx="13042821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business income of SEZ developer is exempted from Income tax for next 12 years from the date of commercial operation in the following manner: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593425"/>
            <a:ext cx="13042821" cy="2344103"/>
          </a:xfrm>
          <a:prstGeom prst="roundRect">
            <a:avLst>
              <a:gd name="adj" fmla="val 406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3601045"/>
            <a:ext cx="13027581" cy="5822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28224" y="3744754"/>
            <a:ext cx="605635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Year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45824" y="3744754"/>
            <a:ext cx="605635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Exemption % of income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801410" y="4183261"/>
            <a:ext cx="13027581" cy="58221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1028224" y="4326969"/>
            <a:ext cx="605635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1st, to 10th year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45824" y="4326969"/>
            <a:ext cx="605635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100%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4765477"/>
            <a:ext cx="13027581" cy="5822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1028224" y="4909185"/>
            <a:ext cx="605635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11th year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45824" y="4909185"/>
            <a:ext cx="605635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70%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801410" y="5347692"/>
            <a:ext cx="13027581" cy="58221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1028224" y="5491401"/>
            <a:ext cx="605635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12th year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545824" y="5491401"/>
            <a:ext cx="605635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30%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793790" y="6192679"/>
            <a:ext cx="13042821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foreign technicians appointed in investing unit will get 50% tax exemption for next 3 years from the date of appointment.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8191" y="603647"/>
            <a:ext cx="6615708" cy="6151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Economic Zones of Bangladesh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91" y="1650921"/>
            <a:ext cx="4596170" cy="40818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68191" y="5917883"/>
            <a:ext cx="6346269" cy="213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5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Source: BEZA Annual Report, 2022-23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68191" y="6279952"/>
            <a:ext cx="6346269" cy="213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100 Economic Zones planned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768191" y="6551414"/>
            <a:ext cx="6346269" cy="213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Country specific allocation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768191" y="6822877"/>
            <a:ext cx="6346269" cy="213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BSMSN is the Flagship Economic Zone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768191" y="7094339"/>
            <a:ext cx="6346269" cy="213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250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 Special Zone for Japanese Investors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768191" y="7365802"/>
            <a:ext cx="6346269" cy="213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Special and additional incentives for investors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7523559" y="1630323"/>
            <a:ext cx="3591044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8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0577"/>
            <a:ext cx="11418927" cy="847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50"/>
              </a:lnSpc>
              <a:buNone/>
            </a:pPr>
            <a:r>
              <a:rPr lang="en-US" sz="5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Export Processing Zones of Bangladesh</a:t>
            </a:r>
            <a:endParaRPr lang="en-US" sz="5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253615"/>
            <a:ext cx="6244709" cy="345317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99521" y="2202537"/>
            <a:ext cx="6244709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b="1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452</a:t>
            </a: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Companies in operation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599521" y="2576632"/>
            <a:ext cx="6244709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b="1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104</a:t>
            </a: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Implementation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3075503"/>
            <a:ext cx="6244709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38 countries Already Invested in the EPZs of Bangladesh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9521" y="3869174"/>
            <a:ext cx="6244709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Total Investment: </a:t>
            </a:r>
            <a:r>
              <a:rPr lang="en-US" sz="1750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$7.8 Bn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599521" y="4368046"/>
            <a:ext cx="6244709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Total Export: </a:t>
            </a:r>
            <a:r>
              <a:rPr lang="en-US" sz="1750" dirty="0">
                <a:solidFill>
                  <a:srgbClr val="FF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$108.9 Bn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3790" y="6421160"/>
            <a:ext cx="6244709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C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 Zones:</a:t>
            </a: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Established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93790" y="6920032"/>
            <a:ext cx="6244709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C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 Zones:</a:t>
            </a: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Upcoming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599521" y="6421160"/>
            <a:ext cx="6244709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 USD investment has created 14 USD of Export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1179"/>
            <a:ext cx="9923740" cy="508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0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F. Tax benefits for Industries set up in Hi-Tech Park Zone: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793790" y="1709857"/>
            <a:ext cx="13042821" cy="442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business income of industries set setup is exempted from Income tax for next 10 years from the date of commercial operation in the following manner:</a:t>
            </a:r>
            <a:endParaRPr lang="en-US" sz="1300" dirty="0"/>
          </a:p>
        </p:txBody>
      </p:sp>
      <p:sp>
        <p:nvSpPr>
          <p:cNvPr id="4" name="Shape 2"/>
          <p:cNvSpPr/>
          <p:nvPr/>
        </p:nvSpPr>
        <p:spPr>
          <a:xfrm>
            <a:off x="793790" y="2343388"/>
            <a:ext cx="13042821" cy="3978950"/>
          </a:xfrm>
          <a:prstGeom prst="roundRect">
            <a:avLst>
              <a:gd name="adj" fmla="val 179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2351008"/>
            <a:ext cx="13027581" cy="44041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971431" y="2460665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Year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7489031" y="2460665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Exemption % of income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801410" y="2791420"/>
            <a:ext cx="13027581" cy="44041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971431" y="2901077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1st, 2nd and 3rd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7489031" y="2901077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100%</a:t>
            </a:r>
            <a:endParaRPr lang="en-US" sz="1300" dirty="0"/>
          </a:p>
        </p:txBody>
      </p:sp>
      <p:sp>
        <p:nvSpPr>
          <p:cNvPr id="11" name="Shape 9"/>
          <p:cNvSpPr/>
          <p:nvPr/>
        </p:nvSpPr>
        <p:spPr>
          <a:xfrm>
            <a:off x="801410" y="3231833"/>
            <a:ext cx="13027581" cy="44041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971431" y="3341489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4th year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7489031" y="3341489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80%</a:t>
            </a:r>
            <a:endParaRPr lang="en-US" sz="1300" dirty="0"/>
          </a:p>
        </p:txBody>
      </p:sp>
      <p:sp>
        <p:nvSpPr>
          <p:cNvPr id="14" name="Shape 12"/>
          <p:cNvSpPr/>
          <p:nvPr/>
        </p:nvSpPr>
        <p:spPr>
          <a:xfrm>
            <a:off x="801410" y="3672245"/>
            <a:ext cx="13027581" cy="44041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971431" y="3781901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5th year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7489031" y="3781901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70%</a:t>
            </a:r>
            <a:endParaRPr lang="en-US" sz="1300" dirty="0"/>
          </a:p>
        </p:txBody>
      </p:sp>
      <p:sp>
        <p:nvSpPr>
          <p:cNvPr id="17" name="Shape 15"/>
          <p:cNvSpPr/>
          <p:nvPr/>
        </p:nvSpPr>
        <p:spPr>
          <a:xfrm>
            <a:off x="801410" y="4112657"/>
            <a:ext cx="13027581" cy="44041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971431" y="4222313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6th year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7489031" y="4222313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60%</a:t>
            </a:r>
            <a:endParaRPr lang="en-US" sz="1300" dirty="0"/>
          </a:p>
        </p:txBody>
      </p:sp>
      <p:sp>
        <p:nvSpPr>
          <p:cNvPr id="20" name="Shape 18"/>
          <p:cNvSpPr/>
          <p:nvPr/>
        </p:nvSpPr>
        <p:spPr>
          <a:xfrm>
            <a:off x="801410" y="4553069"/>
            <a:ext cx="13027581" cy="44041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971431" y="4662726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7th year</a:t>
            </a: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7489031" y="4662726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50%</a:t>
            </a:r>
            <a:endParaRPr lang="en-US" sz="1300" dirty="0"/>
          </a:p>
        </p:txBody>
      </p:sp>
      <p:sp>
        <p:nvSpPr>
          <p:cNvPr id="23" name="Shape 21"/>
          <p:cNvSpPr/>
          <p:nvPr/>
        </p:nvSpPr>
        <p:spPr>
          <a:xfrm>
            <a:off x="801410" y="4993481"/>
            <a:ext cx="13027581" cy="44041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4" name="Text 22"/>
          <p:cNvSpPr/>
          <p:nvPr/>
        </p:nvSpPr>
        <p:spPr>
          <a:xfrm>
            <a:off x="971431" y="5103138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8th year</a:t>
            </a:r>
            <a:endParaRPr lang="en-US" sz="1300" dirty="0"/>
          </a:p>
        </p:txBody>
      </p:sp>
      <p:sp>
        <p:nvSpPr>
          <p:cNvPr id="25" name="Text 23"/>
          <p:cNvSpPr/>
          <p:nvPr/>
        </p:nvSpPr>
        <p:spPr>
          <a:xfrm>
            <a:off x="7489031" y="5103138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40%</a:t>
            </a:r>
            <a:endParaRPr lang="en-US" sz="1300" dirty="0"/>
          </a:p>
        </p:txBody>
      </p:sp>
      <p:sp>
        <p:nvSpPr>
          <p:cNvPr id="26" name="Shape 24"/>
          <p:cNvSpPr/>
          <p:nvPr/>
        </p:nvSpPr>
        <p:spPr>
          <a:xfrm>
            <a:off x="801410" y="5433893"/>
            <a:ext cx="13027581" cy="44041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7" name="Text 25"/>
          <p:cNvSpPr/>
          <p:nvPr/>
        </p:nvSpPr>
        <p:spPr>
          <a:xfrm>
            <a:off x="971431" y="5543550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9th year</a:t>
            </a:r>
            <a:endParaRPr lang="en-US" sz="1300" dirty="0"/>
          </a:p>
        </p:txBody>
      </p:sp>
      <p:sp>
        <p:nvSpPr>
          <p:cNvPr id="28" name="Text 26"/>
          <p:cNvSpPr/>
          <p:nvPr/>
        </p:nvSpPr>
        <p:spPr>
          <a:xfrm>
            <a:off x="7489031" y="5543550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30%</a:t>
            </a:r>
            <a:endParaRPr lang="en-US" sz="1300" dirty="0"/>
          </a:p>
        </p:txBody>
      </p:sp>
      <p:sp>
        <p:nvSpPr>
          <p:cNvPr id="29" name="Shape 27"/>
          <p:cNvSpPr/>
          <p:nvPr/>
        </p:nvSpPr>
        <p:spPr>
          <a:xfrm>
            <a:off x="801410" y="5874306"/>
            <a:ext cx="13027581" cy="44041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0" name="Text 28"/>
          <p:cNvSpPr/>
          <p:nvPr/>
        </p:nvSpPr>
        <p:spPr>
          <a:xfrm>
            <a:off x="971431" y="5983962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10th year</a:t>
            </a:r>
            <a:endParaRPr lang="en-US" sz="1300" dirty="0"/>
          </a:p>
        </p:txBody>
      </p:sp>
      <p:sp>
        <p:nvSpPr>
          <p:cNvPr id="31" name="Text 29"/>
          <p:cNvSpPr/>
          <p:nvPr/>
        </p:nvSpPr>
        <p:spPr>
          <a:xfrm>
            <a:off x="7489031" y="5983962"/>
            <a:ext cx="616993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20%</a:t>
            </a:r>
            <a:endParaRPr lang="en-US" sz="1300" dirty="0"/>
          </a:p>
        </p:txBody>
      </p:sp>
      <p:sp>
        <p:nvSpPr>
          <p:cNvPr id="32" name="Text 30"/>
          <p:cNvSpPr/>
          <p:nvPr/>
        </p:nvSpPr>
        <p:spPr>
          <a:xfrm>
            <a:off x="793790" y="6513671"/>
            <a:ext cx="13042821" cy="442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Moreover, capital gains arising from transfer of share capital, royalty, technical Know-how and Technical assistance fee and declared dividend paid by such company are 50% exempted from Income tax for next 10 years from the date of commercial operation.</a:t>
            </a:r>
            <a:endParaRPr lang="en-US" sz="1300" dirty="0"/>
          </a:p>
        </p:txBody>
      </p:sp>
      <p:sp>
        <p:nvSpPr>
          <p:cNvPr id="33" name="Text 31"/>
          <p:cNvSpPr/>
          <p:nvPr/>
        </p:nvSpPr>
        <p:spPr>
          <a:xfrm>
            <a:off x="793790" y="7147203"/>
            <a:ext cx="13042821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foreign technicians appointed in investing unit will get 50% tax exemption for first 3 years.</a:t>
            </a:r>
            <a:endParaRPr lang="en-US" sz="13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64268"/>
            <a:ext cx="9158526" cy="508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0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G. Tax benefits for developers of Hi-Tech Park Zone: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793790" y="2726412"/>
            <a:ext cx="13042821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business income of developers of Hi-Tech Park Zone is exempted from Income tax for next 12 years from the date of commercial operation in the following manner: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571161"/>
            <a:ext cx="13042821" cy="2344103"/>
          </a:xfrm>
          <a:prstGeom prst="roundRect">
            <a:avLst>
              <a:gd name="adj" fmla="val 406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3578781"/>
            <a:ext cx="13027581" cy="5822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28224" y="3722489"/>
            <a:ext cx="605635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Year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45824" y="3722489"/>
            <a:ext cx="605635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Exemption % of income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801410" y="4160996"/>
            <a:ext cx="13027581" cy="58221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1028224" y="4304705"/>
            <a:ext cx="605635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1st, to 10th year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45824" y="4304705"/>
            <a:ext cx="605635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100%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4743212"/>
            <a:ext cx="13027581" cy="5822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1028224" y="4886920"/>
            <a:ext cx="605635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11th year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45824" y="4886920"/>
            <a:ext cx="605635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70%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801410" y="5325428"/>
            <a:ext cx="13027581" cy="58221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1028224" y="5469136"/>
            <a:ext cx="605635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12th year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545824" y="5469136"/>
            <a:ext cx="605635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30%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793790" y="6170414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Declared dividend is exempted from income tax for next 10 years from the date of commercial operation.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28487"/>
            <a:ext cx="9904809" cy="678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I. Tax benefits for Export Processing Zones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93790" y="2360295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At present the following exemptions are available for industries set up in EPZ: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910245"/>
            <a:ext cx="13042821" cy="4090749"/>
          </a:xfrm>
          <a:prstGeom prst="roundRect">
            <a:avLst>
              <a:gd name="adj" fmla="val 232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2917865"/>
            <a:ext cx="13026271" cy="5822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29653" y="3061573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Area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375077" y="3061573"/>
            <a:ext cx="388036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Year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9716691" y="3061573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Exemption % of income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801410" y="3500080"/>
            <a:ext cx="13026271" cy="58221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1029653" y="3643789"/>
            <a:ext cx="3884176" cy="1179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Set up in Dhaka, Mymensingh and Chittagong divisions excluding Rangamati, Bandarbon and Khagrachari districts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5375077" y="3643789"/>
            <a:ext cx="388036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1st and 2nd year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716691" y="3643789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100%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801410" y="4082296"/>
            <a:ext cx="13026271" cy="5822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5371267" y="4226004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3rd and 4th year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9716691" y="4226004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50%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801410" y="4664512"/>
            <a:ext cx="13026271" cy="58221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5371267" y="4808220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5th year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716691" y="4808220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25%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246727"/>
            <a:ext cx="13026271" cy="5822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1029653" y="5390436"/>
            <a:ext cx="3884176" cy="1179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Set up in Rajshahi, Khulna, Sylhet and Barisal divisions and Rangamati, Bandarbon and Khagrachari districts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5375077" y="5390436"/>
            <a:ext cx="388036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1st, 2nd and 3rd year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716691" y="5390436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100%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828943"/>
            <a:ext cx="13026271" cy="58221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4" name="Text 22"/>
          <p:cNvSpPr/>
          <p:nvPr/>
        </p:nvSpPr>
        <p:spPr>
          <a:xfrm>
            <a:off x="5371267" y="5972651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4th, 5th and 6th year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9716691" y="5972651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50%</a:t>
            </a:r>
            <a:endParaRPr lang="en-US" sz="1750" dirty="0"/>
          </a:p>
        </p:txBody>
      </p:sp>
      <p:sp>
        <p:nvSpPr>
          <p:cNvPr id="26" name="Shape 24"/>
          <p:cNvSpPr/>
          <p:nvPr/>
        </p:nvSpPr>
        <p:spPr>
          <a:xfrm>
            <a:off x="801410" y="6411158"/>
            <a:ext cx="13026271" cy="5822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7" name="Text 25"/>
          <p:cNvSpPr/>
          <p:nvPr/>
        </p:nvSpPr>
        <p:spPr>
          <a:xfrm>
            <a:off x="5371267" y="6554867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7th year</a:t>
            </a:r>
            <a:endParaRPr lang="en-US" sz="1750" dirty="0"/>
          </a:p>
        </p:txBody>
      </p:sp>
      <p:sp>
        <p:nvSpPr>
          <p:cNvPr id="28" name="Text 26"/>
          <p:cNvSpPr/>
          <p:nvPr/>
        </p:nvSpPr>
        <p:spPr>
          <a:xfrm>
            <a:off x="9716691" y="6554867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25%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0732"/>
            <a:ext cx="8188047" cy="847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50"/>
              </a:lnSpc>
              <a:buNone/>
            </a:pPr>
            <a:r>
              <a:rPr lang="en-US" sz="5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Growth story of Bangladesh</a:t>
            </a:r>
            <a:endParaRPr lang="en-US" sz="5100" dirty="0"/>
          </a:p>
        </p:txBody>
      </p:sp>
      <p:sp>
        <p:nvSpPr>
          <p:cNvPr id="3" name="Shape 1"/>
          <p:cNvSpPr/>
          <p:nvPr/>
        </p:nvSpPr>
        <p:spPr>
          <a:xfrm>
            <a:off x="793790" y="2392085"/>
            <a:ext cx="13042821" cy="4746665"/>
          </a:xfrm>
          <a:prstGeom prst="roundRect">
            <a:avLst>
              <a:gd name="adj" fmla="val 2007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399705"/>
            <a:ext cx="13026271" cy="65591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29653" y="2543413"/>
            <a:ext cx="3884176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Parameters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75077" y="2543413"/>
            <a:ext cx="3880366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We Were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9716691" y="2543413"/>
            <a:ext cx="3884176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 of Now</a:t>
            </a:r>
            <a:endParaRPr lang="en-US" sz="2200" dirty="0"/>
          </a:p>
        </p:txBody>
      </p:sp>
      <p:sp>
        <p:nvSpPr>
          <p:cNvPr id="8" name="Shape 6"/>
          <p:cNvSpPr/>
          <p:nvPr/>
        </p:nvSpPr>
        <p:spPr>
          <a:xfrm>
            <a:off x="801410" y="3055620"/>
            <a:ext cx="13026271" cy="58221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1029653" y="3199328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 capita (USD)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375077" y="3199328"/>
            <a:ext cx="388036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129.71 (1971)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716691" y="3199328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2,824 (2022-23)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801410" y="3637836"/>
            <a:ext cx="13026271" cy="5822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1029653" y="3781544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Literacy Rate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5375077" y="3781544"/>
            <a:ext cx="388036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29.23% (1981)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9716691" y="3781544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77% (estimated 2023)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801410" y="4220051"/>
            <a:ext cx="13026271" cy="58221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1029653" y="4363760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GDP growth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5375077" y="4363760"/>
            <a:ext cx="388036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4.62% (1976)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9716691" y="4363760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6.03 (2023)</a:t>
            </a:r>
            <a:endParaRPr lang="en-US" sz="1750" dirty="0"/>
          </a:p>
        </p:txBody>
      </p:sp>
      <p:sp>
        <p:nvSpPr>
          <p:cNvPr id="20" name="Shape 18"/>
          <p:cNvSpPr/>
          <p:nvPr/>
        </p:nvSpPr>
        <p:spPr>
          <a:xfrm>
            <a:off x="801410" y="4802267"/>
            <a:ext cx="13026271" cy="5822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1029653" y="4945975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GDP (USD)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5375077" y="4945975"/>
            <a:ext cx="388036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 bn (1973)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9716691" y="4945975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465 bn (2022)</a:t>
            </a:r>
            <a:endParaRPr lang="en-US" sz="1750" dirty="0"/>
          </a:p>
        </p:txBody>
      </p:sp>
      <p:sp>
        <p:nvSpPr>
          <p:cNvPr id="24" name="Shape 22"/>
          <p:cNvSpPr/>
          <p:nvPr/>
        </p:nvSpPr>
        <p:spPr>
          <a:xfrm>
            <a:off x="801410" y="5384483"/>
            <a:ext cx="13026271" cy="58221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1029653" y="5528191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Export (USD)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5375077" y="5528191"/>
            <a:ext cx="388036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0.4bn (1976)</a:t>
            </a:r>
            <a:endParaRPr lang="en-US" sz="1750" dirty="0"/>
          </a:p>
        </p:txBody>
      </p:sp>
      <p:sp>
        <p:nvSpPr>
          <p:cNvPr id="27" name="Text 25"/>
          <p:cNvSpPr/>
          <p:nvPr/>
        </p:nvSpPr>
        <p:spPr>
          <a:xfrm>
            <a:off x="9716691" y="5528191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56 bn (2022-23)</a:t>
            </a:r>
            <a:endParaRPr lang="en-US" sz="1750" dirty="0"/>
          </a:p>
        </p:txBody>
      </p:sp>
      <p:sp>
        <p:nvSpPr>
          <p:cNvPr id="28" name="Shape 26"/>
          <p:cNvSpPr/>
          <p:nvPr/>
        </p:nvSpPr>
        <p:spPr>
          <a:xfrm>
            <a:off x="801410" y="5966698"/>
            <a:ext cx="13026271" cy="5822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9" name="Text 27"/>
          <p:cNvSpPr/>
          <p:nvPr/>
        </p:nvSpPr>
        <p:spPr>
          <a:xfrm>
            <a:off x="1029653" y="6110407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FDI (USD)</a:t>
            </a:r>
            <a:endParaRPr lang="en-US" sz="1750" dirty="0"/>
          </a:p>
        </p:txBody>
      </p:sp>
      <p:sp>
        <p:nvSpPr>
          <p:cNvPr id="30" name="Text 28"/>
          <p:cNvSpPr/>
          <p:nvPr/>
        </p:nvSpPr>
        <p:spPr>
          <a:xfrm>
            <a:off x="5375077" y="6110407"/>
            <a:ext cx="388036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 million (1977)</a:t>
            </a:r>
            <a:endParaRPr lang="en-US" sz="1750" dirty="0"/>
          </a:p>
        </p:txBody>
      </p:sp>
      <p:sp>
        <p:nvSpPr>
          <p:cNvPr id="31" name="Text 29"/>
          <p:cNvSpPr/>
          <p:nvPr/>
        </p:nvSpPr>
        <p:spPr>
          <a:xfrm>
            <a:off x="9716691" y="6110407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3250 million (FY 2023)</a:t>
            </a:r>
            <a:endParaRPr lang="en-US" sz="1750" dirty="0"/>
          </a:p>
        </p:txBody>
      </p:sp>
      <p:sp>
        <p:nvSpPr>
          <p:cNvPr id="32" name="Shape 30"/>
          <p:cNvSpPr/>
          <p:nvPr/>
        </p:nvSpPr>
        <p:spPr>
          <a:xfrm>
            <a:off x="801410" y="6548914"/>
            <a:ext cx="13026271" cy="58221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3" name="Text 31"/>
          <p:cNvSpPr/>
          <p:nvPr/>
        </p:nvSpPr>
        <p:spPr>
          <a:xfrm>
            <a:off x="1029653" y="6692622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Electricity Gen. Capacity</a:t>
            </a:r>
            <a:endParaRPr lang="en-US" sz="1750" dirty="0"/>
          </a:p>
        </p:txBody>
      </p:sp>
      <p:sp>
        <p:nvSpPr>
          <p:cNvPr id="34" name="Text 32"/>
          <p:cNvSpPr/>
          <p:nvPr/>
        </p:nvSpPr>
        <p:spPr>
          <a:xfrm>
            <a:off x="5375077" y="6692622"/>
            <a:ext cx="388036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3362 MW (2009)</a:t>
            </a:r>
            <a:endParaRPr lang="en-US" sz="1750" dirty="0"/>
          </a:p>
        </p:txBody>
      </p:sp>
      <p:sp>
        <p:nvSpPr>
          <p:cNvPr id="35" name="Text 33"/>
          <p:cNvSpPr/>
          <p:nvPr/>
        </p:nvSpPr>
        <p:spPr>
          <a:xfrm>
            <a:off x="9716691" y="6692622"/>
            <a:ext cx="388417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30,067 MW (2025)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0331" y="786051"/>
            <a:ext cx="13149739" cy="822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J. Tax exemption for business of software development or Nationwide Telecommunication Transmission Network (NTTN) and information technology enabled services(ITES)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740331" y="1882973"/>
            <a:ext cx="13149739" cy="3574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Income derived from the business of software development or Nationwide Telecommunication Transmission Network (NTTN) and information technology enabled services (ITES) is to be tax exempt up to 30 June 2024.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740331" y="2395061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following are identified as Information Technology Enabled Services (ITES) -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740331" y="2728436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Software development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740331" y="2955250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Software or application customization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740331" y="3182064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Nationwide Telecommunication Transmission Network(NTTN)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740331" y="3408878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Digital animation development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740331" y="3635693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Website development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740331" y="3862507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Web site services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740331" y="4089321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Weblisting</a:t>
            </a:r>
            <a:endParaRPr lang="en-US" sz="1050" dirty="0"/>
          </a:p>
        </p:txBody>
      </p:sp>
      <p:sp>
        <p:nvSpPr>
          <p:cNvPr id="12" name="Text 10"/>
          <p:cNvSpPr/>
          <p:nvPr/>
        </p:nvSpPr>
        <p:spPr>
          <a:xfrm>
            <a:off x="740331" y="4316135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IT process outsourcing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740331" y="4542949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Web site hosting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740331" y="4769763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Digital graphics design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740331" y="4996577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Digital data entry and processing</a:t>
            </a:r>
            <a:endParaRPr lang="en-US" sz="1050" dirty="0"/>
          </a:p>
        </p:txBody>
      </p:sp>
      <p:sp>
        <p:nvSpPr>
          <p:cNvPr id="16" name="Text 14"/>
          <p:cNvSpPr/>
          <p:nvPr/>
        </p:nvSpPr>
        <p:spPr>
          <a:xfrm>
            <a:off x="740331" y="5223391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Digital data analytics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740331" y="5450205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Geographic Information Services (GIS)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740331" y="5677019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IT support and software maintenance service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740331" y="5903833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Software test lab services</a:t>
            </a:r>
            <a:endParaRPr lang="en-US" sz="1050" dirty="0"/>
          </a:p>
        </p:txBody>
      </p:sp>
      <p:sp>
        <p:nvSpPr>
          <p:cNvPr id="20" name="Text 18"/>
          <p:cNvSpPr/>
          <p:nvPr/>
        </p:nvSpPr>
        <p:spPr>
          <a:xfrm>
            <a:off x="740331" y="6130647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Call center service</a:t>
            </a:r>
            <a:endParaRPr lang="en-US" sz="1050" dirty="0"/>
          </a:p>
        </p:txBody>
      </p:sp>
      <p:sp>
        <p:nvSpPr>
          <p:cNvPr id="21" name="Text 19"/>
          <p:cNvSpPr/>
          <p:nvPr/>
        </p:nvSpPr>
        <p:spPr>
          <a:xfrm>
            <a:off x="740331" y="6357461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Overseas medical transcription</a:t>
            </a:r>
            <a:endParaRPr lang="en-US" sz="1050" dirty="0"/>
          </a:p>
        </p:txBody>
      </p:sp>
      <p:sp>
        <p:nvSpPr>
          <p:cNvPr id="22" name="Text 20"/>
          <p:cNvSpPr/>
          <p:nvPr/>
        </p:nvSpPr>
        <p:spPr>
          <a:xfrm>
            <a:off x="740331" y="6584275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Search engine optimization services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740331" y="6811089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Document conversion, imaging and digital archiving</a:t>
            </a:r>
            <a:endParaRPr lang="en-US" sz="1050" dirty="0"/>
          </a:p>
        </p:txBody>
      </p:sp>
      <p:sp>
        <p:nvSpPr>
          <p:cNvPr id="24" name="Text 22"/>
          <p:cNvSpPr/>
          <p:nvPr/>
        </p:nvSpPr>
        <p:spPr>
          <a:xfrm>
            <a:off x="740331" y="7037903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Robotics process out sourcing</a:t>
            </a:r>
            <a:endParaRPr lang="en-US" sz="1050" dirty="0"/>
          </a:p>
        </p:txBody>
      </p:sp>
      <p:sp>
        <p:nvSpPr>
          <p:cNvPr id="25" name="Text 23"/>
          <p:cNvSpPr/>
          <p:nvPr/>
        </p:nvSpPr>
        <p:spPr>
          <a:xfrm>
            <a:off x="740331" y="7264718"/>
            <a:ext cx="13149739" cy="17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Cyber security services</a:t>
            </a:r>
            <a:endParaRPr lang="en-US" sz="10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90681"/>
            <a:ext cx="6403658" cy="508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05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Double Taxation Agreements (DTAs)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793790" y="3552825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Protecting Investor Profits</a:t>
            </a: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926919"/>
            <a:ext cx="13042821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685800" lvl="1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Bangladesh has signed </a:t>
            </a: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Double Taxation Avoidance Agreements (DTAAs)</a:t>
            </a: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with over 41 countries to ensure that investors are not taxed twice on the same income.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95813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Example: </a:t>
            </a: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DTAA with the UK</a:t>
            </a: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provides tax relief for UK investors in Bangladesh.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969907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Facilitating Cross-border Capital Movement</a:t>
            </a: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344001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DTAAs simplify the tax process for international investors, fostering a better flow of foreign capital.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6158"/>
            <a:ext cx="13042821" cy="1288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39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Tax Reform Journey: Building an Investment-Friendly Framework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15540"/>
            <a:ext cx="13042821" cy="560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Bangladesh has transformed its tax system to align with modern economic realities and international standards, creating a foundation for sustained investment growth.</a:t>
            </a:r>
            <a:endParaRPr lang="en-US" sz="16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18259"/>
            <a:ext cx="3959543" cy="244709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880735"/>
            <a:ext cx="3147179" cy="402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System Modernization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793790" y="6412587"/>
            <a:ext cx="4168021" cy="11206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Replaced the 40-year-old Income Tax Ordinance (1984) with the comprehensive Income Tax Act 2023 for a modern framework.</a:t>
            </a:r>
            <a:endParaRPr lang="en-US" sz="16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130" y="3218259"/>
            <a:ext cx="3959543" cy="244709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1130" y="5880735"/>
            <a:ext cx="3337798" cy="402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International Alignment</a:t>
            </a:r>
            <a:endParaRPr lang="en-US" sz="2400" dirty="0"/>
          </a:p>
        </p:txBody>
      </p:sp>
      <p:sp>
        <p:nvSpPr>
          <p:cNvPr id="9" name="Text 5"/>
          <p:cNvSpPr/>
          <p:nvPr/>
        </p:nvSpPr>
        <p:spPr>
          <a:xfrm>
            <a:off x="5231130" y="6412587"/>
            <a:ext cx="4168021" cy="11206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New tax legislation aligns with global economic standards and best practices, simplifying international compliance.</a:t>
            </a:r>
            <a:endParaRPr lang="en-US" sz="16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470" y="3218259"/>
            <a:ext cx="3959662" cy="244721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68470" y="5880854"/>
            <a:ext cx="3097530" cy="402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Investor Incentives</a:t>
            </a:r>
            <a:endParaRPr lang="en-US" sz="2400" dirty="0"/>
          </a:p>
        </p:txBody>
      </p:sp>
      <p:sp>
        <p:nvSpPr>
          <p:cNvPr id="12" name="Text 7"/>
          <p:cNvSpPr/>
          <p:nvPr/>
        </p:nvSpPr>
        <p:spPr>
          <a:xfrm>
            <a:off x="9668470" y="6412706"/>
            <a:ext cx="4168140" cy="11206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2025 Finance Ordinance introduced refined rates and streamlined compliance to enhance investor confidence and capital flow.</a:t>
            </a:r>
            <a:endParaRPr lang="en-US" sz="16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4656"/>
            <a:ext cx="7803594" cy="508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05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Digital Transformation in Tax Administration</a:t>
            </a:r>
            <a:endParaRPr lang="en-US" sz="3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16800"/>
            <a:ext cx="3048000" cy="188380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127421"/>
            <a:ext cx="3048000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NBR Electronic Services</a:t>
            </a:r>
            <a:endParaRPr lang="en-US" sz="2550" dirty="0"/>
          </a:p>
        </p:txBody>
      </p:sp>
      <p:sp>
        <p:nvSpPr>
          <p:cNvPr id="5" name="Text 2"/>
          <p:cNvSpPr/>
          <p:nvPr/>
        </p:nvSpPr>
        <p:spPr>
          <a:xfrm>
            <a:off x="793790" y="5111234"/>
            <a:ext cx="3048000" cy="2063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NBR has introduced comprehensive electronic services to streamline tax filing, enhancing transparency and compliance ease for foreign investors.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278" y="2016800"/>
            <a:ext cx="3048119" cy="18838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25278" y="4127421"/>
            <a:ext cx="3048119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E-filing System</a:t>
            </a:r>
            <a:endParaRPr lang="en-US" sz="2550" dirty="0"/>
          </a:p>
        </p:txBody>
      </p:sp>
      <p:sp>
        <p:nvSpPr>
          <p:cNvPr id="8" name="Text 4"/>
          <p:cNvSpPr/>
          <p:nvPr/>
        </p:nvSpPr>
        <p:spPr>
          <a:xfrm>
            <a:off x="4125278" y="4687372"/>
            <a:ext cx="3048119" cy="1768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New e-service portals, including the e-filing system, allow investors to conveniently file taxes, access information, and resolve queries online.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884" y="2016800"/>
            <a:ext cx="3048119" cy="188380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56884" y="4127421"/>
            <a:ext cx="3048119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Electronic Tax Payment</a:t>
            </a:r>
            <a:endParaRPr lang="en-US" sz="2550" dirty="0"/>
          </a:p>
        </p:txBody>
      </p:sp>
      <p:sp>
        <p:nvSpPr>
          <p:cNvPr id="11" name="Text 6"/>
          <p:cNvSpPr/>
          <p:nvPr/>
        </p:nvSpPr>
        <p:spPr>
          <a:xfrm>
            <a:off x="7456884" y="5111234"/>
            <a:ext cx="3048119" cy="1768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Seamless electronic payment options are now available, simplifying tax transactions and improving overall efficiency for all taxpayers.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491" y="2016800"/>
            <a:ext cx="3048119" cy="188380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88491" y="4127421"/>
            <a:ext cx="3048119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Efficiency &amp; Automation</a:t>
            </a:r>
            <a:endParaRPr lang="en-US" sz="2550" dirty="0"/>
          </a:p>
        </p:txBody>
      </p:sp>
      <p:sp>
        <p:nvSpPr>
          <p:cNvPr id="14" name="Text 8"/>
          <p:cNvSpPr/>
          <p:nvPr/>
        </p:nvSpPr>
        <p:spPr>
          <a:xfrm>
            <a:off x="10788491" y="5111234"/>
            <a:ext cx="3048119" cy="2063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Automated tax assessments and processing significantly speed up procedures, leading to greater efficiency and faster resolution of tax matters.</a:t>
            </a: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56234"/>
            <a:ext cx="10007441" cy="508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05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Challenges and Opportunities in Tax Policy Development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793790" y="3218378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Challenges</a:t>
            </a: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592473"/>
            <a:ext cx="13042821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685800" lvl="1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Address global economic shifts, including changing international tax laws and rising competition from neighboring countries.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261366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Difficulty in enforcing tax compliance in remote or informal sectors.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635460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Opportunities</a:t>
            </a: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009555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2300"/>
              </a:lnSpc>
              <a:buSzPct val="100000"/>
              <a:buChar char="•"/>
            </a:pP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Leveraging Technology</a:t>
            </a: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Use of AI and big data to enhance tax collection and compliance.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383649"/>
            <a:ext cx="13042821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685800" lvl="1" indent="-342900" algn="l">
              <a:lnSpc>
                <a:spcPts val="2300"/>
              </a:lnSpc>
              <a:buSzPct val="100000"/>
              <a:buChar char="•"/>
            </a:pP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Further Tax Reforms</a:t>
            </a: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Continued focus on making the tax system simpler and more attractive for foreign investors.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66161"/>
            <a:ext cx="6521291" cy="847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50"/>
              </a:lnSpc>
              <a:buNone/>
            </a:pPr>
            <a:r>
              <a:rPr lang="en-US" sz="5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Future Growth Areas</a:t>
            </a:r>
            <a:endParaRPr lang="en-US" sz="5100" dirty="0"/>
          </a:p>
        </p:txBody>
      </p:sp>
      <p:sp>
        <p:nvSpPr>
          <p:cNvPr id="3" name="Text 1"/>
          <p:cNvSpPr/>
          <p:nvPr/>
        </p:nvSpPr>
        <p:spPr>
          <a:xfrm>
            <a:off x="793790" y="2967514"/>
            <a:ext cx="13042821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Bangladesh's dynamic economy is poised for significant expansion across several high-potential sectors, offering new opportunities for innovation and investment.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812262"/>
            <a:ext cx="566976" cy="566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44253" y="3939778"/>
            <a:ext cx="3260646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Digital Economy &amp; IT</a:t>
            </a:r>
            <a:endParaRPr lang="en-US" sz="2550" dirty="0"/>
          </a:p>
        </p:txBody>
      </p:sp>
      <p:sp>
        <p:nvSpPr>
          <p:cNvPr id="6" name="Text 3"/>
          <p:cNvSpPr/>
          <p:nvPr/>
        </p:nvSpPr>
        <p:spPr>
          <a:xfrm>
            <a:off x="1644253" y="4499729"/>
            <a:ext cx="3308152" cy="2063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Rapid adoption of digital technologies and a skilled young workforce are fueling exponential growth in software development, IT-enabled services, and e-commerce.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5893" y="3812262"/>
            <a:ext cx="566976" cy="566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086356" y="3939778"/>
            <a:ext cx="3260646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Pharmaceuticals</a:t>
            </a:r>
            <a:endParaRPr lang="en-US" sz="2550" dirty="0"/>
          </a:p>
        </p:txBody>
      </p:sp>
      <p:sp>
        <p:nvSpPr>
          <p:cNvPr id="9" name="Text 5"/>
          <p:cNvSpPr/>
          <p:nvPr/>
        </p:nvSpPr>
        <p:spPr>
          <a:xfrm>
            <a:off x="6086356" y="4499729"/>
            <a:ext cx="3308152" cy="2063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robust domestic pharmaceutical industry is expanding globally, driven by competitive manufacturing, research capabilities, and access to international markets.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7995" y="3812262"/>
            <a:ext cx="566976" cy="5669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528459" y="3939778"/>
            <a:ext cx="3260646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Agro-processing</a:t>
            </a:r>
            <a:endParaRPr lang="en-US" sz="2550" dirty="0"/>
          </a:p>
        </p:txBody>
      </p:sp>
      <p:sp>
        <p:nvSpPr>
          <p:cNvPr id="12" name="Text 7"/>
          <p:cNvSpPr/>
          <p:nvPr/>
        </p:nvSpPr>
        <p:spPr>
          <a:xfrm>
            <a:off x="10528459" y="4499729"/>
            <a:ext cx="3308152" cy="2063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Transforming its strong agricultural base, Bangladesh is developing a thriving agro-processing sector, adding value to produce for both local and export consumption.</a:t>
            </a:r>
            <a:endParaRPr lang="en-US" sz="1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2367"/>
            <a:ext cx="13042821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1150" dirty="0"/>
          </a:p>
        </p:txBody>
      </p:sp>
      <p:sp>
        <p:nvSpPr>
          <p:cNvPr id="3" name="Text 1"/>
          <p:cNvSpPr/>
          <p:nvPr/>
        </p:nvSpPr>
        <p:spPr>
          <a:xfrm>
            <a:off x="793790" y="1199793"/>
            <a:ext cx="13042821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93790" y="1612463"/>
            <a:ext cx="4238744" cy="551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30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Final Thoughts</a:t>
            </a:r>
            <a:r>
              <a:rPr lang="en-US" sz="33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:</a:t>
            </a:r>
            <a:endParaRPr lang="en-US" sz="3300" dirty="0"/>
          </a:p>
        </p:txBody>
      </p:sp>
      <p:sp>
        <p:nvSpPr>
          <p:cNvPr id="5" name="Text 3"/>
          <p:cNvSpPr/>
          <p:nvPr/>
        </p:nvSpPr>
        <p:spPr>
          <a:xfrm>
            <a:off x="793790" y="2384584"/>
            <a:ext cx="13042821" cy="19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Continued tax reforms, transparency, and digital transformation will further enhance Bangladesh’s position as an investment hub in South Asia.</a:t>
            </a:r>
            <a:endParaRPr lang="en-US" sz="11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337" y="2742009"/>
            <a:ext cx="8477726" cy="477774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3276853" y="3155991"/>
            <a:ext cx="1570196" cy="280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Tax Incentives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3276853" y="3503647"/>
            <a:ext cx="1570196" cy="375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Preferential rates and exemptions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9791494" y="3155991"/>
            <a:ext cx="1561843" cy="280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Transparency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9791494" y="3503647"/>
            <a:ext cx="1561843" cy="375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Clear rules and predictable policy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3335449" y="5897569"/>
            <a:ext cx="1511731" cy="561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International Agreements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3335449" y="6526065"/>
            <a:ext cx="1511731" cy="563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Treaties and investment protections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9741381" y="6366331"/>
            <a:ext cx="1611956" cy="280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Digital Reform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9741381" y="6713987"/>
            <a:ext cx="1611956" cy="375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Modern systems and compliance tech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31627"/>
            <a:ext cx="8436412" cy="847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50"/>
              </a:lnSpc>
              <a:buNone/>
            </a:pPr>
            <a:r>
              <a:rPr lang="en-US" sz="5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Emblem of Inclusive Progress</a:t>
            </a:r>
            <a:endParaRPr lang="en-US" sz="5100" dirty="0"/>
          </a:p>
        </p:txBody>
      </p:sp>
      <p:sp>
        <p:nvSpPr>
          <p:cNvPr id="3" name="Text 1"/>
          <p:cNvSpPr/>
          <p:nvPr/>
        </p:nvSpPr>
        <p:spPr>
          <a:xfrm>
            <a:off x="793790" y="1932980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2706410"/>
            <a:ext cx="4238863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2nd Largest Vegetable Producer</a:t>
            </a:r>
            <a:endParaRPr lang="en-US" sz="2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82929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312" y="3634621"/>
            <a:ext cx="318968" cy="318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714030"/>
            <a:ext cx="3260646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World's Dress Maker</a:t>
            </a:r>
            <a:endParaRPr lang="en-US" sz="2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82929"/>
            <a:ext cx="4564975" cy="4564975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2009" y="3482578"/>
            <a:ext cx="318968" cy="31896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597628" y="3940254"/>
            <a:ext cx="3260646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Self Sufficient in Food</a:t>
            </a:r>
            <a:endParaRPr lang="en-US" sz="25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82929"/>
            <a:ext cx="4564975" cy="4564975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9722" y="4176355"/>
            <a:ext cx="318968" cy="318968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9597628" y="5166479"/>
            <a:ext cx="3948946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100% Electricity Coverage</a:t>
            </a:r>
            <a:endParaRPr lang="en-US" sz="2550" dirty="0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82929"/>
            <a:ext cx="4564975" cy="4564975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3522" y="5193506"/>
            <a:ext cx="318968" cy="318968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9597628" y="6392823"/>
            <a:ext cx="4190048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Smart Disaster Management</a:t>
            </a:r>
            <a:endParaRPr lang="en-US" sz="2550" dirty="0"/>
          </a:p>
        </p:txBody>
      </p:sp>
      <p:pic>
        <p:nvPicPr>
          <p:cNvPr id="17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482929"/>
            <a:ext cx="4564975" cy="4564975"/>
          </a:xfrm>
          <a:prstGeom prst="rect">
            <a:avLst/>
          </a:prstGeom>
        </p:spPr>
      </p:pic>
      <p:pic>
        <p:nvPicPr>
          <p:cNvPr id="18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0678" y="5768221"/>
            <a:ext cx="318968" cy="318968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1144548" y="6188392"/>
            <a:ext cx="3888105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2nd Highest IT Freelancers</a:t>
            </a:r>
            <a:endParaRPr lang="en-US" sz="2550" dirty="0"/>
          </a:p>
        </p:txBody>
      </p:sp>
      <p:pic>
        <p:nvPicPr>
          <p:cNvPr id="20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2482929"/>
            <a:ext cx="4564975" cy="4564975"/>
          </a:xfrm>
          <a:prstGeom prst="rect">
            <a:avLst/>
          </a:prstGeom>
        </p:spPr>
      </p:pic>
      <p:pic>
        <p:nvPicPr>
          <p:cNvPr id="21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6032" y="5467469"/>
            <a:ext cx="318968" cy="318968"/>
          </a:xfrm>
          <a:prstGeom prst="rect">
            <a:avLst/>
          </a:prstGeom>
        </p:spPr>
      </p:pic>
      <p:sp>
        <p:nvSpPr>
          <p:cNvPr id="22" name="Text 8"/>
          <p:cNvSpPr/>
          <p:nvPr/>
        </p:nvSpPr>
        <p:spPr>
          <a:xfrm>
            <a:off x="1394936" y="4337923"/>
            <a:ext cx="3637717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3rd largest Fish Producer</a:t>
            </a:r>
            <a:endParaRPr lang="en-US" sz="2550" dirty="0"/>
          </a:p>
        </p:txBody>
      </p:sp>
      <p:sp>
        <p:nvSpPr>
          <p:cNvPr id="23" name="Text 9"/>
          <p:cNvSpPr/>
          <p:nvPr/>
        </p:nvSpPr>
        <p:spPr>
          <a:xfrm>
            <a:off x="793790" y="4897874"/>
            <a:ext cx="4238863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endParaRPr lang="en-US" sz="1750" dirty="0"/>
          </a:p>
        </p:txBody>
      </p:sp>
      <p:pic>
        <p:nvPicPr>
          <p:cNvPr id="2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2653" y="2482929"/>
            <a:ext cx="4564975" cy="4564975"/>
          </a:xfrm>
          <a:prstGeom prst="rect">
            <a:avLst/>
          </a:prstGeom>
        </p:spPr>
      </p:pic>
      <p:sp>
        <p:nvSpPr>
          <p:cNvPr id="25" name="Text 10"/>
          <p:cNvSpPr/>
          <p:nvPr/>
        </p:nvSpPr>
        <p:spPr>
          <a:xfrm>
            <a:off x="5983367" y="4470202"/>
            <a:ext cx="318968" cy="4145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5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7</a:t>
            </a:r>
            <a:endParaRPr lang="en-US" sz="2500" dirty="0"/>
          </a:p>
        </p:txBody>
      </p:sp>
      <p:sp>
        <p:nvSpPr>
          <p:cNvPr id="26" name="Text 11"/>
          <p:cNvSpPr/>
          <p:nvPr/>
        </p:nvSpPr>
        <p:spPr>
          <a:xfrm>
            <a:off x="793790" y="7303056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1391"/>
            <a:ext cx="4564856" cy="593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5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Towards Vision 2100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562338"/>
            <a:ext cx="9129951" cy="485834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658808"/>
            <a:ext cx="6885265" cy="474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8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28th largest economy of World by 2030*</a:t>
            </a:r>
            <a:endParaRPr lang="en-US" sz="2850" dirty="0"/>
          </a:p>
        </p:txBody>
      </p:sp>
      <p:sp>
        <p:nvSpPr>
          <p:cNvPr id="5" name="Text 2"/>
          <p:cNvSpPr/>
          <p:nvPr/>
        </p:nvSpPr>
        <p:spPr>
          <a:xfrm>
            <a:off x="793790" y="7371636"/>
            <a:ext cx="13042821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* PWC projection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1931"/>
            <a:ext cx="13042821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Bangladesh: 9th Largest Consumer Market Globally by 2030 with </a:t>
            </a: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34 million people in Middle Income and Affluent Class by 2025</a:t>
            </a:r>
            <a:endParaRPr lang="en-US" sz="1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217" y="2006679"/>
            <a:ext cx="10021848" cy="471511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976943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Source: HSBC Global Research, BCG's Center of Consumer Insights, BCG analysis, Neilson HH data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2248"/>
            <a:ext cx="10345460" cy="678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Foreign Investment as a Catalyst for Growth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93790" y="1974056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Key Areas of Impact: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24006"/>
            <a:ext cx="3048000" cy="188380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634627"/>
            <a:ext cx="3048000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Infrastructural Development</a:t>
            </a:r>
            <a:endParaRPr lang="en-US" sz="2550" dirty="0"/>
          </a:p>
        </p:txBody>
      </p:sp>
      <p:sp>
        <p:nvSpPr>
          <p:cNvPr id="6" name="Text 3"/>
          <p:cNvSpPr/>
          <p:nvPr/>
        </p:nvSpPr>
        <p:spPr>
          <a:xfrm>
            <a:off x="793790" y="5618440"/>
            <a:ext cx="3048000" cy="1768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FDI fuels critical infrastructure projects, including roads, ports, energy, and industrial parks, essential for economic growth.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278" y="2524006"/>
            <a:ext cx="3048119" cy="188380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25278" y="4634627"/>
            <a:ext cx="3048119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Technology and Innovation</a:t>
            </a:r>
            <a:endParaRPr lang="en-US" sz="2550" dirty="0"/>
          </a:p>
        </p:txBody>
      </p:sp>
      <p:sp>
        <p:nvSpPr>
          <p:cNvPr id="9" name="Text 5"/>
          <p:cNvSpPr/>
          <p:nvPr/>
        </p:nvSpPr>
        <p:spPr>
          <a:xfrm>
            <a:off x="4125278" y="5618440"/>
            <a:ext cx="3048119" cy="1179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Foreign investment drives advancements in technology and digital sectors. 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884" y="2524006"/>
            <a:ext cx="3048119" cy="188380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56884" y="4634627"/>
            <a:ext cx="3048119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Job Creation and Development</a:t>
            </a:r>
            <a:endParaRPr lang="en-US" sz="2550" dirty="0"/>
          </a:p>
        </p:txBody>
      </p:sp>
      <p:sp>
        <p:nvSpPr>
          <p:cNvPr id="12" name="Text 7"/>
          <p:cNvSpPr/>
          <p:nvPr/>
        </p:nvSpPr>
        <p:spPr>
          <a:xfrm>
            <a:off x="7456884" y="5618440"/>
            <a:ext cx="3048119" cy="1768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FDI significantly boosts job creation, especially in manufacturing, and supports skill development across various industries.</a:t>
            </a:r>
            <a:endParaRPr lang="en-US" sz="17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491" y="2524006"/>
            <a:ext cx="3048119" cy="188380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88491" y="4634627"/>
            <a:ext cx="3048119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Sectoral Diversification</a:t>
            </a:r>
            <a:endParaRPr lang="en-US" sz="2550" dirty="0"/>
          </a:p>
        </p:txBody>
      </p:sp>
      <p:sp>
        <p:nvSpPr>
          <p:cNvPr id="15" name="Text 9"/>
          <p:cNvSpPr/>
          <p:nvPr/>
        </p:nvSpPr>
        <p:spPr>
          <a:xfrm>
            <a:off x="10788491" y="5618440"/>
            <a:ext cx="3048119" cy="1768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Foreign investments enable diversification into high-value sectors: pharmaceuticals, shipbuilding, and renewable energy.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7835"/>
            <a:ext cx="8123992" cy="593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5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Foreign Investment: Key to Vision 2100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688783"/>
            <a:ext cx="2178248" cy="13462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193733"/>
            <a:ext cx="2282428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Green Growth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3585686"/>
            <a:ext cx="3111937" cy="619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FDI fuels renewable energy projects, vital for achieving sustainable development goals.</a:t>
            </a:r>
            <a:endParaRPr lang="en-US" sz="12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084" y="1688783"/>
            <a:ext cx="2178248" cy="134624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04084" y="3193733"/>
            <a:ext cx="2282428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Technology Transfer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4104084" y="3585686"/>
            <a:ext cx="3111937" cy="8258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Foreign investors introduce cutting-edge technologies, enhancing productivity and addressing environmental challenges.</a:t>
            </a:r>
            <a:endParaRPr lang="en-US" sz="12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379" y="1688783"/>
            <a:ext cx="2178248" cy="134624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14379" y="3193733"/>
            <a:ext cx="2282428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Job Creation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7414379" y="3585686"/>
            <a:ext cx="3111937" cy="619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Inflows generate employment opportunities, contributing to a skilled and diverse workforce.</a:t>
            </a:r>
            <a:endParaRPr lang="en-US" sz="12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4674" y="1688783"/>
            <a:ext cx="2178248" cy="134624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24674" y="3193733"/>
            <a:ext cx="285333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Infrastructure Development</a:t>
            </a: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10724674" y="3585686"/>
            <a:ext cx="3111937" cy="619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FDI supports the construction of vital infrastructure, boosting connectivity and economic activity.</a:t>
            </a:r>
            <a:endParaRPr lang="en-US" sz="12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4729043"/>
            <a:ext cx="2178248" cy="134624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93790" y="6233993"/>
            <a:ext cx="2282428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Export Diversification</a:t>
            </a:r>
            <a:endParaRPr lang="en-US" sz="1750" dirty="0"/>
          </a:p>
        </p:txBody>
      </p:sp>
      <p:sp>
        <p:nvSpPr>
          <p:cNvPr id="17" name="Text 10"/>
          <p:cNvSpPr/>
          <p:nvPr/>
        </p:nvSpPr>
        <p:spPr>
          <a:xfrm>
            <a:off x="793790" y="6625947"/>
            <a:ext cx="3111937" cy="8258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Increased participation in global value chains connects the economy with international markets, boosting exports.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0204"/>
            <a:ext cx="13042821" cy="1356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Investment Climate: Conducive Policies - for Private Sector Led Growth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793790" y="2399467"/>
            <a:ext cx="6430685" cy="1092398"/>
          </a:xfrm>
          <a:prstGeom prst="roundRect">
            <a:avLst>
              <a:gd name="adj" fmla="val 6977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8101" y="2603778"/>
            <a:ext cx="2608421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Legal Protection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998101" y="3051691"/>
            <a:ext cx="6022062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Secured by law against </a:t>
            </a:r>
            <a:r>
              <a:rPr lang="en-US" sz="14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nationalization and expropriation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7405926" y="2399467"/>
            <a:ext cx="6430685" cy="1092398"/>
          </a:xfrm>
          <a:prstGeom prst="roundRect">
            <a:avLst>
              <a:gd name="adj" fmla="val 6977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10237" y="2603778"/>
            <a:ext cx="2608421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Equal Treatment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7610237" y="3051691"/>
            <a:ext cx="6022062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Local and Foreign investments are given </a:t>
            </a:r>
            <a:r>
              <a:rPr lang="en-US" sz="14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equal treatment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793790" y="3673316"/>
            <a:ext cx="6430685" cy="1092398"/>
          </a:xfrm>
          <a:prstGeom prst="roundRect">
            <a:avLst>
              <a:gd name="adj" fmla="val 6977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98101" y="3877628"/>
            <a:ext cx="2608421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Foreign Ownership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998101" y="4325541"/>
            <a:ext cx="6022062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100% foreign equity</a:t>
            </a: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is allowed along with unrestricted exit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7405926" y="3673316"/>
            <a:ext cx="6430685" cy="1092398"/>
          </a:xfrm>
          <a:prstGeom prst="roundRect">
            <a:avLst>
              <a:gd name="adj" fmla="val 6977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10237" y="3877628"/>
            <a:ext cx="2608421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Open Sectors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7610237" y="4325541"/>
            <a:ext cx="6022062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Almost all industrial sectors are </a:t>
            </a:r>
            <a:r>
              <a:rPr lang="en-US" sz="14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open for foreign investors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793790" y="4947166"/>
            <a:ext cx="6430685" cy="1092398"/>
          </a:xfrm>
          <a:prstGeom prst="roundRect">
            <a:avLst>
              <a:gd name="adj" fmla="val 6977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998101" y="5151477"/>
            <a:ext cx="2608421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Bilateral Treaties</a:t>
            </a:r>
            <a:endParaRPr lang="en-US" sz="2050" dirty="0"/>
          </a:p>
        </p:txBody>
      </p:sp>
      <p:sp>
        <p:nvSpPr>
          <p:cNvPr id="17" name="Text 15"/>
          <p:cNvSpPr/>
          <p:nvPr/>
        </p:nvSpPr>
        <p:spPr>
          <a:xfrm>
            <a:off x="998101" y="5599390"/>
            <a:ext cx="6022062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Bilateral Investment treaties (BITs) signed with </a:t>
            </a:r>
            <a:r>
              <a:rPr lang="en-US" sz="14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34 countries</a:t>
            </a:r>
            <a:endParaRPr lang="en-US" sz="1400" dirty="0"/>
          </a:p>
        </p:txBody>
      </p:sp>
      <p:sp>
        <p:nvSpPr>
          <p:cNvPr id="18" name="Shape 16"/>
          <p:cNvSpPr/>
          <p:nvPr/>
        </p:nvSpPr>
        <p:spPr>
          <a:xfrm>
            <a:off x="7405926" y="4947166"/>
            <a:ext cx="6430685" cy="1092398"/>
          </a:xfrm>
          <a:prstGeom prst="roundRect">
            <a:avLst>
              <a:gd name="adj" fmla="val 6977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7610237" y="5151477"/>
            <a:ext cx="2608421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Tax Treaties</a:t>
            </a:r>
            <a:endParaRPr lang="en-US" sz="2050" dirty="0"/>
          </a:p>
        </p:txBody>
      </p:sp>
      <p:sp>
        <p:nvSpPr>
          <p:cNvPr id="20" name="Text 18"/>
          <p:cNvSpPr/>
          <p:nvPr/>
        </p:nvSpPr>
        <p:spPr>
          <a:xfrm>
            <a:off x="7610237" y="5599390"/>
            <a:ext cx="6022062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Double taxation treaties with </a:t>
            </a:r>
            <a:r>
              <a:rPr lang="en-US" sz="14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39 countries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793790" y="6221016"/>
            <a:ext cx="6430685" cy="1328261"/>
          </a:xfrm>
          <a:prstGeom prst="roundRect">
            <a:avLst>
              <a:gd name="adj" fmla="val 5738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998101" y="6425327"/>
            <a:ext cx="3013710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International Agreements</a:t>
            </a:r>
            <a:endParaRPr lang="en-US" sz="2050" dirty="0"/>
          </a:p>
        </p:txBody>
      </p:sp>
      <p:sp>
        <p:nvSpPr>
          <p:cNvPr id="23" name="Text 21"/>
          <p:cNvSpPr/>
          <p:nvPr/>
        </p:nvSpPr>
        <p:spPr>
          <a:xfrm>
            <a:off x="998101" y="6873240"/>
            <a:ext cx="6022062" cy="471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Bangladesh is a signatory to </a:t>
            </a:r>
            <a:r>
              <a:rPr lang="en-US" sz="14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ICSID, UNCITRAL, OPIC, MIGA, WAIPA, WIPO and WTO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7405926" y="6221016"/>
            <a:ext cx="6430685" cy="1328261"/>
          </a:xfrm>
          <a:prstGeom prst="roundRect">
            <a:avLst>
              <a:gd name="adj" fmla="val 5738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7610237" y="6425327"/>
            <a:ext cx="2608421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Legal Framework</a:t>
            </a:r>
            <a:endParaRPr lang="en-US" sz="2050" dirty="0"/>
          </a:p>
        </p:txBody>
      </p:sp>
      <p:sp>
        <p:nvSpPr>
          <p:cNvPr id="26" name="Text 24"/>
          <p:cNvSpPr/>
          <p:nvPr/>
        </p:nvSpPr>
        <p:spPr>
          <a:xfrm>
            <a:off x="7610237" y="6873240"/>
            <a:ext cx="6022062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All laws, regulations are </a:t>
            </a:r>
            <a:r>
              <a:rPr lang="en-US" sz="14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conducive to investment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241" y="620673"/>
            <a:ext cx="10317956" cy="798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48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Incentives for Investing in Bangladesh</a:t>
            </a:r>
            <a:endParaRPr lang="en-US" sz="4800" dirty="0"/>
          </a:p>
        </p:txBody>
      </p:sp>
      <p:sp>
        <p:nvSpPr>
          <p:cNvPr id="3" name="Text 1"/>
          <p:cNvSpPr/>
          <p:nvPr/>
        </p:nvSpPr>
        <p:spPr>
          <a:xfrm>
            <a:off x="787241" y="1953458"/>
            <a:ext cx="3071932" cy="399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FISCAL INCENTIVES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87241" y="2566392"/>
            <a:ext cx="6267331" cy="555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6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Reduced corporate tax in thrust sectors and also in the export-oriented industries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87241" y="3196709"/>
            <a:ext cx="6267331" cy="555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6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Tax holiday for specific industries in the selected locations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87241" y="3827026"/>
            <a:ext cx="6267331" cy="555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6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Reduced or no customs duty on Import of Capital Machineries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787241" y="4457343"/>
            <a:ext cx="6267331" cy="555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6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Reduced duty for import of raw materials for industrial use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787241" y="5087660"/>
            <a:ext cx="6267331" cy="555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6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Tax credit in the income at the home country based on Double Taxation Avoidance Treaty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787241" y="5717977"/>
            <a:ext cx="6267331" cy="555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6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Reduced tax on the linkage industries of the textile sectors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787241" y="6348293"/>
            <a:ext cx="6267331" cy="555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6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Low Capital Gain Tax encourages investment in stock market and financial assets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787241" y="6978610"/>
            <a:ext cx="6267331" cy="555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6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Double Taxation Avoidance Treaty to ensure impartial tax treatment for Investing countries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7583448" y="1953458"/>
            <a:ext cx="3494365" cy="399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NON-FISCAL INCENTIVES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7583448" y="2566392"/>
            <a:ext cx="6267331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6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Repatriation of dividend without any govt intervention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7583448" y="2918936"/>
            <a:ext cx="6267331" cy="555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6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Cash incentives on sale is extended to some industries based on the export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2208</Words>
  <Application>Microsoft Office PowerPoint</Application>
  <PresentationFormat>Custom</PresentationFormat>
  <Paragraphs>348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Montserrat</vt:lpstr>
      <vt:lpstr>Marcellus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DMG KIBRIA</dc:creator>
  <cp:lastModifiedBy>DMG KIBRIA</cp:lastModifiedBy>
  <cp:revision>2</cp:revision>
  <dcterms:created xsi:type="dcterms:W3CDTF">2025-11-16T08:23:38Z</dcterms:created>
  <dcterms:modified xsi:type="dcterms:W3CDTF">2025-11-16T10:30:25Z</dcterms:modified>
</cp:coreProperties>
</file>