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5" r:id="rId1"/>
  </p:sldMasterIdLst>
  <p:sldIdLst>
    <p:sldId id="259" r:id="rId2"/>
    <p:sldId id="257" r:id="rId3"/>
    <p:sldId id="258" r:id="rId4"/>
    <p:sldId id="271" r:id="rId5"/>
    <p:sldId id="262" r:id="rId6"/>
    <p:sldId id="260" r:id="rId7"/>
    <p:sldId id="261" r:id="rId8"/>
    <p:sldId id="263" r:id="rId9"/>
    <p:sldId id="264" r:id="rId10"/>
    <p:sldId id="269" r:id="rId11"/>
    <p:sldId id="265" r:id="rId12"/>
    <p:sldId id="266" r:id="rId13"/>
    <p:sldId id="267" r:id="rId14"/>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4" d="100"/>
          <a:sy n="64" d="100"/>
        </p:scale>
        <p:origin x="90"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a:xfrm>
            <a:off x="5332412" y="5883275"/>
            <a:ext cx="4324044" cy="365125"/>
          </a:xfrm>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922048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F145B0-C0B5-4AC9-8B5A-5BFC7AA43E0F}" type="datetimeFigureOut">
              <a:rPr lang="ar-SA" smtClean="0"/>
              <a:t>5/21/1447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535834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837167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2991133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25106142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534762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2558665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1689498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395499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10951856" y="5867131"/>
            <a:ext cx="551167" cy="365125"/>
          </a:xfrm>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4022468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145B0-C0B5-4AC9-8B5A-5BFC7AA43E0F}" type="datetimeFigureOut">
              <a:rPr lang="ar-SA" smtClean="0"/>
              <a:t>5/21/1447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1206211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F145B0-C0B5-4AC9-8B5A-5BFC7AA43E0F}" type="datetimeFigureOut">
              <a:rPr lang="ar-SA" smtClean="0"/>
              <a:t>5/21/1447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850879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F145B0-C0B5-4AC9-8B5A-5BFC7AA43E0F}" type="datetimeFigureOut">
              <a:rPr lang="ar-SA" smtClean="0"/>
              <a:t>5/21/1447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30830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F145B0-C0B5-4AC9-8B5A-5BFC7AA43E0F}" type="datetimeFigureOut">
              <a:rPr lang="ar-SA" smtClean="0"/>
              <a:t>5/21/1447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998655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145B0-C0B5-4AC9-8B5A-5BFC7AA43E0F}" type="datetimeFigureOut">
              <a:rPr lang="ar-SA" smtClean="0"/>
              <a:t>5/21/1447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2981887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F145B0-C0B5-4AC9-8B5A-5BFC7AA43E0F}" type="datetimeFigureOut">
              <a:rPr lang="ar-SA" smtClean="0"/>
              <a:t>5/21/1447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241507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F145B0-C0B5-4AC9-8B5A-5BFC7AA43E0F}" type="datetimeFigureOut">
              <a:rPr lang="ar-SA" smtClean="0"/>
              <a:t>5/21/1447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4A84EFE-31B7-4AC3-85E8-1A1138808075}" type="slidenum">
              <a:rPr lang="ar-SA" smtClean="0"/>
              <a:t>‹#›</a:t>
            </a:fld>
            <a:endParaRPr lang="ar-SA"/>
          </a:p>
        </p:txBody>
      </p:sp>
    </p:spTree>
    <p:extLst>
      <p:ext uri="{BB962C8B-B14F-4D97-AF65-F5344CB8AC3E}">
        <p14:creationId xmlns:p14="http://schemas.microsoft.com/office/powerpoint/2010/main" val="1774802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2F145B0-C0B5-4AC9-8B5A-5BFC7AA43E0F}" type="datetimeFigureOut">
              <a:rPr lang="ar-SA" smtClean="0"/>
              <a:t>5/21/1447</a:t>
            </a:fld>
            <a:endParaRPr lang="ar-S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S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4A84EFE-31B7-4AC3-85E8-1A1138808075}" type="slidenum">
              <a:rPr lang="ar-SA" smtClean="0"/>
              <a:t>‹#›</a:t>
            </a:fld>
            <a:endParaRPr lang="ar-SA"/>
          </a:p>
        </p:txBody>
      </p:sp>
    </p:spTree>
    <p:extLst>
      <p:ext uri="{BB962C8B-B14F-4D97-AF65-F5344CB8AC3E}">
        <p14:creationId xmlns:p14="http://schemas.microsoft.com/office/powerpoint/2010/main" val="149728403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868" y="779489"/>
            <a:ext cx="11977142" cy="4137285"/>
          </a:xfrm>
        </p:spPr>
        <p:txBody>
          <a:bodyPr>
            <a:normAutofit/>
          </a:bodyPr>
          <a:lstStyle/>
          <a:p>
            <a:r>
              <a:rPr lang="ar-SA" b="1" dirty="0"/>
              <a:t>تأثير السياسات الضريبية على الاستثمار</a:t>
            </a:r>
            <a:br>
              <a:rPr lang="ar-SA" b="1" dirty="0"/>
            </a:br>
            <a:r>
              <a:rPr lang="ar-SA" b="1" dirty="0"/>
              <a:t> </a:t>
            </a:r>
            <a:br>
              <a:rPr lang="ar-SA" b="1" dirty="0"/>
            </a:br>
            <a:r>
              <a:rPr lang="ar-SA" sz="3000" b="1" dirty="0"/>
              <a:t>وزارة المالية /دولة فلسطين </a:t>
            </a:r>
            <a:endParaRPr lang="ar-SA" sz="3000" dirty="0"/>
          </a:p>
        </p:txBody>
      </p:sp>
      <p:pic>
        <p:nvPicPr>
          <p:cNvPr id="1026" name="Picture 1" descr="PNALogoSm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6578" y="4077325"/>
            <a:ext cx="1993692" cy="2233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62251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140E45-6587-BB3B-EB2A-35005B4BBD73}"/>
              </a:ext>
            </a:extLst>
          </p:cNvPr>
          <p:cNvSpPr>
            <a:spLocks noGrp="1"/>
          </p:cNvSpPr>
          <p:nvPr>
            <p:ph type="title"/>
          </p:nvPr>
        </p:nvSpPr>
        <p:spPr/>
        <p:txBody>
          <a:bodyPr>
            <a:normAutofit fontScale="90000"/>
          </a:bodyPr>
          <a:lstStyle/>
          <a:p>
            <a:r>
              <a:rPr lang="ar-SA" dirty="0"/>
              <a:t>جدول إحصائي موجز عن قانون تشجيع الاستثمار الفلسطيني وتأثيره (مُختصر ومؤشرات رئيسية)</a:t>
            </a:r>
            <a:endParaRPr lang="en-US" dirty="0"/>
          </a:p>
        </p:txBody>
      </p:sp>
      <p:graphicFrame>
        <p:nvGraphicFramePr>
          <p:cNvPr id="4" name="Content Placeholder 3">
            <a:extLst>
              <a:ext uri="{FF2B5EF4-FFF2-40B4-BE49-F238E27FC236}">
                <a16:creationId xmlns:a16="http://schemas.microsoft.com/office/drawing/2014/main" xmlns="" id="{AEC48485-40A4-50F0-62E3-0B18A2581CA6}"/>
              </a:ext>
            </a:extLst>
          </p:cNvPr>
          <p:cNvGraphicFramePr>
            <a:graphicFrameLocks noGrp="1"/>
          </p:cNvGraphicFramePr>
          <p:nvPr>
            <p:ph idx="1"/>
            <p:extLst>
              <p:ext uri="{D42A27DB-BD31-4B8C-83A1-F6EECF244321}">
                <p14:modId xmlns:p14="http://schemas.microsoft.com/office/powerpoint/2010/main" val="2410987192"/>
              </p:ext>
            </p:extLst>
          </p:nvPr>
        </p:nvGraphicFramePr>
        <p:xfrm>
          <a:off x="1484313" y="2261936"/>
          <a:ext cx="10018711" cy="3801976"/>
        </p:xfrm>
        <a:graphic>
          <a:graphicData uri="http://schemas.openxmlformats.org/drawingml/2006/table">
            <a:tbl>
              <a:tblPr rtl="1">
                <a:tableStyleId>{5C22544A-7EE6-4342-B048-85BDC9FD1C3A}</a:tableStyleId>
              </a:tblPr>
              <a:tblGrid>
                <a:gridCol w="2342107">
                  <a:extLst>
                    <a:ext uri="{9D8B030D-6E8A-4147-A177-3AD203B41FA5}">
                      <a16:colId xmlns:a16="http://schemas.microsoft.com/office/drawing/2014/main" xmlns="" val="354721692"/>
                    </a:ext>
                  </a:extLst>
                </a:gridCol>
                <a:gridCol w="5580041">
                  <a:extLst>
                    <a:ext uri="{9D8B030D-6E8A-4147-A177-3AD203B41FA5}">
                      <a16:colId xmlns:a16="http://schemas.microsoft.com/office/drawing/2014/main" xmlns="" val="2624151530"/>
                    </a:ext>
                  </a:extLst>
                </a:gridCol>
                <a:gridCol w="2096563">
                  <a:extLst>
                    <a:ext uri="{9D8B030D-6E8A-4147-A177-3AD203B41FA5}">
                      <a16:colId xmlns:a16="http://schemas.microsoft.com/office/drawing/2014/main" xmlns="" val="1684404126"/>
                    </a:ext>
                  </a:extLst>
                </a:gridCol>
              </a:tblGrid>
              <a:tr h="287158">
                <a:tc>
                  <a:txBody>
                    <a:bodyPr/>
                    <a:lstStyle/>
                    <a:p>
                      <a:pPr algn="ctr" rtl="1" fontAlgn="t">
                        <a:buNone/>
                      </a:pPr>
                      <a:r>
                        <a:rPr lang="ar-SA" sz="900" u="none" strike="noStrike">
                          <a:effectLst/>
                        </a:rPr>
                        <a:t>المؤشر / البند</a:t>
                      </a:r>
                      <a:endParaRPr lang="ar-SA" sz="900" b="1" i="0" u="none" strike="noStrike">
                        <a:solidFill>
                          <a:srgbClr val="000000"/>
                        </a:solidFill>
                        <a:effectLst/>
                        <a:latin typeface="Calibri" panose="020F0502020204030204" pitchFamily="34" charset="0"/>
                      </a:endParaRPr>
                    </a:p>
                  </a:txBody>
                  <a:tcPr marL="8097" marR="8097" marT="8097" marB="0"/>
                </a:tc>
                <a:tc>
                  <a:txBody>
                    <a:bodyPr/>
                    <a:lstStyle/>
                    <a:p>
                      <a:pPr algn="ctr" rtl="1" fontAlgn="t">
                        <a:buNone/>
                      </a:pPr>
                      <a:r>
                        <a:rPr lang="ar-SA" sz="900" u="none" strike="noStrike">
                          <a:effectLst/>
                        </a:rPr>
                        <a:t>القيمة أو الوصف</a:t>
                      </a:r>
                      <a:endParaRPr lang="ar-SA" sz="900" b="1" i="0" u="none" strike="noStrike">
                        <a:solidFill>
                          <a:srgbClr val="000000"/>
                        </a:solidFill>
                        <a:effectLst/>
                        <a:latin typeface="Calibri" panose="020F0502020204030204" pitchFamily="34" charset="0"/>
                      </a:endParaRPr>
                    </a:p>
                  </a:txBody>
                  <a:tcPr marL="8097" marR="8097" marT="8097" marB="0"/>
                </a:tc>
                <a:tc>
                  <a:txBody>
                    <a:bodyPr/>
                    <a:lstStyle/>
                    <a:p>
                      <a:pPr algn="ctr" rtl="1" fontAlgn="t">
                        <a:buNone/>
                      </a:pPr>
                      <a:r>
                        <a:rPr lang="ar-SA" sz="900" u="none" strike="noStrike">
                          <a:effectLst/>
                        </a:rPr>
                        <a:t>المصدر</a:t>
                      </a:r>
                      <a:endParaRPr lang="ar-SA" sz="900" b="1" i="0" u="none" strike="noStrike">
                        <a:solidFill>
                          <a:srgbClr val="000000"/>
                        </a:solidFill>
                        <a:effectLst/>
                        <a:latin typeface="Calibri" panose="020F0502020204030204" pitchFamily="34" charset="0"/>
                      </a:endParaRPr>
                    </a:p>
                  </a:txBody>
                  <a:tcPr marL="8097" marR="8097" marT="8097" marB="0"/>
                </a:tc>
                <a:extLst>
                  <a:ext uri="{0D108BD9-81ED-4DB2-BD59-A6C34878D82A}">
                    <a16:rowId xmlns:a16="http://schemas.microsoft.com/office/drawing/2014/main" xmlns="" val="1379341507"/>
                  </a:ext>
                </a:extLst>
              </a:tr>
              <a:tr h="519757">
                <a:tc>
                  <a:txBody>
                    <a:bodyPr/>
                    <a:lstStyle/>
                    <a:p>
                      <a:pPr algn="r" rtl="1" fontAlgn="b">
                        <a:buNone/>
                      </a:pPr>
                      <a:r>
                        <a:rPr lang="ar-SA" sz="900" u="none" strike="noStrike">
                          <a:effectLst/>
                        </a:rPr>
                        <a:t>نص القانون</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قانون تشجيع الاستثمار رقم (1) لسنة 1998 مع تعديلات 2004، 2011، 2014 — يقدم إعفاءات جمركية وضريبية وضمانات للمستثمرين.</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PIPA / UNCTAD</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942036640"/>
                  </a:ext>
                </a:extLst>
              </a:tr>
              <a:tr h="519757">
                <a:tc>
                  <a:txBody>
                    <a:bodyPr/>
                    <a:lstStyle/>
                    <a:p>
                      <a:pPr algn="r" rtl="1" fontAlgn="b">
                        <a:buNone/>
                      </a:pPr>
                      <a:r>
                        <a:rPr lang="ar-SA" sz="900" u="none" strike="noStrike">
                          <a:effectLst/>
                        </a:rPr>
                        <a:t>حجم مخزون الاستثمار الأجنبي في فلسطين (نهاية 2023)</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إجمالي الاستثمارات الأجنبية بلغ بين 3,190 و 3,738 مليون دولار أمريكي.</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PMA — Foreign Investment Report 2023</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1214761197"/>
                  </a:ext>
                </a:extLst>
              </a:tr>
              <a:tr h="287158">
                <a:tc>
                  <a:txBody>
                    <a:bodyPr/>
                    <a:lstStyle/>
                    <a:p>
                      <a:pPr algn="r" rtl="1" fontAlgn="b">
                        <a:buNone/>
                      </a:pPr>
                      <a:r>
                        <a:rPr lang="ar-SA" sz="900" u="none" strike="noStrike">
                          <a:effectLst/>
                        </a:rPr>
                        <a:t>صافي المركز الدولي للاستثمار (</a:t>
                      </a:r>
                      <a:r>
                        <a:rPr lang="en-US" sz="900" u="none" strike="noStrike">
                          <a:effectLst/>
                        </a:rPr>
                        <a:t>IIP) - 2024</a:t>
                      </a:r>
                      <a:endParaRPr lang="en-US"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صافي المركز الدولي للاستثمار بلغ نحو 5,268 مليون دولار.</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PCBS — IIP Q2-2024</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2632169696"/>
                  </a:ext>
                </a:extLst>
              </a:tr>
              <a:tr h="287158">
                <a:tc>
                  <a:txBody>
                    <a:bodyPr/>
                    <a:lstStyle/>
                    <a:p>
                      <a:pPr algn="r" rtl="1" fontAlgn="b">
                        <a:buNone/>
                      </a:pPr>
                      <a:r>
                        <a:rPr lang="ar-SA" sz="900" u="none" strike="noStrike">
                          <a:effectLst/>
                        </a:rPr>
                        <a:t>تركيز </a:t>
                      </a:r>
                      <a:r>
                        <a:rPr lang="en-US" sz="900" u="none" strike="noStrike">
                          <a:effectLst/>
                        </a:rPr>
                        <a:t>FDI </a:t>
                      </a:r>
                      <a:r>
                        <a:rPr lang="ar-SA" sz="900" u="none" strike="noStrike">
                          <a:effectLst/>
                        </a:rPr>
                        <a:t>بحسب النشاط</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حوالي 56–64٪ من </a:t>
                      </a:r>
                      <a:r>
                        <a:rPr lang="en-US" sz="900" u="none" strike="noStrike">
                          <a:effectLst/>
                        </a:rPr>
                        <a:t>FDI </a:t>
                      </a:r>
                      <a:r>
                        <a:rPr lang="ar-SA" sz="900" u="none" strike="noStrike">
                          <a:effectLst/>
                        </a:rPr>
                        <a:t>في قطاع الوساطة المالية.</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PMA / PCBS</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1132130656"/>
                  </a:ext>
                </a:extLst>
              </a:tr>
              <a:tr h="287158">
                <a:tc>
                  <a:txBody>
                    <a:bodyPr/>
                    <a:lstStyle/>
                    <a:p>
                      <a:pPr algn="r" rtl="1" fontAlgn="b">
                        <a:buNone/>
                      </a:pPr>
                      <a:r>
                        <a:rPr lang="ar-SA" sz="900" u="none" strike="noStrike">
                          <a:effectLst/>
                        </a:rPr>
                        <a:t>مصدر </a:t>
                      </a:r>
                      <a:r>
                        <a:rPr lang="en-US" sz="900" u="none" strike="noStrike">
                          <a:effectLst/>
                        </a:rPr>
                        <a:t>FDI </a:t>
                      </a:r>
                      <a:r>
                        <a:rPr lang="ar-SA" sz="900" u="none" strike="noStrike">
                          <a:effectLst/>
                        </a:rPr>
                        <a:t>الرئيسي (دولياً)</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حوالي 81–82٪ من </a:t>
                      </a:r>
                      <a:r>
                        <a:rPr lang="en-US" sz="900" u="none" strike="noStrike">
                          <a:effectLst/>
                        </a:rPr>
                        <a:t>FDI </a:t>
                      </a:r>
                      <a:r>
                        <a:rPr lang="ar-SA" sz="900" u="none" strike="noStrike">
                          <a:effectLst/>
                        </a:rPr>
                        <a:t>مصدرها الأردن.</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PMA / PCBS</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3440612334"/>
                  </a:ext>
                </a:extLst>
              </a:tr>
              <a:tr h="519757">
                <a:tc>
                  <a:txBody>
                    <a:bodyPr/>
                    <a:lstStyle/>
                    <a:p>
                      <a:pPr algn="r" rtl="1" fontAlgn="b">
                        <a:buNone/>
                      </a:pPr>
                      <a:r>
                        <a:rPr lang="ar-SA" sz="900" u="none" strike="noStrike">
                          <a:effectLst/>
                        </a:rPr>
                        <a:t>عدد المشاريع المستفيدة من الحوافز (حتى 2018)</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حوالي 868 مشروعاً برأسمال 685 مليون دولار أمريكي.</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MAS — Investment Incentives Report</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1196138248"/>
                  </a:ext>
                </a:extLst>
              </a:tr>
              <a:tr h="287158">
                <a:tc>
                  <a:txBody>
                    <a:bodyPr/>
                    <a:lstStyle/>
                    <a:p>
                      <a:pPr algn="r" rtl="1" fontAlgn="b">
                        <a:buNone/>
                      </a:pPr>
                      <a:r>
                        <a:rPr lang="ar-SA" sz="900" u="none" strike="noStrike">
                          <a:effectLst/>
                        </a:rPr>
                        <a:t>حجم مساهمة المشاريع المستفيدة من الحوافز</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تشكل أقل من 1٪ من إجمالي الاستثمارات الكلية في بعض الفترات.</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MAS — Monitor Review 2018</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1213236560"/>
                  </a:ext>
                </a:extLst>
              </a:tr>
              <a:tr h="287158">
                <a:tc>
                  <a:txBody>
                    <a:bodyPr/>
                    <a:lstStyle/>
                    <a:p>
                      <a:pPr algn="r" rtl="1" fontAlgn="b">
                        <a:buNone/>
                      </a:pPr>
                      <a:r>
                        <a:rPr lang="ar-SA" sz="900" u="none" strike="noStrike">
                          <a:effectLst/>
                        </a:rPr>
                        <a:t>أنواع الحوافز الرئيسية</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إعفاءات جمركية وضريبية، حرية تحويل رأس المال، وضمانات قانونية ضد المصادرة.</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a:effectLst/>
                        </a:rPr>
                        <a:t>PIPA / FAOLEX / UNCTAD</a:t>
                      </a:r>
                      <a:endParaRPr lang="en-US" sz="900" b="0" i="0" u="none" strike="noStrike">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1807219796"/>
                  </a:ext>
                </a:extLst>
              </a:tr>
              <a:tr h="519757">
                <a:tc>
                  <a:txBody>
                    <a:bodyPr/>
                    <a:lstStyle/>
                    <a:p>
                      <a:pPr algn="r" rtl="1" fontAlgn="b">
                        <a:buNone/>
                      </a:pPr>
                      <a:r>
                        <a:rPr lang="ar-SA" sz="900" u="none" strike="noStrike">
                          <a:effectLst/>
                        </a:rPr>
                        <a:t>ملاحظات نوعية</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r" rtl="1" fontAlgn="b">
                        <a:buNone/>
                      </a:pPr>
                      <a:r>
                        <a:rPr lang="ar-SA" sz="900" u="none" strike="noStrike">
                          <a:effectLst/>
                        </a:rPr>
                        <a:t>القانون فعّال من حيث النصوص لكن أثره على جذب الاستثمارات النوعية محدود، وتركز الاستثمارات في القطاع المالي.</a:t>
                      </a:r>
                      <a:endParaRPr lang="ar-SA" sz="900" b="0" i="0" u="none" strike="noStrike">
                        <a:solidFill>
                          <a:srgbClr val="000000"/>
                        </a:solidFill>
                        <a:effectLst/>
                        <a:latin typeface="Calibri" panose="020F0502020204030204" pitchFamily="34" charset="0"/>
                      </a:endParaRPr>
                    </a:p>
                  </a:txBody>
                  <a:tcPr marL="8097" marR="8097" marT="8097" marB="0" anchor="b"/>
                </a:tc>
                <a:tc>
                  <a:txBody>
                    <a:bodyPr/>
                    <a:lstStyle/>
                    <a:p>
                      <a:pPr algn="l" rtl="0" fontAlgn="b">
                        <a:buNone/>
                      </a:pPr>
                      <a:r>
                        <a:rPr lang="en-US" sz="900" u="none" strike="noStrike" dirty="0">
                          <a:effectLst/>
                        </a:rPr>
                        <a:t>PMA / PCBS / MAS / UNCTAD</a:t>
                      </a:r>
                      <a:endParaRPr lang="en-US" sz="900" b="0" i="0" u="none" strike="noStrike" dirty="0">
                        <a:solidFill>
                          <a:srgbClr val="000000"/>
                        </a:solidFill>
                        <a:effectLst/>
                        <a:latin typeface="Calibri" panose="020F0502020204030204" pitchFamily="34" charset="0"/>
                      </a:endParaRPr>
                    </a:p>
                  </a:txBody>
                  <a:tcPr marL="8097" marR="8097" marT="8097" marB="0" anchor="b"/>
                </a:tc>
                <a:extLst>
                  <a:ext uri="{0D108BD9-81ED-4DB2-BD59-A6C34878D82A}">
                    <a16:rowId xmlns:a16="http://schemas.microsoft.com/office/drawing/2014/main" xmlns="" val="1336997248"/>
                  </a:ext>
                </a:extLst>
              </a:tr>
            </a:tbl>
          </a:graphicData>
        </a:graphic>
      </p:graphicFrame>
    </p:spTree>
    <p:extLst>
      <p:ext uri="{BB962C8B-B14F-4D97-AF65-F5344CB8AC3E}">
        <p14:creationId xmlns:p14="http://schemas.microsoft.com/office/powerpoint/2010/main" val="647694771"/>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اثر الموائمة على الاقتصاد والنظام الضريبي </a:t>
            </a:r>
          </a:p>
        </p:txBody>
      </p:sp>
      <p:sp>
        <p:nvSpPr>
          <p:cNvPr id="3" name="Content Placeholder 2"/>
          <p:cNvSpPr>
            <a:spLocks noGrp="1"/>
          </p:cNvSpPr>
          <p:nvPr>
            <p:ph idx="1"/>
          </p:nvPr>
        </p:nvSpPr>
        <p:spPr/>
        <p:txBody>
          <a:bodyPr>
            <a:normAutofit/>
          </a:bodyPr>
          <a:lstStyle/>
          <a:p>
            <a:r>
              <a:rPr lang="ar-SA" sz="2000" dirty="0"/>
              <a:t>1- تحسين كفاءة الايرادات الضريبية دون تقليل الاستثمار .</a:t>
            </a:r>
          </a:p>
          <a:p>
            <a:r>
              <a:rPr lang="ar-SA" sz="2000" dirty="0"/>
              <a:t>2- تعزيز العدالة والمنافسة العادلة بين المشاريع .</a:t>
            </a:r>
          </a:p>
          <a:p>
            <a:r>
              <a:rPr lang="ar-SA" sz="2000" dirty="0"/>
              <a:t>3- تحقيق الاستدامة المالية من خلال موازنة بين الاعفاءات والايرادات. </a:t>
            </a:r>
          </a:p>
          <a:p>
            <a:r>
              <a:rPr lang="ar-SA" sz="2000" dirty="0"/>
              <a:t>4- تحفيز الاستثمار المنتج طويل الاجل بدل المشاريع قصيرة الامد الباحثة عن الاعفاء فقط .</a:t>
            </a:r>
          </a:p>
          <a:p>
            <a:r>
              <a:rPr lang="ar-SA" sz="2000" dirty="0"/>
              <a:t>5- تحسين صورة النظام المالي امام الجهات المانحة والمستثمرين الدوليين .</a:t>
            </a:r>
          </a:p>
          <a:p>
            <a:r>
              <a:rPr lang="ar-SA" sz="2000" dirty="0"/>
              <a:t>6- خلق فرص عمل جديدة وتشغيل ايدي عاملة مما تساهم في تقليل البطالة .</a:t>
            </a:r>
          </a:p>
        </p:txBody>
      </p:sp>
      <p:pic>
        <p:nvPicPr>
          <p:cNvPr id="9218"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84310" y="349537"/>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741142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التوصيات </a:t>
            </a:r>
          </a:p>
        </p:txBody>
      </p:sp>
      <p:sp>
        <p:nvSpPr>
          <p:cNvPr id="3" name="Content Placeholder 2"/>
          <p:cNvSpPr>
            <a:spLocks noGrp="1"/>
          </p:cNvSpPr>
          <p:nvPr>
            <p:ph idx="1"/>
          </p:nvPr>
        </p:nvSpPr>
        <p:spPr>
          <a:xfrm>
            <a:off x="1484310" y="2683239"/>
            <a:ext cx="10018714" cy="3107961"/>
          </a:xfrm>
        </p:spPr>
        <p:txBody>
          <a:bodyPr>
            <a:noAutofit/>
          </a:bodyPr>
          <a:lstStyle/>
          <a:p>
            <a:pPr lvl="0"/>
            <a:r>
              <a:rPr lang="ar-SA" sz="2000" b="1" dirty="0">
                <a:cs typeface="+mj-cs"/>
              </a:rPr>
              <a:t>إصلاح هيكل الضرائب</a:t>
            </a:r>
            <a:r>
              <a:rPr lang="ar-SA" sz="2000" dirty="0">
                <a:cs typeface="+mj-cs"/>
              </a:rPr>
              <a:t> عبر تقليل الاعتماد على الضرائب غير المباشرة وتوسيع الضرائب المباشرة التصاعدية</a:t>
            </a:r>
            <a:r>
              <a:rPr lang="en-US" sz="2000" dirty="0">
                <a:cs typeface="+mj-cs"/>
              </a:rPr>
              <a:t>.</a:t>
            </a:r>
          </a:p>
          <a:p>
            <a:pPr lvl="0"/>
            <a:r>
              <a:rPr lang="ar-SA" sz="2000" b="1" dirty="0">
                <a:cs typeface="+mj-cs"/>
              </a:rPr>
              <a:t>تبسيط الإجراءات الإدارية</a:t>
            </a:r>
            <a:r>
              <a:rPr lang="ar-SA" sz="2000" dirty="0">
                <a:cs typeface="+mj-cs"/>
              </a:rPr>
              <a:t> وتطبيق نظام ضريبي إلكتروني شامل</a:t>
            </a:r>
            <a:r>
              <a:rPr lang="en-US" sz="2000" dirty="0">
                <a:cs typeface="+mj-cs"/>
              </a:rPr>
              <a:t>.</a:t>
            </a:r>
          </a:p>
          <a:p>
            <a:pPr lvl="0"/>
            <a:r>
              <a:rPr lang="ar-SA" sz="2000" b="1" dirty="0">
                <a:cs typeface="+mj-cs"/>
              </a:rPr>
              <a:t>تعزيز الحوافز الاستثمارية</a:t>
            </a:r>
            <a:r>
              <a:rPr lang="ar-SA" sz="2000" dirty="0">
                <a:cs typeface="+mj-cs"/>
              </a:rPr>
              <a:t> للقطاعات الإنتاجية (الزراعة، الصناعة، التكنولوجيا)</a:t>
            </a:r>
            <a:r>
              <a:rPr lang="en-US" sz="2000" dirty="0">
                <a:cs typeface="+mj-cs"/>
              </a:rPr>
              <a:t>.</a:t>
            </a:r>
          </a:p>
          <a:p>
            <a:pPr lvl="0"/>
            <a:r>
              <a:rPr lang="ar-SA" sz="2000" b="1" dirty="0">
                <a:cs typeface="+mj-cs"/>
              </a:rPr>
              <a:t>مراجعة بروتوكول باريس الاقتصادي</a:t>
            </a:r>
            <a:r>
              <a:rPr lang="ar-SA" sz="2000" dirty="0">
                <a:cs typeface="+mj-cs"/>
              </a:rPr>
              <a:t> لضمان استقلالية مالية أكبر للسلطة الفلسطينية</a:t>
            </a:r>
            <a:r>
              <a:rPr lang="en-US" sz="2000" dirty="0">
                <a:cs typeface="+mj-cs"/>
              </a:rPr>
              <a:t>.</a:t>
            </a:r>
          </a:p>
          <a:p>
            <a:pPr lvl="0"/>
            <a:r>
              <a:rPr lang="ar-SA" sz="2000" b="1" dirty="0">
                <a:cs typeface="+mj-cs"/>
              </a:rPr>
              <a:t>تحسين الشفافية والمساءلة المالية</a:t>
            </a:r>
            <a:r>
              <a:rPr lang="ar-SA" sz="2000" dirty="0">
                <a:cs typeface="+mj-cs"/>
              </a:rPr>
              <a:t> من خلال نشر تقارير تفصيلية حول استخدام الإيرادات</a:t>
            </a:r>
            <a:r>
              <a:rPr lang="en-US" sz="2000" dirty="0">
                <a:cs typeface="+mj-cs"/>
              </a:rPr>
              <a:t>.</a:t>
            </a:r>
          </a:p>
          <a:p>
            <a:pPr lvl="0"/>
            <a:r>
              <a:rPr lang="ar-SA" sz="2000" b="1" dirty="0">
                <a:cs typeface="+mj-cs"/>
              </a:rPr>
              <a:t>تفعيل الشراكة بين القطاعين العام والخاص</a:t>
            </a:r>
            <a:r>
              <a:rPr lang="ar-SA" sz="2000" dirty="0">
                <a:cs typeface="+mj-cs"/>
              </a:rPr>
              <a:t> في رسم السياسة الضريبية</a:t>
            </a:r>
            <a:r>
              <a:rPr lang="en-US" sz="2000" dirty="0">
                <a:cs typeface="+mj-cs"/>
              </a:rPr>
              <a:t>.</a:t>
            </a:r>
          </a:p>
          <a:p>
            <a:pPr lvl="0"/>
            <a:r>
              <a:rPr lang="ar-SA" sz="2000" b="1" dirty="0">
                <a:cs typeface="+mj-cs"/>
              </a:rPr>
              <a:t>تشجيع الاستثمارات المحلية الصغيرة والمتوسطة</a:t>
            </a:r>
            <a:r>
              <a:rPr lang="ar-SA" sz="2000" dirty="0">
                <a:cs typeface="+mj-cs"/>
              </a:rPr>
              <a:t> بإعفاءات تصاعدية مؤقتة</a:t>
            </a:r>
            <a:r>
              <a:rPr lang="en-US" sz="2000" dirty="0">
                <a:cs typeface="+mj-cs"/>
              </a:rPr>
              <a:t>.</a:t>
            </a:r>
          </a:p>
          <a:p>
            <a:r>
              <a:rPr lang="ar-SA" sz="2000" b="1" dirty="0">
                <a:cs typeface="+mj-cs"/>
              </a:rPr>
              <a:t>توسيع القاعدة الضريبية</a:t>
            </a:r>
            <a:r>
              <a:rPr lang="ar-SA" sz="2000" dirty="0">
                <a:cs typeface="+mj-cs"/>
              </a:rPr>
              <a:t> عبر دمج الاقتصاد غير الرسمي</a:t>
            </a:r>
          </a:p>
        </p:txBody>
      </p:sp>
      <p:pic>
        <p:nvPicPr>
          <p:cNvPr id="10242"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032" y="637082"/>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399512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الخاتمة </a:t>
            </a:r>
          </a:p>
        </p:txBody>
      </p:sp>
      <p:sp>
        <p:nvSpPr>
          <p:cNvPr id="3" name="Content Placeholder 2"/>
          <p:cNvSpPr>
            <a:spLocks noGrp="1"/>
          </p:cNvSpPr>
          <p:nvPr>
            <p:ph idx="1"/>
          </p:nvPr>
        </p:nvSpPr>
        <p:spPr/>
        <p:txBody>
          <a:bodyPr>
            <a:normAutofit/>
          </a:bodyPr>
          <a:lstStyle/>
          <a:p>
            <a:r>
              <a:rPr lang="ar-SA" sz="2000" dirty="0"/>
              <a:t>إن تجربة ضريبة الدخل في فلسطين تعكس إرادة مؤسساتية قوية لتطوير نظام ضريبي فعال وعادل رغم التحديات الاستثنائية التي تواجهها الدولة</a:t>
            </a:r>
            <a:r>
              <a:rPr lang="en-US" sz="2000" dirty="0"/>
              <a:t>. </a:t>
            </a:r>
          </a:p>
          <a:p>
            <a:r>
              <a:rPr lang="ar-SA" sz="2000" dirty="0"/>
              <a:t>وتوصي الورقة بضرورة استمرار الإصلاحات الهيكلية ،  وتعزيز التنسيق بين الجهات المالية والرقابية، وتوسيع استخدام التكنولوجيا، بما يسهم في تحقيق الاستقرار المالي والاقتصادي ويعزز استقلالية القرار المالي الفلسطيني</a:t>
            </a:r>
            <a:r>
              <a:rPr lang="en-US" sz="2000" dirty="0"/>
              <a:t>.</a:t>
            </a:r>
          </a:p>
          <a:p>
            <a:endParaRPr lang="ar-SA" sz="2000" dirty="0"/>
          </a:p>
        </p:txBody>
      </p:sp>
      <p:pic>
        <p:nvPicPr>
          <p:cNvPr id="11266"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8584" y="1052512"/>
            <a:ext cx="8128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3490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invX="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ملامح النظام الضريبي في فلسطين </a:t>
            </a:r>
          </a:p>
        </p:txBody>
      </p:sp>
      <p:sp>
        <p:nvSpPr>
          <p:cNvPr id="3" name="Content Placeholder 2"/>
          <p:cNvSpPr>
            <a:spLocks noGrp="1"/>
          </p:cNvSpPr>
          <p:nvPr>
            <p:ph idx="1"/>
          </p:nvPr>
        </p:nvSpPr>
        <p:spPr/>
        <p:txBody>
          <a:bodyPr>
            <a:normAutofit/>
          </a:bodyPr>
          <a:lstStyle/>
          <a:p>
            <a:r>
              <a:rPr lang="ar-SA" sz="2000" dirty="0"/>
              <a:t>النظام الضريبي في فلسطين يعد من الانظمة الحديثة نسبيا ويستند الى مجموعة من القوانين والانظمة التي تنظم فرض واستيفاء الضرائب المباشرة والغير مباشرة حيث تم تغير في السياسات والانظمة والقوانين بما يتوائم مع سياسات الدول المجاورة </a:t>
            </a:r>
          </a:p>
          <a:p>
            <a:pPr marL="0" indent="0">
              <a:buNone/>
            </a:pPr>
            <a:r>
              <a:rPr lang="ar-SA" sz="2000" dirty="0"/>
              <a:t>* يهدف هذا النظام الى : </a:t>
            </a:r>
          </a:p>
          <a:p>
            <a:pPr marL="0" indent="0">
              <a:buNone/>
            </a:pPr>
            <a:r>
              <a:rPr lang="ar-SA" sz="2000" dirty="0"/>
              <a:t>1- تمويل النفقات العامة </a:t>
            </a:r>
          </a:p>
          <a:p>
            <a:pPr marL="0" indent="0">
              <a:buNone/>
            </a:pPr>
            <a:r>
              <a:rPr lang="ar-SA" sz="2000" dirty="0"/>
              <a:t>2- تحفيز النشاط الاقتصادي والاستثماري من خلال منح حوافز واعفاءات مدروسة </a:t>
            </a:r>
          </a:p>
          <a:p>
            <a:pPr marL="0" indent="0">
              <a:buNone/>
            </a:pPr>
            <a:r>
              <a:rPr lang="ar-SA" sz="2000" dirty="0"/>
              <a:t>3- دعم التنمية المستدامة وتقليل التفاوت في الدخل </a:t>
            </a:r>
          </a:p>
        </p:txBody>
      </p:sp>
      <p:pic>
        <p:nvPicPr>
          <p:cNvPr id="2049"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0278" y="304566"/>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26850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مناخ الاستثمار في فلسطين </a:t>
            </a:r>
          </a:p>
        </p:txBody>
      </p:sp>
      <p:sp>
        <p:nvSpPr>
          <p:cNvPr id="3" name="Content Placeholder 2"/>
          <p:cNvSpPr>
            <a:spLocks noGrp="1"/>
          </p:cNvSpPr>
          <p:nvPr>
            <p:ph idx="1"/>
          </p:nvPr>
        </p:nvSpPr>
        <p:spPr/>
        <p:txBody>
          <a:bodyPr>
            <a:normAutofit fontScale="85000" lnSpcReduction="10000"/>
          </a:bodyPr>
          <a:lstStyle/>
          <a:p>
            <a:r>
              <a:rPr lang="ar-SA" dirty="0"/>
              <a:t>يتميز مناخ الاستثمار في فلسطين بخصوصية نابعة من الظروف السياسية والاقتصادية التي تمر بها الدولة ، اضافة الى الجهود الحكومية المستمرة لتحسين بيئة العمل وذلك من خلال القوانين والتشريعات الداعمة مثل قانون تشجيع الاستثمار رقم (1) لسنة 1998 وتعديلاته الذي يمنح اعفاءات وضمانات للمستثمرين </a:t>
            </a:r>
          </a:p>
          <a:p>
            <a:r>
              <a:rPr lang="ar-SA" dirty="0"/>
              <a:t>ووجود هيئة تشجيع الاستثمار الفلسطينية لتسهيل الاجراءات وتقديم التراخيص عبر النافذة الموحدة .</a:t>
            </a:r>
          </a:p>
          <a:p>
            <a:endParaRPr lang="ar-SA" dirty="0"/>
          </a:p>
          <a:p>
            <a:r>
              <a:rPr lang="ar-SA" dirty="0"/>
              <a:t>رغم التحديات فإن فلسطين تمتلك مقومات مهمة تجعلها بيئة واعدة للاستثمار في قطاعات محددة كالعقارات ، السياحة ، الزراعة ، الطاقة المتجددة ، وتكنولوجيا المعلومات .</a:t>
            </a:r>
          </a:p>
        </p:txBody>
      </p:sp>
      <p:pic>
        <p:nvPicPr>
          <p:cNvPr id="3074"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25091" y="457200"/>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15547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961A00-2960-4707-676B-AE0424B20C5E}"/>
              </a:ext>
            </a:extLst>
          </p:cNvPr>
          <p:cNvSpPr>
            <a:spLocks noGrp="1"/>
          </p:cNvSpPr>
          <p:nvPr>
            <p:ph type="title"/>
          </p:nvPr>
        </p:nvSpPr>
        <p:spPr/>
        <p:txBody>
          <a:bodyPr/>
          <a:lstStyle/>
          <a:p>
            <a:r>
              <a:rPr lang="ar-SA" dirty="0"/>
              <a:t>جدول مؤشرات الاستثمار في فلسطين (2018–2024)</a:t>
            </a:r>
            <a:endParaRPr lang="en-US" dirty="0"/>
          </a:p>
        </p:txBody>
      </p:sp>
      <p:graphicFrame>
        <p:nvGraphicFramePr>
          <p:cNvPr id="4" name="Content Placeholder 3">
            <a:extLst>
              <a:ext uri="{FF2B5EF4-FFF2-40B4-BE49-F238E27FC236}">
                <a16:creationId xmlns:a16="http://schemas.microsoft.com/office/drawing/2014/main" xmlns="" id="{5968F06E-B2E1-BCFF-9FBB-38E8C506B3BC}"/>
              </a:ext>
            </a:extLst>
          </p:cNvPr>
          <p:cNvGraphicFramePr>
            <a:graphicFrameLocks noGrp="1"/>
          </p:cNvGraphicFramePr>
          <p:nvPr>
            <p:ph idx="1"/>
            <p:extLst>
              <p:ext uri="{D42A27DB-BD31-4B8C-83A1-F6EECF244321}">
                <p14:modId xmlns:p14="http://schemas.microsoft.com/office/powerpoint/2010/main" val="4097028115"/>
              </p:ext>
            </p:extLst>
          </p:nvPr>
        </p:nvGraphicFramePr>
        <p:xfrm>
          <a:off x="1484311" y="2438399"/>
          <a:ext cx="10258508" cy="4082476"/>
        </p:xfrm>
        <a:graphic>
          <a:graphicData uri="http://schemas.openxmlformats.org/drawingml/2006/table">
            <a:tbl>
              <a:tblPr rtl="1">
                <a:tableStyleId>{5C22544A-7EE6-4342-B048-85BDC9FD1C3A}</a:tableStyleId>
              </a:tblPr>
              <a:tblGrid>
                <a:gridCol w="377252">
                  <a:extLst>
                    <a:ext uri="{9D8B030D-6E8A-4147-A177-3AD203B41FA5}">
                      <a16:colId xmlns:a16="http://schemas.microsoft.com/office/drawing/2014/main" xmlns="" val="2119690596"/>
                    </a:ext>
                  </a:extLst>
                </a:gridCol>
                <a:gridCol w="1139616">
                  <a:extLst>
                    <a:ext uri="{9D8B030D-6E8A-4147-A177-3AD203B41FA5}">
                      <a16:colId xmlns:a16="http://schemas.microsoft.com/office/drawing/2014/main" xmlns="" val="1056583767"/>
                    </a:ext>
                  </a:extLst>
                </a:gridCol>
                <a:gridCol w="1446133">
                  <a:extLst>
                    <a:ext uri="{9D8B030D-6E8A-4147-A177-3AD203B41FA5}">
                      <a16:colId xmlns:a16="http://schemas.microsoft.com/office/drawing/2014/main" xmlns="" val="236972808"/>
                    </a:ext>
                  </a:extLst>
                </a:gridCol>
                <a:gridCol w="1579744">
                  <a:extLst>
                    <a:ext uri="{9D8B030D-6E8A-4147-A177-3AD203B41FA5}">
                      <a16:colId xmlns:a16="http://schemas.microsoft.com/office/drawing/2014/main" xmlns="" val="3330330939"/>
                    </a:ext>
                  </a:extLst>
                </a:gridCol>
                <a:gridCol w="1469712">
                  <a:extLst>
                    <a:ext uri="{9D8B030D-6E8A-4147-A177-3AD203B41FA5}">
                      <a16:colId xmlns:a16="http://schemas.microsoft.com/office/drawing/2014/main" xmlns="" val="3282438975"/>
                    </a:ext>
                  </a:extLst>
                </a:gridCol>
                <a:gridCol w="1163194">
                  <a:extLst>
                    <a:ext uri="{9D8B030D-6E8A-4147-A177-3AD203B41FA5}">
                      <a16:colId xmlns:a16="http://schemas.microsoft.com/office/drawing/2014/main" xmlns="" val="308173530"/>
                    </a:ext>
                  </a:extLst>
                </a:gridCol>
                <a:gridCol w="1196597">
                  <a:extLst>
                    <a:ext uri="{9D8B030D-6E8A-4147-A177-3AD203B41FA5}">
                      <a16:colId xmlns:a16="http://schemas.microsoft.com/office/drawing/2014/main" xmlns="" val="115111155"/>
                    </a:ext>
                  </a:extLst>
                </a:gridCol>
                <a:gridCol w="559994">
                  <a:extLst>
                    <a:ext uri="{9D8B030D-6E8A-4147-A177-3AD203B41FA5}">
                      <a16:colId xmlns:a16="http://schemas.microsoft.com/office/drawing/2014/main" xmlns="" val="2803269776"/>
                    </a:ext>
                  </a:extLst>
                </a:gridCol>
                <a:gridCol w="194510">
                  <a:extLst>
                    <a:ext uri="{9D8B030D-6E8A-4147-A177-3AD203B41FA5}">
                      <a16:colId xmlns:a16="http://schemas.microsoft.com/office/drawing/2014/main" xmlns="" val="2101847848"/>
                    </a:ext>
                  </a:extLst>
                </a:gridCol>
                <a:gridCol w="377252">
                  <a:extLst>
                    <a:ext uri="{9D8B030D-6E8A-4147-A177-3AD203B41FA5}">
                      <a16:colId xmlns:a16="http://schemas.microsoft.com/office/drawing/2014/main" xmlns="" val="1822743927"/>
                    </a:ext>
                  </a:extLst>
                </a:gridCol>
                <a:gridCol w="377252">
                  <a:extLst>
                    <a:ext uri="{9D8B030D-6E8A-4147-A177-3AD203B41FA5}">
                      <a16:colId xmlns:a16="http://schemas.microsoft.com/office/drawing/2014/main" xmlns="" val="411687989"/>
                    </a:ext>
                  </a:extLst>
                </a:gridCol>
                <a:gridCol w="377252">
                  <a:extLst>
                    <a:ext uri="{9D8B030D-6E8A-4147-A177-3AD203B41FA5}">
                      <a16:colId xmlns:a16="http://schemas.microsoft.com/office/drawing/2014/main" xmlns="" val="1180794"/>
                    </a:ext>
                  </a:extLst>
                </a:gridCol>
              </a:tblGrid>
              <a:tr h="481461">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السنة</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عدد المشاريع المستفيدة (تقديري)</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رأس المال للمشاريع المستفيدة (مليون دولار)</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رصيد الاستثمار الأجنبي المباشر </a:t>
                      </a:r>
                      <a:r>
                        <a:rPr lang="en-US" sz="1400" u="none" strike="noStrike">
                          <a:effectLst/>
                          <a:latin typeface="Times New Roman" panose="02020603050405020304" pitchFamily="18" charset="0"/>
                          <a:cs typeface="Times New Roman" panose="02020603050405020304" pitchFamily="18" charset="0"/>
                        </a:rPr>
                        <a:t>FDI (</a:t>
                      </a:r>
                      <a:r>
                        <a:rPr lang="ar-SA" sz="1400" u="none" strike="noStrike">
                          <a:effectLst/>
                          <a:latin typeface="Times New Roman" panose="02020603050405020304" pitchFamily="18" charset="0"/>
                          <a:cs typeface="Times New Roman" panose="02020603050405020304" pitchFamily="18" charset="0"/>
                        </a:rPr>
                        <a:t>مليون دولار)</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صافي المركز الدولي للاستثمار </a:t>
                      </a:r>
                      <a:r>
                        <a:rPr lang="en-US" sz="1400" u="none" strike="noStrike">
                          <a:effectLst/>
                          <a:latin typeface="Times New Roman" panose="02020603050405020304" pitchFamily="18" charset="0"/>
                          <a:cs typeface="Times New Roman" panose="02020603050405020304" pitchFamily="18" charset="0"/>
                        </a:rPr>
                        <a:t>IIP (</a:t>
                      </a:r>
                      <a:r>
                        <a:rPr lang="ar-SA" sz="1400" u="none" strike="noStrike">
                          <a:effectLst/>
                          <a:latin typeface="Times New Roman" panose="02020603050405020304" pitchFamily="18" charset="0"/>
                          <a:cs typeface="Times New Roman" panose="02020603050405020304" pitchFamily="18" charset="0"/>
                        </a:rPr>
                        <a:t>مليون دولار)</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نسبة الاستثمار إلى الناتج المحلي (%)</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a:effectLst/>
                          <a:latin typeface="Times New Roman" panose="02020603050405020304" pitchFamily="18" charset="0"/>
                          <a:cs typeface="Times New Roman" panose="02020603050405020304" pitchFamily="18" charset="0"/>
                        </a:rPr>
                        <a:t>القطاعات الجاذبة</a:t>
                      </a:r>
                      <a:endParaRPr lang="ar-SA"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ctr" rtl="1" fontAlgn="t">
                        <a:buNone/>
                      </a:pPr>
                      <a:r>
                        <a:rPr lang="ar-SA" sz="1400" u="none" strike="noStrike" dirty="0">
                          <a:effectLst/>
                          <a:latin typeface="Times New Roman" panose="02020603050405020304" pitchFamily="18" charset="0"/>
                          <a:cs typeface="Times New Roman" panose="02020603050405020304" pitchFamily="18" charset="0"/>
                        </a:rPr>
                        <a:t>ملاحظات تحليلية</a:t>
                      </a:r>
                      <a:endParaRPr lang="ar-SA"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758" marR="5758" marT="5758" marB="0"/>
                </a:tc>
                <a:tc>
                  <a:txBody>
                    <a:bodyPr/>
                    <a:lstStyle/>
                    <a:p>
                      <a:pPr algn="l" rtl="0" fontAlgn="b">
                        <a:buNone/>
                      </a:pP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extLst>
                  <a:ext uri="{0D108BD9-81ED-4DB2-BD59-A6C34878D82A}">
                    <a16:rowId xmlns:a16="http://schemas.microsoft.com/office/drawing/2014/main" xmlns="" val="2799274810"/>
                  </a:ext>
                </a:extLst>
              </a:tr>
              <a:tr h="481461">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2018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868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685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2015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4530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20.1</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الوساطة المالية، الاتصالات، الإنشاءات</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5">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استفادة واسعة من إعفاءات قصيرة الأجل، حصة الصناعة محدودة.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972777531"/>
                  </a:ext>
                </a:extLst>
              </a:tr>
              <a:tr h="481461">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2019</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890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712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2120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4780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الخدمات المالية، السياحة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5">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زيادة طفيفة بالمشاريع، ضعف الاستثمار الأجنبي الجديد.</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554029637"/>
                  </a:ext>
                </a:extLst>
              </a:tr>
              <a:tr h="253033">
                <a:tc>
                  <a:txBody>
                    <a:bodyPr/>
                    <a:lstStyle/>
                    <a:p>
                      <a:pPr algn="r" rtl="0" fontAlgn="b">
                        <a:buNone/>
                      </a:pPr>
                      <a:r>
                        <a:rPr lang="en-US" sz="1400" u="none" strike="noStrike" dirty="0">
                          <a:effectLst/>
                          <a:latin typeface="Times New Roman" panose="02020603050405020304" pitchFamily="18" charset="0"/>
                          <a:cs typeface="Times New Roman" panose="02020603050405020304" pitchFamily="18" charset="0"/>
                        </a:rPr>
                        <a:t>2020</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905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740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2050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dirty="0">
                          <a:effectLst/>
                          <a:latin typeface="Times New Roman" panose="02020603050405020304" pitchFamily="18" charset="0"/>
                          <a:cs typeface="Times New Roman" panose="02020603050405020304" pitchFamily="18" charset="0"/>
                        </a:rPr>
                        <a:t>4950</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18.9</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التمويل، التجارة، الزراعة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3">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تراجع بفعل جائحة كورونا.</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extLst>
                  <a:ext uri="{0D108BD9-81ED-4DB2-BD59-A6C34878D82A}">
                    <a16:rowId xmlns:a16="http://schemas.microsoft.com/office/drawing/2014/main" xmlns="" val="2222200226"/>
                  </a:ext>
                </a:extLst>
              </a:tr>
              <a:tr h="253033">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2021</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918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762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2160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5020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19.7</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التمويل، الطاقة المتجددة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3">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تعافٍ تدريجي بعد الجائحة.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extLst>
                  <a:ext uri="{0D108BD9-81ED-4DB2-BD59-A6C34878D82A}">
                    <a16:rowId xmlns:a16="http://schemas.microsoft.com/office/drawing/2014/main" xmlns="" val="3245721110"/>
                  </a:ext>
                </a:extLst>
              </a:tr>
              <a:tr h="481461">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2022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934</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780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2240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5100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20.6</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البنوك، الاتصالات، الطاقة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3">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تركيز على المناطق الصناعية الجديدة.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extLst>
                  <a:ext uri="{0D108BD9-81ED-4DB2-BD59-A6C34878D82A}">
                    <a16:rowId xmlns:a16="http://schemas.microsoft.com/office/drawing/2014/main" xmlns="" val="1218002799"/>
                  </a:ext>
                </a:extLst>
              </a:tr>
              <a:tr h="481461">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2023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950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803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2239</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5200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dirty="0">
                          <a:effectLst/>
                          <a:latin typeface="Times New Roman" panose="02020603050405020304" pitchFamily="18" charset="0"/>
                          <a:cs typeface="Times New Roman" panose="02020603050405020304" pitchFamily="18" charset="0"/>
                        </a:rPr>
                        <a:t>21</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الوساطة المالية، الصناعة الخفيفة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5">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ارتفاع محدود في </a:t>
                      </a:r>
                      <a:r>
                        <a:rPr lang="en-US" sz="1400" u="none" strike="noStrike">
                          <a:effectLst/>
                          <a:latin typeface="Times New Roman" panose="02020603050405020304" pitchFamily="18" charset="0"/>
                          <a:cs typeface="Times New Roman" panose="02020603050405020304" pitchFamily="18" charset="0"/>
                        </a:rPr>
                        <a:t>FDI، </a:t>
                      </a:r>
                      <a:r>
                        <a:rPr lang="ar-SA" sz="1400" u="none" strike="noStrike">
                          <a:effectLst/>
                          <a:latin typeface="Times New Roman" panose="02020603050405020304" pitchFamily="18" charset="0"/>
                          <a:cs typeface="Times New Roman" panose="02020603050405020304" pitchFamily="18" charset="0"/>
                        </a:rPr>
                        <a:t>استمرار تركّزه في القطاع المالي.</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869024240"/>
                  </a:ext>
                </a:extLst>
              </a:tr>
              <a:tr h="481461">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2024</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l" rtl="0" fontAlgn="b">
                        <a:buNone/>
                      </a:pP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2270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5268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0" fontAlgn="b">
                        <a:buNone/>
                      </a:pPr>
                      <a:r>
                        <a:rPr lang="en-US" sz="1400" u="none" strike="noStrike">
                          <a:effectLst/>
                          <a:latin typeface="Times New Roman" panose="02020603050405020304" pitchFamily="18" charset="0"/>
                          <a:cs typeface="Times New Roman" panose="02020603050405020304" pitchFamily="18" charset="0"/>
                        </a:rPr>
                        <a:t>21.43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التمويل، التكنولوجيا، الخدمات</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gridSpan="4">
                  <a:txBody>
                    <a:bodyPr/>
                    <a:lstStyle/>
                    <a:p>
                      <a:pPr algn="r" rtl="1" fontAlgn="b">
                        <a:buNone/>
                      </a:pPr>
                      <a:r>
                        <a:rPr lang="ar-SA" sz="1400" u="none" strike="noStrike">
                          <a:effectLst/>
                          <a:latin typeface="Times New Roman" panose="02020603050405020304" pitchFamily="18" charset="0"/>
                          <a:cs typeface="Times New Roman" panose="02020603050405020304" pitchFamily="18" charset="0"/>
                        </a:rPr>
                        <a:t>استقرار نسبي رغم القيود السياسية والاقتصادية.</a:t>
                      </a:r>
                      <a:endParaRPr lang="ar-SA"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rtl="0" fontAlgn="b">
                        <a:buNone/>
                      </a:pP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758" marR="5758" marT="5758" marB="0" anchor="b"/>
                </a:tc>
                <a:extLst>
                  <a:ext uri="{0D108BD9-81ED-4DB2-BD59-A6C34878D82A}">
                    <a16:rowId xmlns:a16="http://schemas.microsoft.com/office/drawing/2014/main" xmlns="" val="1525644262"/>
                  </a:ext>
                </a:extLst>
              </a:tr>
            </a:tbl>
          </a:graphicData>
        </a:graphic>
      </p:graphicFrame>
    </p:spTree>
    <p:extLst>
      <p:ext uri="{BB962C8B-B14F-4D97-AF65-F5344CB8AC3E}">
        <p14:creationId xmlns:p14="http://schemas.microsoft.com/office/powerpoint/2010/main" val="282903255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التحديات التي تواجه مناخ الاستثمار </a:t>
            </a:r>
          </a:p>
        </p:txBody>
      </p:sp>
      <p:sp>
        <p:nvSpPr>
          <p:cNvPr id="3" name="Content Placeholder 2"/>
          <p:cNvSpPr>
            <a:spLocks noGrp="1"/>
          </p:cNvSpPr>
          <p:nvPr>
            <p:ph idx="1"/>
          </p:nvPr>
        </p:nvSpPr>
        <p:spPr/>
        <p:txBody>
          <a:bodyPr>
            <a:normAutofit fontScale="92500"/>
          </a:bodyPr>
          <a:lstStyle/>
          <a:p>
            <a:r>
              <a:rPr lang="ar-SA" dirty="0"/>
              <a:t>القيود السياسية والاحتلال : تقيد حركة الافراد والبضائع ، وصعوبة الوصول الى الموارد والاسواق الخارجية </a:t>
            </a:r>
          </a:p>
          <a:p>
            <a:r>
              <a:rPr lang="ar-SA" dirty="0"/>
              <a:t>الاعتماد على المقاصة المالية : مما يجعل الايرادات العامة عرضة للتقلبات السياسية </a:t>
            </a:r>
          </a:p>
          <a:p>
            <a:r>
              <a:rPr lang="ar-SA" dirty="0"/>
              <a:t>ضعف البنية التحتية : خاصة في مجالات النقل والطاقة والمياه في بعض المناطق </a:t>
            </a:r>
          </a:p>
          <a:p>
            <a:r>
              <a:rPr lang="ar-SA" dirty="0"/>
              <a:t>محدودية الموارد الطبيعية : مما يقل من فرص الاستثمار في القطاعات الانتاجية الثقيلة  </a:t>
            </a:r>
          </a:p>
        </p:txBody>
      </p:sp>
      <p:pic>
        <p:nvPicPr>
          <p:cNvPr id="4098"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5307" y="457200"/>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6626607"/>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9243" y="681037"/>
            <a:ext cx="10018713" cy="1752599"/>
          </a:xfrm>
        </p:spPr>
        <p:txBody>
          <a:bodyPr/>
          <a:lstStyle/>
          <a:p>
            <a:r>
              <a:rPr lang="ar-SA" b="1" dirty="0"/>
              <a:t>الجهود الحكومية لتحسين المناخ الاستثماري </a:t>
            </a:r>
            <a:endParaRPr lang="ar-SA" dirty="0"/>
          </a:p>
        </p:txBody>
      </p:sp>
      <p:sp>
        <p:nvSpPr>
          <p:cNvPr id="3" name="Content Placeholder 2"/>
          <p:cNvSpPr>
            <a:spLocks noGrp="1"/>
          </p:cNvSpPr>
          <p:nvPr>
            <p:ph idx="1"/>
          </p:nvPr>
        </p:nvSpPr>
        <p:spPr/>
        <p:txBody>
          <a:bodyPr/>
          <a:lstStyle/>
          <a:p>
            <a:pPr>
              <a:buFontTx/>
              <a:buChar char="-"/>
            </a:pPr>
            <a:r>
              <a:rPr lang="ar-SA" dirty="0"/>
              <a:t>تحديث التشريعات الاقتصادية والضريبية لتواكب المعايير الدولية </a:t>
            </a:r>
          </a:p>
          <a:p>
            <a:pPr>
              <a:buFontTx/>
              <a:buChar char="-"/>
            </a:pPr>
            <a:r>
              <a:rPr lang="ar-SA" dirty="0"/>
              <a:t>تعزيز الشراكة مع القطاع الخاص من خلال برامج تمويل ودعم للمشاريع الصغيرة والمتوسطة </a:t>
            </a:r>
          </a:p>
          <a:p>
            <a:pPr>
              <a:buFontTx/>
              <a:buChar char="-"/>
            </a:pPr>
            <a:r>
              <a:rPr lang="ar-SA" dirty="0"/>
              <a:t>تفعيل الحوافز الضريبية والجمركية المنصوص عليها في قانون تشجيع  الاستثمار </a:t>
            </a:r>
          </a:p>
          <a:p>
            <a:pPr>
              <a:buFontTx/>
              <a:buChar char="-"/>
            </a:pPr>
            <a:r>
              <a:rPr lang="ar-SA" dirty="0"/>
              <a:t>رقمنة الخدمات الحكومية لتسهيل معاملات المستثمرين </a:t>
            </a:r>
          </a:p>
        </p:txBody>
      </p:sp>
      <p:pic>
        <p:nvPicPr>
          <p:cNvPr id="5122"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0160" y="447674"/>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6334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209863"/>
            <a:ext cx="10018711" cy="1618938"/>
          </a:xfrm>
        </p:spPr>
        <p:txBody>
          <a:bodyPr/>
          <a:lstStyle/>
          <a:p>
            <a:r>
              <a:rPr lang="ar-SA" b="1" dirty="0"/>
              <a:t>افاق وفرص الاستثمار المستقبلية </a:t>
            </a:r>
            <a:endParaRPr lang="ar-SA" dirty="0"/>
          </a:p>
        </p:txBody>
      </p:sp>
      <p:sp>
        <p:nvSpPr>
          <p:cNvPr id="3" name="Content Placeholder 2"/>
          <p:cNvSpPr>
            <a:spLocks noGrp="1"/>
          </p:cNvSpPr>
          <p:nvPr>
            <p:ph idx="1"/>
          </p:nvPr>
        </p:nvSpPr>
        <p:spPr/>
        <p:txBody>
          <a:bodyPr>
            <a:noAutofit/>
          </a:bodyPr>
          <a:lstStyle/>
          <a:p>
            <a:r>
              <a:rPr lang="ar-SA" sz="2000" dirty="0"/>
              <a:t>1- قطاع التكنولوجيا والابتكار </a:t>
            </a:r>
          </a:p>
          <a:p>
            <a:r>
              <a:rPr lang="ar-SA" sz="2000" dirty="0"/>
              <a:t>استثمار في الشركات الناشئة ،البرمجة ، والتجارة الالكترونية </a:t>
            </a:r>
          </a:p>
          <a:p>
            <a:r>
              <a:rPr lang="ar-SA" sz="2000" dirty="0"/>
              <a:t>2- الطاقة المتجددة : </a:t>
            </a:r>
          </a:p>
          <a:p>
            <a:r>
              <a:rPr lang="ar-SA" sz="2000" dirty="0"/>
              <a:t>مشاريع الطاقة الشمسية التي تحظى بدعم محلي ودولي </a:t>
            </a:r>
          </a:p>
          <a:p>
            <a:r>
              <a:rPr lang="ar-SA" sz="2000" dirty="0"/>
              <a:t>3- القطاع الزراعي والصناعات الغذائية </a:t>
            </a:r>
          </a:p>
          <a:p>
            <a:r>
              <a:rPr lang="ar-SA" sz="2000" dirty="0"/>
              <a:t>تطوير الانتاج الزراعي والصناعات التحويلية المرتبطة به </a:t>
            </a:r>
          </a:p>
          <a:p>
            <a:r>
              <a:rPr lang="ar-SA" sz="2000" dirty="0"/>
              <a:t>4- السياحة والتراث الثقافي </a:t>
            </a:r>
          </a:p>
          <a:p>
            <a:r>
              <a:rPr lang="ar-SA" sz="2000" dirty="0"/>
              <a:t>5- قطاع العقارات والبنية التحتية </a:t>
            </a:r>
          </a:p>
          <a:p>
            <a:r>
              <a:rPr lang="ar-SA" sz="2000" dirty="0"/>
              <a:t>مشاريع الاسكان والمجمعات التجارية والخدمات العامة </a:t>
            </a:r>
          </a:p>
        </p:txBody>
      </p:sp>
      <p:pic>
        <p:nvPicPr>
          <p:cNvPr id="6146"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5308" y="209863"/>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3481700"/>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558976"/>
            <a:ext cx="10018713" cy="1394085"/>
          </a:xfrm>
        </p:spPr>
        <p:txBody>
          <a:bodyPr/>
          <a:lstStyle/>
          <a:p>
            <a:r>
              <a:rPr lang="ar-SA" b="1" dirty="0"/>
              <a:t>موائمة الحوافز الاستثمارية مع النظام الضريبي </a:t>
            </a:r>
          </a:p>
        </p:txBody>
      </p:sp>
      <p:sp>
        <p:nvSpPr>
          <p:cNvPr id="3" name="Content Placeholder 2"/>
          <p:cNvSpPr>
            <a:spLocks noGrp="1"/>
          </p:cNvSpPr>
          <p:nvPr>
            <p:ph idx="1"/>
          </p:nvPr>
        </p:nvSpPr>
        <p:spPr>
          <a:xfrm>
            <a:off x="1484311" y="3327816"/>
            <a:ext cx="10018713" cy="3237876"/>
          </a:xfrm>
        </p:spPr>
        <p:txBody>
          <a:bodyPr>
            <a:normAutofit/>
          </a:bodyPr>
          <a:lstStyle/>
          <a:p>
            <a:r>
              <a:rPr lang="ar-SA" sz="2000" dirty="0"/>
              <a:t>الموائمة تعني تحقيق توازن منطقي ومنهجي بين اهداف تشجيع الاستثمار وتحفيز النشاط الاقتصادي واهداف النظام الضريبي في تحقيق العدالة والكفاءة المالية </a:t>
            </a:r>
          </a:p>
          <a:p>
            <a:r>
              <a:rPr lang="ar-SA" sz="2000" dirty="0"/>
              <a:t>بمعنى اخر الحوافز الضريبية اداه اقتصادية فعالة لا عبئا ماليا غير مبرر على الخزينة العامة .</a:t>
            </a:r>
          </a:p>
          <a:p>
            <a:pPr marL="0" indent="0">
              <a:buNone/>
            </a:pPr>
            <a:endParaRPr lang="ar-SA" dirty="0"/>
          </a:p>
          <a:p>
            <a:endParaRPr lang="ar-SA" dirty="0"/>
          </a:p>
          <a:p>
            <a:endParaRPr lang="ar-SA" dirty="0"/>
          </a:p>
          <a:p>
            <a:endParaRPr lang="ar-SA" dirty="0"/>
          </a:p>
        </p:txBody>
      </p:sp>
      <p:pic>
        <p:nvPicPr>
          <p:cNvPr id="7170"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0278" y="185737"/>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531702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كيفية موائمة الحوافز مع النظام الضريبي </a:t>
            </a:r>
          </a:p>
        </p:txBody>
      </p:sp>
      <p:sp>
        <p:nvSpPr>
          <p:cNvPr id="3" name="Content Placeholder 2"/>
          <p:cNvSpPr>
            <a:spLocks noGrp="1"/>
          </p:cNvSpPr>
          <p:nvPr>
            <p:ph idx="1"/>
          </p:nvPr>
        </p:nvSpPr>
        <p:spPr>
          <a:xfrm>
            <a:off x="1484310" y="2308485"/>
            <a:ext cx="10357920" cy="4197246"/>
          </a:xfrm>
        </p:spPr>
        <p:txBody>
          <a:bodyPr>
            <a:normAutofit/>
          </a:bodyPr>
          <a:lstStyle/>
          <a:p>
            <a:r>
              <a:rPr lang="ar-SA" sz="2000" dirty="0"/>
              <a:t>تحديد أهداف الحوافز بوضوح : أن تمنح الحوافز فقط لتحقيق اهداف اقتصادية قابلة للقياس مثل خلق فرص عمل جديدة ، زيادة الصادرات ، تطوير مناطق صناعية .</a:t>
            </a:r>
          </a:p>
          <a:p>
            <a:r>
              <a:rPr lang="ar-SA" sz="2000" dirty="0"/>
              <a:t>تعزيز التنسيق المؤسسي : انشاء لجنة مشتركة بين وزارة المالية وهيئة تشجيع الاستثمار لتقييم وتوحيد الحوافز .</a:t>
            </a:r>
          </a:p>
          <a:p>
            <a:pPr>
              <a:buFont typeface="Arial" panose="020B0604020202020204" pitchFamily="34" charset="0"/>
              <a:buChar char="•"/>
            </a:pPr>
            <a:r>
              <a:rPr lang="ar-SA" sz="2000" dirty="0"/>
              <a:t>ربط الحوافز بالنتائج وليس بالنشاط ، بدلا من منح اعفاء شامل يُمنح المستثمر خصم نسبي من الضريبة المستحقة. </a:t>
            </a:r>
          </a:p>
          <a:p>
            <a:pPr>
              <a:buFont typeface="Arial" panose="020B0604020202020204" pitchFamily="34" charset="0"/>
              <a:buChar char="•"/>
            </a:pPr>
            <a:r>
              <a:rPr lang="ar-SA" sz="2000" dirty="0"/>
              <a:t>تحديد فترة زمنية للحوافز جعل الحوافز مؤقتة ومحددة بمدة مثل 5 او 10 سنوات وذلك لضمان مراجعتها وتقييم اثرها الاقتصادي قبل التجديد. </a:t>
            </a:r>
          </a:p>
          <a:p>
            <a:pPr>
              <a:buFont typeface="Arial" panose="020B0604020202020204" pitchFamily="34" charset="0"/>
              <a:buChar char="•"/>
            </a:pPr>
            <a:r>
              <a:rPr lang="ar-SA" sz="2000" dirty="0"/>
              <a:t>الشفافية في منح الحوافز : نشر قوائم المشاريع المستفيدة من الحوافز واسباب منحها ، اعتماد معايير واضحة ومعلنة لجميع المستثمرين .</a:t>
            </a:r>
          </a:p>
          <a:p>
            <a:pPr marL="0" indent="0">
              <a:buNone/>
            </a:pPr>
            <a:endParaRPr lang="ar-SA" sz="2000" dirty="0"/>
          </a:p>
        </p:txBody>
      </p:sp>
      <p:pic>
        <p:nvPicPr>
          <p:cNvPr id="8194" name="Picture 1" descr="PNALogoSm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5150" y="304566"/>
            <a:ext cx="8064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1219403"/>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501</TotalTime>
  <Words>1018</Words>
  <Application>Microsoft Office PowerPoint</Application>
  <PresentationFormat>Widescreen</PresentationFormat>
  <Paragraphs>156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Corbel</vt:lpstr>
      <vt:lpstr>Tahoma</vt:lpstr>
      <vt:lpstr>Times New Roman</vt:lpstr>
      <vt:lpstr>Parallax</vt:lpstr>
      <vt:lpstr>تأثير السياسات الضريبية على الاستثمار   وزارة المالية /دولة فلسطين </vt:lpstr>
      <vt:lpstr>ملامح النظام الضريبي في فلسطين </vt:lpstr>
      <vt:lpstr>مناخ الاستثمار في فلسطين </vt:lpstr>
      <vt:lpstr>جدول مؤشرات الاستثمار في فلسطين (2018–2024)</vt:lpstr>
      <vt:lpstr>التحديات التي تواجه مناخ الاستثمار </vt:lpstr>
      <vt:lpstr>الجهود الحكومية لتحسين المناخ الاستثماري </vt:lpstr>
      <vt:lpstr>افاق وفرص الاستثمار المستقبلية </vt:lpstr>
      <vt:lpstr>موائمة الحوافز الاستثمارية مع النظام الضريبي </vt:lpstr>
      <vt:lpstr>كيفية موائمة الحوافز مع النظام الضريبي </vt:lpstr>
      <vt:lpstr>جدول إحصائي موجز عن قانون تشجيع الاستثمار الفلسطيني وتأثيره (مُختصر ومؤشرات رئيسية)</vt:lpstr>
      <vt:lpstr>اثر الموائمة على الاقتصاد والنظام الضريبي </vt:lpstr>
      <vt:lpstr>التوصيات </vt:lpstr>
      <vt:lpstr>الخاتمة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تأثير السياسات الضريبية على الاستثمار</dc:title>
  <dc:creator>reham nobani</dc:creator>
  <cp:lastModifiedBy>reham nobani</cp:lastModifiedBy>
  <cp:revision>41</cp:revision>
  <dcterms:created xsi:type="dcterms:W3CDTF">2025-11-02T07:48:16Z</dcterms:created>
  <dcterms:modified xsi:type="dcterms:W3CDTF">2025-11-11T10:12:03Z</dcterms:modified>
</cp:coreProperties>
</file>