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256" r:id="rId2"/>
    <p:sldId id="279" r:id="rId3"/>
    <p:sldId id="265" r:id="rId4"/>
    <p:sldId id="267" r:id="rId5"/>
    <p:sldId id="268" r:id="rId6"/>
    <p:sldId id="269" r:id="rId7"/>
    <p:sldId id="275" r:id="rId8"/>
    <p:sldId id="286" r:id="rId9"/>
    <p:sldId id="288" r:id="rId10"/>
    <p:sldId id="287" r:id="rId11"/>
    <p:sldId id="271" r:id="rId12"/>
    <p:sldId id="272" r:id="rId13"/>
    <p:sldId id="274" r:id="rId14"/>
    <p:sldId id="278" r:id="rId15"/>
    <p:sldId id="282" r:id="rId16"/>
    <p:sldId id="283" r:id="rId17"/>
    <p:sldId id="284" r:id="rId18"/>
    <p:sldId id="285" r:id="rId19"/>
    <p:sldId id="281" r:id="rId20"/>
    <p:sldId id="289" r:id="rId21"/>
    <p:sldId id="291" r:id="rId22"/>
    <p:sldId id="276" r:id="rId23"/>
    <p:sldId id="277" r:id="rId24"/>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handoutMaster" Target="handoutMasters/handoutMaster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presProps" Target="presProps.xml" /><Relationship Id="rId30" Type="http://schemas.openxmlformats.org/officeDocument/2006/relationships/tableStyles" Target="tableStyle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3812855D-5AF3-40E2-B9E9-61F879BE6276}" type="datetimeFigureOut">
              <a:rPr lang="fr-FR" smtClean="0"/>
              <a:t>14/11/2025</a:t>
            </a:fld>
            <a:endParaRPr lang="fr-FR"/>
          </a:p>
        </p:txBody>
      </p:sp>
      <p:sp>
        <p:nvSpPr>
          <p:cNvPr id="4" name="Espace réservé du pied de page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35237B0F-9371-4A9B-9924-B1BE2E926FBC}" type="slidenum">
              <a:rPr lang="fr-FR" smtClean="0"/>
              <a:t>‹N°›</a:t>
            </a:fld>
            <a:endParaRPr lang="fr-FR"/>
          </a:p>
        </p:txBody>
      </p:sp>
    </p:spTree>
    <p:extLst>
      <p:ext uri="{BB962C8B-B14F-4D97-AF65-F5344CB8AC3E}">
        <p14:creationId xmlns:p14="http://schemas.microsoft.com/office/powerpoint/2010/main" val="2700316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86E770E5-307B-443F-AB8B-165B63D922BB}" type="datetimeFigureOut">
              <a:rPr lang="fr-FR" smtClean="0"/>
              <a:t>14/11/2025</a:t>
            </a:fld>
            <a:endParaRPr lang="fr-FR"/>
          </a:p>
        </p:txBody>
      </p:sp>
      <p:sp>
        <p:nvSpPr>
          <p:cNvPr id="4" name="Espace réservé de l'image des diapositives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B976B4F-617B-46E2-8715-59190E8C08D9}" type="slidenum">
              <a:rPr lang="fr-FR" smtClean="0"/>
              <a:t>‹N°›</a:t>
            </a:fld>
            <a:endParaRPr lang="fr-FR"/>
          </a:p>
        </p:txBody>
      </p:sp>
    </p:spTree>
    <p:extLst>
      <p:ext uri="{BB962C8B-B14F-4D97-AF65-F5344CB8AC3E}">
        <p14:creationId xmlns:p14="http://schemas.microsoft.com/office/powerpoint/2010/main" val="2517934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017E01-AF2D-4657-8DAC-3F76336466E7}" type="datetime1">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717678-5452-4F88-B983-9376BC06D06D}" type="datetime1">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74067E-95AD-43E4-998B-85730F3870E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86541B-61D1-4303-B70C-28E30342F52C}" type="datetime1">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6963D-C7CD-4C8C-BA48-D487F29D07FB}" type="datetime1">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CD68860-8DE1-4D21-B26A-461437F306C2}" type="datetime1">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ECE21C-60C3-41B3-B87C-928803B437B3}" type="datetime1">
              <a:rPr lang="en-US" smtClean="0"/>
              <a:t>11/14/2025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9202F7-B7E2-4ABC-8F46-64E0E03A7378}" type="datetime1">
              <a:rPr lang="en-US" smtClean="0"/>
              <a:t>11/14/2025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38E2B-DC15-4A40-82EE-69751A72007F}" type="datetime1">
              <a:rPr lang="en-US" smtClean="0"/>
              <a:t>11/14/2025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13A153-CF18-4478-BB87-519350FDCC31}" type="datetime1">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5AFFF9-D493-41E9-B20C-2E5AFB3F5B11}" type="datetime1">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FD2EE-DF75-4BA3-AE23-2F1717E138AC}" type="datetime1">
              <a:rPr lang="en-US" smtClean="0"/>
              <a:t>11/14/2025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sz="4000" dirty="0" err="1">
                <a:solidFill>
                  <a:schemeClr val="accent1"/>
                </a:solidFill>
              </a:rPr>
              <a:t>دور</a:t>
            </a:r>
            <a:r>
              <a:rPr sz="4000" dirty="0">
                <a:solidFill>
                  <a:schemeClr val="accent1"/>
                </a:solidFill>
              </a:rPr>
              <a:t> </a:t>
            </a:r>
            <a:r>
              <a:rPr sz="4000" dirty="0" err="1">
                <a:solidFill>
                  <a:schemeClr val="accent1"/>
                </a:solidFill>
              </a:rPr>
              <a:t>التشريع</a:t>
            </a:r>
            <a:r>
              <a:rPr sz="4000" dirty="0">
                <a:solidFill>
                  <a:schemeClr val="accent1"/>
                </a:solidFill>
              </a:rPr>
              <a:t> </a:t>
            </a:r>
            <a:r>
              <a:rPr lang="ar-EG" sz="4000" dirty="0">
                <a:solidFill>
                  <a:schemeClr val="accent1"/>
                </a:solidFill>
              </a:rPr>
              <a:t>الضريبي</a:t>
            </a:r>
            <a:r>
              <a:rPr sz="4000" dirty="0">
                <a:solidFill>
                  <a:schemeClr val="accent1"/>
                </a:solidFill>
              </a:rPr>
              <a:t> </a:t>
            </a:r>
            <a:r>
              <a:rPr sz="4000" dirty="0" err="1">
                <a:solidFill>
                  <a:schemeClr val="accent1"/>
                </a:solidFill>
              </a:rPr>
              <a:t>في</a:t>
            </a:r>
            <a:r>
              <a:rPr sz="4000" dirty="0">
                <a:solidFill>
                  <a:schemeClr val="accent1"/>
                </a:solidFill>
              </a:rPr>
              <a:t> </a:t>
            </a:r>
            <a:r>
              <a:rPr lang="ar-EG" sz="4000" dirty="0">
                <a:solidFill>
                  <a:schemeClr val="accent1"/>
                </a:solidFill>
              </a:rPr>
              <a:t>تعزيز</a:t>
            </a:r>
            <a:br>
              <a:rPr lang="fr-FR" sz="4000" dirty="0">
                <a:solidFill>
                  <a:schemeClr val="accent1"/>
                </a:solidFill>
              </a:rPr>
            </a:br>
            <a:r>
              <a:rPr lang="ar-EG" sz="4000" dirty="0">
                <a:solidFill>
                  <a:schemeClr val="accent1"/>
                </a:solidFill>
              </a:rPr>
              <a:t> الإمتثال الضريبي </a:t>
            </a:r>
            <a:r>
              <a:rPr sz="4000" dirty="0">
                <a:solidFill>
                  <a:schemeClr val="accent1"/>
                </a:solidFill>
              </a:rPr>
              <a:t>و</a:t>
            </a:r>
            <a:r>
              <a:rPr lang="ar-TN" sz="4000" dirty="0">
                <a:solidFill>
                  <a:schemeClr val="accent1"/>
                </a:solidFill>
              </a:rPr>
              <a:t>مكافحة التهرب</a:t>
            </a:r>
            <a:endParaRPr sz="4000" dirty="0">
              <a:solidFill>
                <a:schemeClr val="accent1"/>
              </a:solidFill>
            </a:endParaRPr>
          </a:p>
        </p:txBody>
      </p:sp>
      <p:sp>
        <p:nvSpPr>
          <p:cNvPr id="3" name="Subtitle 2"/>
          <p:cNvSpPr>
            <a:spLocks noGrp="1"/>
          </p:cNvSpPr>
          <p:nvPr>
            <p:ph type="subTitle" idx="1"/>
          </p:nvPr>
        </p:nvSpPr>
        <p:spPr>
          <a:xfrm>
            <a:off x="-378798" y="5178574"/>
            <a:ext cx="4627417" cy="1278082"/>
          </a:xfrm>
        </p:spPr>
        <p:txBody>
          <a:bodyPr/>
          <a:lstStyle/>
          <a:p>
            <a:r>
              <a:rPr lang="ar-AE" sz="2000" dirty="0">
                <a:solidFill>
                  <a:schemeClr val="tx1"/>
                </a:solidFill>
              </a:rPr>
              <a:t>تقديم</a:t>
            </a:r>
            <a:r>
              <a:rPr lang="ar-TN" sz="2000" dirty="0">
                <a:solidFill>
                  <a:schemeClr val="tx1"/>
                </a:solidFill>
              </a:rPr>
              <a:t>:</a:t>
            </a:r>
            <a:r>
              <a:rPr lang="ar-AE" sz="2000" dirty="0">
                <a:solidFill>
                  <a:schemeClr val="tx1"/>
                </a:solidFill>
              </a:rPr>
              <a:t> السيد عماد زعير</a:t>
            </a:r>
            <a:endParaRPr lang="fr-FR" sz="2000" dirty="0">
              <a:solidFill>
                <a:schemeClr val="tx1"/>
              </a:solidFill>
            </a:endParaRPr>
          </a:p>
          <a:p>
            <a:r>
              <a:rPr lang="ar-AE" sz="2000" dirty="0">
                <a:solidFill>
                  <a:schemeClr val="tx1"/>
                </a:solidFill>
              </a:rPr>
              <a:t>مدير عام بوزارة المالية - تونس</a:t>
            </a:r>
            <a:endParaRPr sz="2000" dirty="0">
              <a:solidFill>
                <a:schemeClr val="tx1"/>
              </a:solidFill>
            </a:endParaRPr>
          </a:p>
        </p:txBody>
      </p:sp>
      <p:cxnSp>
        <p:nvCxnSpPr>
          <p:cNvPr id="5" name="Straight Connector 4"/>
          <p:cNvCxnSpPr/>
          <p:nvPr/>
        </p:nvCxnSpPr>
        <p:spPr>
          <a:xfrm>
            <a:off x="886691" y="3851561"/>
            <a:ext cx="77446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886691" y="1991014"/>
            <a:ext cx="7744690"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67767" y="629065"/>
            <a:ext cx="3464410" cy="523220"/>
          </a:xfrm>
          <a:prstGeom prst="rect">
            <a:avLst/>
          </a:prstGeom>
        </p:spPr>
        <p:txBody>
          <a:bodyPr wrap="none">
            <a:spAutoFit/>
          </a:bodyPr>
          <a:lstStyle/>
          <a:p>
            <a:pPr lvl="0" rtl="1"/>
            <a:r>
              <a:rPr lang="fr-FR" sz="2800" b="1" dirty="0">
                <a:solidFill>
                  <a:schemeClr val="accent1">
                    <a:lumMod val="75000"/>
                  </a:schemeClr>
                </a:solidFill>
                <a:cs typeface="+mj-cs"/>
              </a:rPr>
              <a:t> </a:t>
            </a:r>
            <a:r>
              <a:rPr lang="ar-TN" sz="2800" b="1" dirty="0">
                <a:solidFill>
                  <a:schemeClr val="accent1">
                    <a:lumMod val="75000"/>
                  </a:schemeClr>
                </a:solidFill>
                <a:cs typeface="+mj-cs"/>
              </a:rPr>
              <a:t>محدودية المقاربة </a:t>
            </a:r>
            <a:r>
              <a:rPr lang="ar-EG" sz="2800" b="1" dirty="0">
                <a:solidFill>
                  <a:schemeClr val="accent1">
                    <a:lumMod val="75000"/>
                  </a:schemeClr>
                </a:solidFill>
                <a:cs typeface="+mj-cs"/>
              </a:rPr>
              <a:t>التشريع</a:t>
            </a:r>
            <a:r>
              <a:rPr lang="ar-TN" sz="2800" b="1" dirty="0">
                <a:solidFill>
                  <a:schemeClr val="accent1">
                    <a:lumMod val="75000"/>
                  </a:schemeClr>
                </a:solidFill>
                <a:cs typeface="+mj-cs"/>
              </a:rPr>
              <a:t>ية</a:t>
            </a:r>
          </a:p>
        </p:txBody>
      </p:sp>
      <p:cxnSp>
        <p:nvCxnSpPr>
          <p:cNvPr id="10" name="Connecteur droit 9"/>
          <p:cNvCxnSpPr/>
          <p:nvPr/>
        </p:nvCxnSpPr>
        <p:spPr>
          <a:xfrm flipH="1">
            <a:off x="2400300" y="1114934"/>
            <a:ext cx="3701562"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02758" y="1638154"/>
            <a:ext cx="8301845" cy="2292935"/>
          </a:xfrm>
          <a:prstGeom prst="rect">
            <a:avLst/>
          </a:prstGeom>
        </p:spPr>
        <p:txBody>
          <a:bodyPr wrap="square">
            <a:spAutoFit/>
          </a:bodyPr>
          <a:lstStyle/>
          <a:p>
            <a:pPr algn="just" rtl="1"/>
            <a:r>
              <a:rPr lang="ar-TN" sz="2400" b="1" dirty="0">
                <a:solidFill>
                  <a:schemeClr val="tx2"/>
                </a:solidFill>
                <a:cs typeface="+mj-cs"/>
              </a:rPr>
              <a:t>آثار الفجوة الضريبية</a:t>
            </a:r>
          </a:p>
          <a:p>
            <a:pPr algn="just" rtl="1"/>
            <a:endParaRPr lang="ar-TN" sz="1100" b="1" dirty="0">
              <a:solidFill>
                <a:schemeClr val="tx2"/>
              </a:solidFill>
              <a:cs typeface="+mj-cs"/>
            </a:endParaRPr>
          </a:p>
          <a:p>
            <a:pPr marL="342900" indent="-342900" algn="just" rtl="1">
              <a:lnSpc>
                <a:spcPct val="150000"/>
              </a:lnSpc>
              <a:buFont typeface="Wingdings" panose="05000000000000000000" pitchFamily="2" charset="2"/>
              <a:buChar char="ü"/>
            </a:pPr>
            <a:r>
              <a:rPr lang="ar-TN" sz="2400" dirty="0" err="1">
                <a:cs typeface="+mj-cs"/>
              </a:rPr>
              <a:t>إنخفاض</a:t>
            </a:r>
            <a:r>
              <a:rPr lang="ar-TN" sz="2400" dirty="0">
                <a:cs typeface="+mj-cs"/>
              </a:rPr>
              <a:t> الموارد المالية العمومية</a:t>
            </a:r>
          </a:p>
          <a:p>
            <a:pPr marL="342900" indent="-342900" algn="just" rtl="1">
              <a:lnSpc>
                <a:spcPct val="150000"/>
              </a:lnSpc>
              <a:buFont typeface="Wingdings" panose="05000000000000000000" pitchFamily="2" charset="2"/>
              <a:buChar char="ü"/>
            </a:pPr>
            <a:r>
              <a:rPr lang="ar-TN" sz="2400" dirty="0">
                <a:cs typeface="+mj-cs"/>
              </a:rPr>
              <a:t>عدم تكريس العدالة الضريبية</a:t>
            </a:r>
          </a:p>
          <a:p>
            <a:pPr marL="342900" indent="-342900" algn="just" rtl="1">
              <a:lnSpc>
                <a:spcPct val="150000"/>
              </a:lnSpc>
              <a:buFont typeface="Wingdings" panose="05000000000000000000" pitchFamily="2" charset="2"/>
              <a:buChar char="ü"/>
            </a:pPr>
            <a:r>
              <a:rPr lang="ar-TN" sz="2400" dirty="0">
                <a:cs typeface="+mj-cs"/>
              </a:rPr>
              <a:t>اختلال الثقة بين الإدارة الضريبية والمكلف بالضريبة</a:t>
            </a: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10</a:t>
            </a:fld>
            <a:endParaRPr lang="en-US"/>
          </a:p>
        </p:txBody>
      </p:sp>
    </p:spTree>
    <p:extLst>
      <p:ext uri="{BB962C8B-B14F-4D97-AF65-F5344CB8AC3E}">
        <p14:creationId xmlns:p14="http://schemas.microsoft.com/office/powerpoint/2010/main" val="1767116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373620" y="334592"/>
            <a:ext cx="3209533"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المقارن</a:t>
            </a:r>
          </a:p>
        </p:txBody>
      </p:sp>
      <p:cxnSp>
        <p:nvCxnSpPr>
          <p:cNvPr id="10" name="Connecteur droit 9"/>
          <p:cNvCxnSpPr/>
          <p:nvPr/>
        </p:nvCxnSpPr>
        <p:spPr>
          <a:xfrm flipH="1">
            <a:off x="1252306" y="826177"/>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4634" y="2403699"/>
            <a:ext cx="8301845" cy="830997"/>
          </a:xfrm>
          <a:prstGeom prst="rect">
            <a:avLst/>
          </a:prstGeom>
        </p:spPr>
        <p:txBody>
          <a:bodyPr wrap="square">
            <a:spAutoFit/>
          </a:bodyPr>
          <a:lstStyle/>
          <a:p>
            <a:pPr algn="just" rtl="1"/>
            <a:endParaRPr lang="ar-TN" sz="2400" dirty="0">
              <a:cs typeface="+mj-cs"/>
            </a:endParaRPr>
          </a:p>
          <a:p>
            <a:pPr algn="just" rtl="1"/>
            <a:endParaRPr lang="ar-EG" sz="2400" dirty="0"/>
          </a:p>
        </p:txBody>
      </p:sp>
      <p:graphicFrame>
        <p:nvGraphicFramePr>
          <p:cNvPr id="3" name="Table 2"/>
          <p:cNvGraphicFramePr>
            <a:graphicFrameLocks noGrp="1"/>
          </p:cNvGraphicFramePr>
          <p:nvPr>
            <p:extLst>
              <p:ext uri="{D42A27DB-BD31-4B8C-83A1-F6EECF244321}">
                <p14:modId xmlns:p14="http://schemas.microsoft.com/office/powerpoint/2010/main" val="2594382393"/>
              </p:ext>
            </p:extLst>
          </p:nvPr>
        </p:nvGraphicFramePr>
        <p:xfrm>
          <a:off x="158262" y="1065873"/>
          <a:ext cx="8841359" cy="6522801"/>
        </p:xfrm>
        <a:graphic>
          <a:graphicData uri="http://schemas.openxmlformats.org/drawingml/2006/table">
            <a:tbl>
              <a:tblPr>
                <a:tableStyleId>{BDBED569-4797-4DF1-A0F4-6AAB3CD982D8}</a:tableStyleId>
              </a:tblPr>
              <a:tblGrid>
                <a:gridCol w="2222647">
                  <a:extLst>
                    <a:ext uri="{9D8B030D-6E8A-4147-A177-3AD203B41FA5}">
                      <a16:colId xmlns:a16="http://schemas.microsoft.com/office/drawing/2014/main" val="918285956"/>
                    </a:ext>
                  </a:extLst>
                </a:gridCol>
                <a:gridCol w="2488976">
                  <a:extLst>
                    <a:ext uri="{9D8B030D-6E8A-4147-A177-3AD203B41FA5}">
                      <a16:colId xmlns:a16="http://schemas.microsoft.com/office/drawing/2014/main" val="3399467053"/>
                    </a:ext>
                  </a:extLst>
                </a:gridCol>
                <a:gridCol w="2328971">
                  <a:extLst>
                    <a:ext uri="{9D8B030D-6E8A-4147-A177-3AD203B41FA5}">
                      <a16:colId xmlns:a16="http://schemas.microsoft.com/office/drawing/2014/main" val="1718493607"/>
                    </a:ext>
                  </a:extLst>
                </a:gridCol>
                <a:gridCol w="1800765">
                  <a:extLst>
                    <a:ext uri="{9D8B030D-6E8A-4147-A177-3AD203B41FA5}">
                      <a16:colId xmlns:a16="http://schemas.microsoft.com/office/drawing/2014/main" val="2904634726"/>
                    </a:ext>
                  </a:extLst>
                </a:gridCol>
              </a:tblGrid>
              <a:tr h="555261">
                <a:tc>
                  <a:txBody>
                    <a:bodyPr/>
                    <a:lstStyle/>
                    <a:p>
                      <a:pPr algn="ctr">
                        <a:lnSpc>
                          <a:spcPct val="107000"/>
                        </a:lnSpc>
                        <a:spcAft>
                          <a:spcPts val="800"/>
                        </a:spcAft>
                      </a:pPr>
                      <a:r>
                        <a:rPr lang="ar-SA" sz="1600" b="1" dirty="0">
                          <a:solidFill>
                            <a:schemeClr val="bg1"/>
                          </a:solidFill>
                          <a:effectLst/>
                        </a:rPr>
                        <a:t>نسب الضريبة الإنتقائية على الإستهلاك</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a:lnSpc>
                          <a:spcPct val="107000"/>
                        </a:lnSpc>
                        <a:spcAft>
                          <a:spcPts val="800"/>
                        </a:spcAft>
                      </a:pPr>
                      <a:r>
                        <a:rPr lang="ar-SA" sz="1600" b="1" dirty="0">
                          <a:solidFill>
                            <a:schemeClr val="bg1"/>
                          </a:solidFill>
                          <a:effectLst/>
                        </a:rPr>
                        <a:t>نسب الضريبة على القيمة المضافة</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a:lnSpc>
                          <a:spcPct val="107000"/>
                        </a:lnSpc>
                        <a:spcAft>
                          <a:spcPts val="800"/>
                        </a:spcAft>
                      </a:pPr>
                      <a:r>
                        <a:rPr lang="ar-SA" sz="1600" b="1" dirty="0">
                          <a:solidFill>
                            <a:schemeClr val="bg1"/>
                          </a:solidFill>
                          <a:effectLst/>
                        </a:rPr>
                        <a:t>نسب الضريبة على الشركات </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rtl="1">
                        <a:lnSpc>
                          <a:spcPct val="107000"/>
                        </a:lnSpc>
                        <a:spcAft>
                          <a:spcPts val="800"/>
                        </a:spcAft>
                      </a:pPr>
                      <a:r>
                        <a:rPr lang="ar-SA" sz="1600" b="1" dirty="0">
                          <a:solidFill>
                            <a:schemeClr val="bg1"/>
                          </a:solidFill>
                          <a:effectLst/>
                        </a:rPr>
                        <a:t>الدولة</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extLst>
                  <a:ext uri="{0D108BD9-81ED-4DB2-BD59-A6C34878D82A}">
                    <a16:rowId xmlns:a16="http://schemas.microsoft.com/office/drawing/2014/main" val="2454181379"/>
                  </a:ext>
                </a:extLst>
              </a:tr>
              <a:tr h="330912">
                <a:tc>
                  <a:txBody>
                    <a:bodyPr/>
                    <a:lstStyle/>
                    <a:p>
                      <a:pPr algn="just" rtl="1">
                        <a:lnSpc>
                          <a:spcPct val="107000"/>
                        </a:lnSpc>
                        <a:spcAft>
                          <a:spcPts val="800"/>
                        </a:spcAft>
                      </a:pPr>
                      <a:r>
                        <a:rPr lang="fr-FR" sz="1700" dirty="0">
                          <a:effectLst/>
                        </a:rPr>
                        <a:t> </a:t>
                      </a:r>
                      <a:r>
                        <a:rPr lang="ar-TN" sz="1700" dirty="0">
                          <a:effectLst/>
                        </a:rPr>
                        <a:t>100% على منتجات التبغ</a:t>
                      </a:r>
                      <a:r>
                        <a:rPr lang="ar-TN" sz="1700" baseline="0" dirty="0">
                          <a:effectLst/>
                        </a:rPr>
                        <a:t> </a:t>
                      </a:r>
                      <a:r>
                        <a:rPr lang="ar-TN" sz="1700" dirty="0">
                          <a:effectLst/>
                        </a:rPr>
                        <a:t>والمشروبات الطاقة.</a:t>
                      </a:r>
                    </a:p>
                    <a:p>
                      <a:pPr algn="just" rtl="1">
                        <a:lnSpc>
                          <a:spcPct val="107000"/>
                        </a:lnSpc>
                        <a:spcAft>
                          <a:spcPts val="800"/>
                        </a:spcAft>
                      </a:pPr>
                      <a:r>
                        <a:rPr lang="ar-TN" sz="1700" dirty="0">
                          <a:effectLst/>
                        </a:rPr>
                        <a:t>50%</a:t>
                      </a:r>
                      <a:r>
                        <a:rPr lang="ar-TN" sz="1700" baseline="0" dirty="0">
                          <a:effectLst/>
                        </a:rPr>
                        <a:t> </a:t>
                      </a:r>
                      <a:r>
                        <a:rPr lang="ar-TN" sz="1700" dirty="0">
                          <a:effectLst/>
                        </a:rPr>
                        <a:t>للمشروبات الغازية.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endParaRPr lang="ar-TN" sz="1700" dirty="0">
                        <a:effectLst/>
                      </a:endParaRPr>
                    </a:p>
                    <a:p>
                      <a:pPr algn="just" rtl="1">
                        <a:lnSpc>
                          <a:spcPct val="107000"/>
                        </a:lnSpc>
                        <a:spcAft>
                          <a:spcPts val="800"/>
                        </a:spcAft>
                      </a:pPr>
                      <a:r>
                        <a:rPr lang="ar-SA" sz="1700" dirty="0">
                          <a:effectLst/>
                        </a:rPr>
                        <a:t>لم يتم تطبيق ضريبة القيمة المضافة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rtl="1">
                        <a:lnSpc>
                          <a:spcPct val="107000"/>
                        </a:lnSpc>
                        <a:spcAft>
                          <a:spcPts val="800"/>
                        </a:spcAft>
                      </a:pPr>
                      <a:r>
                        <a:rPr lang="ar-SA" sz="1700" dirty="0">
                          <a:effectLst/>
                          <a:cs typeface="+mj-cs"/>
                        </a:rPr>
                        <a:t>النسبة الموحدة </a:t>
                      </a:r>
                      <a:r>
                        <a:rPr lang="fr-FR" sz="1700" dirty="0">
                          <a:effectLst/>
                          <a:cs typeface="+mj-cs"/>
                        </a:rPr>
                        <a:t>10</a:t>
                      </a:r>
                      <a:r>
                        <a:rPr lang="ar-SA" sz="1700" dirty="0">
                          <a:effectLst/>
                          <a:cs typeface="+mj-cs"/>
                        </a:rPr>
                        <a:t>%</a:t>
                      </a:r>
                      <a:r>
                        <a:rPr lang="fr-FR" sz="1700" dirty="0">
                          <a:effectLst/>
                          <a:cs typeface="+mj-cs"/>
                        </a:rPr>
                        <a:t> </a:t>
                      </a:r>
                      <a:r>
                        <a:rPr lang="ar-SA" sz="1700" dirty="0">
                          <a:effectLst/>
                          <a:cs typeface="+mj-cs"/>
                        </a:rPr>
                        <a:t>باستثناء</a:t>
                      </a:r>
                      <a:r>
                        <a:rPr lang="fr-FR" sz="1700" baseline="0" dirty="0">
                          <a:effectLst/>
                          <a:cs typeface="+mj-cs"/>
                        </a:rPr>
                        <a:t> </a:t>
                      </a:r>
                      <a:r>
                        <a:rPr lang="ar-SA" sz="1700" dirty="0">
                          <a:effectLst/>
                          <a:cs typeface="+mj-cs"/>
                        </a:rPr>
                        <a:t>شركات البتروكيماويات/النفط التي تطبق عليها </a:t>
                      </a:r>
                      <a:r>
                        <a:rPr lang="ar-TN" sz="1700" dirty="0">
                          <a:effectLst/>
                          <a:cs typeface="+mj-cs"/>
                        </a:rPr>
                        <a:t> على الأقل </a:t>
                      </a:r>
                      <a:r>
                        <a:rPr lang="ar-SA" sz="1700" dirty="0">
                          <a:effectLst/>
                          <a:cs typeface="+mj-cs"/>
                        </a:rPr>
                        <a:t>نسبة 35 %</a:t>
                      </a:r>
                      <a:endParaRPr lang="fr-FR" sz="1700" dirty="0">
                        <a:effectLst/>
                        <a:cs typeface="+mj-cs"/>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dirty="0">
                          <a:effectLst/>
                        </a:rPr>
                        <a:t>قطر</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58524595"/>
                  </a:ext>
                </a:extLst>
              </a:tr>
              <a:tr h="568522">
                <a:tc>
                  <a:txBody>
                    <a:bodyPr/>
                    <a:lstStyle/>
                    <a:p>
                      <a:pPr algn="just" rtl="1">
                        <a:lnSpc>
                          <a:spcPct val="107000"/>
                        </a:lnSpc>
                        <a:spcAft>
                          <a:spcPts val="800"/>
                        </a:spcAft>
                      </a:pPr>
                      <a:endParaRPr lang="ar-TN" sz="100" dirty="0">
                        <a:effectLst/>
                      </a:endParaRPr>
                    </a:p>
                    <a:p>
                      <a:pPr algn="just" rtl="1">
                        <a:lnSpc>
                          <a:spcPct val="107000"/>
                        </a:lnSpc>
                        <a:spcAft>
                          <a:spcPts val="800"/>
                        </a:spcAft>
                      </a:pPr>
                      <a:r>
                        <a:rPr lang="fr-FR" sz="1700" dirty="0">
                          <a:effectLst/>
                        </a:rPr>
                        <a:t> </a:t>
                      </a:r>
                      <a:r>
                        <a:rPr lang="ar-TN" sz="1700" dirty="0">
                          <a:effectLst/>
                        </a:rPr>
                        <a:t>100% على منتجات التبغ والمشروبات الطاقة.</a:t>
                      </a:r>
                    </a:p>
                    <a:p>
                      <a:pPr algn="just" rtl="1">
                        <a:lnSpc>
                          <a:spcPct val="107000"/>
                        </a:lnSpc>
                        <a:spcAft>
                          <a:spcPts val="800"/>
                        </a:spcAft>
                      </a:pPr>
                      <a:r>
                        <a:rPr lang="ar-TN" sz="1700" dirty="0">
                          <a:effectLst/>
                        </a:rPr>
                        <a:t>50% المشروبات الغازية والمشروبات</a:t>
                      </a:r>
                      <a:r>
                        <a:rPr lang="ar-TN" sz="1700" baseline="0" dirty="0">
                          <a:effectLst/>
                        </a:rPr>
                        <a:t> </a:t>
                      </a:r>
                      <a:r>
                        <a:rPr lang="ar-TN" sz="1700" dirty="0">
                          <a:effectLst/>
                        </a:rPr>
                        <a:t>المحلاة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TN" sz="1700" dirty="0">
                          <a:effectLst/>
                        </a:rPr>
                        <a:t>تمّ تطبيق الضريبة على القيمة المضافة سنة 2018 بنسبة 5</a:t>
                      </a:r>
                      <a:r>
                        <a:rPr lang="ar-SA" sz="1700" dirty="0">
                          <a:effectLst/>
                        </a:rPr>
                        <a:t>%</a:t>
                      </a:r>
                      <a:r>
                        <a:rPr lang="ar-TN" sz="1700" dirty="0">
                          <a:effectLst/>
                        </a:rPr>
                        <a:t> ثمّ تمّ الترفيع فيه سنة 2023 إلى 15 </a:t>
                      </a:r>
                      <a:r>
                        <a:rPr lang="ar-SA" sz="1700" dirty="0">
                          <a:effectLst/>
                        </a:rPr>
                        <a:t>%</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TN" sz="1700" dirty="0">
                          <a:effectLst/>
                        </a:rPr>
                        <a:t>ال</a:t>
                      </a:r>
                      <a:r>
                        <a:rPr lang="ar-SA" sz="1700" dirty="0">
                          <a:effectLst/>
                        </a:rPr>
                        <a:t>نسبة </a:t>
                      </a:r>
                      <a:r>
                        <a:rPr lang="ar-TN" sz="1700" dirty="0">
                          <a:effectLst/>
                        </a:rPr>
                        <a:t>الموحدة </a:t>
                      </a:r>
                      <a:r>
                        <a:rPr lang="ar-SA" sz="1700" dirty="0">
                          <a:effectLst/>
                        </a:rPr>
                        <a:t>20 %</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a:effectLst/>
                        </a:rPr>
                        <a:t>السعودية</a:t>
                      </a:r>
                      <a:endParaRPr lang="fr-FR" sz="170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0591086"/>
                  </a:ext>
                </a:extLst>
              </a:tr>
              <a:tr h="797060">
                <a:tc>
                  <a:txBody>
                    <a:bodyPr/>
                    <a:lstStyle/>
                    <a:p>
                      <a:pPr algn="just" rtl="1">
                        <a:lnSpc>
                          <a:spcPct val="107000"/>
                        </a:lnSpc>
                        <a:spcAft>
                          <a:spcPts val="800"/>
                        </a:spcAft>
                      </a:pPr>
                      <a:r>
                        <a:rPr lang="fr-FR" sz="1700" dirty="0">
                          <a:effectLst/>
                        </a:rPr>
                        <a:t> </a:t>
                      </a:r>
                      <a:r>
                        <a:rPr lang="ar-TN" sz="1700" dirty="0">
                          <a:effectLst/>
                        </a:rPr>
                        <a:t>100% على منتجات التبغ ومشتقات النيكوتين وأجهزة التدخين الإلكتروني والمشروبات الطاقة.</a:t>
                      </a:r>
                    </a:p>
                    <a:p>
                      <a:pPr algn="just" rtl="1">
                        <a:lnSpc>
                          <a:spcPct val="107000"/>
                        </a:lnSpc>
                        <a:spcAft>
                          <a:spcPts val="800"/>
                        </a:spcAft>
                      </a:pPr>
                      <a:r>
                        <a:rPr lang="ar-TN" sz="1700" dirty="0">
                          <a:effectLst/>
                        </a:rPr>
                        <a:t>50% على المشروبات الغازية والمشروبات المحلاة بالسكر.</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rPr>
                        <a:t>تمّ تطبيق ضريبة القيمة المضافة سنة 2018 بنسبة 5% وتطبق الضريبة على معظم السلع والخدمات، في حين تعفى بعض القطاعات الأساسية مثل الأغذية الأساسية، والرعاية الصحية، والتعليم</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rPr>
                        <a:t>النسبة الموحدة 9 %</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dirty="0">
                          <a:effectLst/>
                        </a:rPr>
                        <a:t>الإمارات</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62614640"/>
                  </a:ext>
                </a:extLst>
              </a:tr>
              <a:tr h="797060">
                <a:tc>
                  <a:txBody>
                    <a:bodyPr/>
                    <a:lstStyle/>
                    <a:p>
                      <a:pPr algn="just" rtl="1">
                        <a:lnSpc>
                          <a:spcPct val="107000"/>
                        </a:lnSpc>
                        <a:spcAft>
                          <a:spcPts val="800"/>
                        </a:spcAft>
                      </a:pPr>
                      <a:r>
                        <a:rPr lang="ar-TN" sz="1700" dirty="0">
                          <a:effectLst/>
                          <a:latin typeface="Calibri" panose="020F0502020204030204" pitchFamily="34" charset="0"/>
                          <a:ea typeface="Calibri" panose="020F0502020204030204" pitchFamily="34" charset="0"/>
                          <a:cs typeface="Arial" panose="020B0604020202020204" pitchFamily="34" charset="0"/>
                        </a:rPr>
                        <a:t>نسب متعددة</a:t>
                      </a:r>
                      <a:r>
                        <a:rPr lang="ar-TN" sz="1700" baseline="0" dirty="0">
                          <a:effectLst/>
                          <a:latin typeface="Calibri" panose="020F0502020204030204" pitchFamily="34" charset="0"/>
                          <a:ea typeface="Calibri" panose="020F0502020204030204" pitchFamily="34" charset="0"/>
                          <a:cs typeface="Arial" panose="020B0604020202020204" pitchFamily="34" charset="0"/>
                        </a:rPr>
                        <a:t> تطبق على السيارات، التبغ و المنتجات الفاخرة ومشتقات النفط.....</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TN" sz="1700" dirty="0">
                          <a:effectLst/>
                          <a:latin typeface="Calibri" panose="020F0502020204030204" pitchFamily="34" charset="0"/>
                          <a:ea typeface="Calibri" panose="020F0502020204030204" pitchFamily="34" charset="0"/>
                          <a:cs typeface="+mn-cs"/>
                        </a:rPr>
                        <a:t>نسب متعددة لضريبة القيمة المضافة 1%،8%،18%.</a:t>
                      </a:r>
                    </a:p>
                    <a:p>
                      <a:pPr algn="just" rtl="1">
                        <a:lnSpc>
                          <a:spcPct val="107000"/>
                        </a:lnSpc>
                        <a:spcAft>
                          <a:spcPts val="800"/>
                        </a:spcAft>
                      </a:pP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just" defTabSz="457200" rtl="1" eaLnBrk="1" fontAlgn="auto" latinLnBrk="0" hangingPunct="1">
                        <a:lnSpc>
                          <a:spcPct val="107000"/>
                        </a:lnSpc>
                        <a:spcBef>
                          <a:spcPts val="0"/>
                        </a:spcBef>
                        <a:spcAft>
                          <a:spcPts val="800"/>
                        </a:spcAft>
                        <a:buClrTx/>
                        <a:buSzTx/>
                        <a:buFontTx/>
                        <a:buNone/>
                        <a:tabLst/>
                        <a:defRPr/>
                      </a:pPr>
                      <a:r>
                        <a:rPr lang="ar-SA" sz="1700" dirty="0">
                          <a:effectLst/>
                        </a:rPr>
                        <a:t>نسبة 20 %</a:t>
                      </a:r>
                      <a:r>
                        <a:rPr lang="ar-TN" sz="1700" dirty="0">
                          <a:effectLst/>
                        </a:rPr>
                        <a:t> بالنسبة للشركات غير المقيمة</a:t>
                      </a:r>
                      <a:r>
                        <a:rPr lang="ar-TN" sz="1700" baseline="0" dirty="0">
                          <a:effectLst/>
                        </a:rPr>
                        <a:t> و نسبة </a:t>
                      </a:r>
                      <a:r>
                        <a:rPr lang="ar-TN" sz="1700" dirty="0">
                          <a:effectLst/>
                          <a:latin typeface="Calibri" panose="020F0502020204030204" pitchFamily="34" charset="0"/>
                          <a:ea typeface="Calibri" panose="020F0502020204030204" pitchFamily="34" charset="0"/>
                          <a:cs typeface="Arial" panose="020B0604020202020204" pitchFamily="34" charset="0"/>
                        </a:rPr>
                        <a:t>15 </a:t>
                      </a:r>
                      <a:r>
                        <a:rPr lang="ar-SA" sz="1700" dirty="0">
                          <a:effectLst/>
                        </a:rPr>
                        <a:t>%</a:t>
                      </a:r>
                      <a:r>
                        <a:rPr lang="ar-TN" sz="1700" dirty="0">
                          <a:effectLst/>
                        </a:rPr>
                        <a:t> بالنسبة للشركات المقيمة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p>
                      <a:pPr marL="0" marR="0" indent="0" algn="just" defTabSz="457200" rtl="1" eaLnBrk="1" fontAlgn="auto" latinLnBrk="0" hangingPunct="1">
                        <a:lnSpc>
                          <a:spcPct val="107000"/>
                        </a:lnSpc>
                        <a:spcBef>
                          <a:spcPts val="0"/>
                        </a:spcBef>
                        <a:spcAft>
                          <a:spcPts val="800"/>
                        </a:spcAft>
                        <a:buClrTx/>
                        <a:buSzTx/>
                        <a:buFontTx/>
                        <a:buNone/>
                        <a:tabLst/>
                        <a:defRPr/>
                      </a:pPr>
                      <a:endParaRPr lang="fr-FR" sz="17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TN" sz="1700" dirty="0">
                          <a:effectLst/>
                          <a:latin typeface="Calibri" panose="020F0502020204030204" pitchFamily="34" charset="0"/>
                          <a:ea typeface="Calibri" panose="020F0502020204030204" pitchFamily="34" charset="0"/>
                          <a:cs typeface="Arial" panose="020B0604020202020204" pitchFamily="34" charset="0"/>
                        </a:rPr>
                        <a:t>تركيا</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64714632"/>
                  </a:ext>
                </a:extLst>
              </a:tr>
            </a:tbl>
          </a:graphicData>
        </a:graphic>
      </p:graphicFrame>
      <p:sp>
        <p:nvSpPr>
          <p:cNvPr id="2" name="Espace réservé du numéro de diapositive 1"/>
          <p:cNvSpPr>
            <a:spLocks noGrp="1"/>
          </p:cNvSpPr>
          <p:nvPr>
            <p:ph type="sldNum" sz="quarter" idx="12"/>
          </p:nvPr>
        </p:nvSpPr>
        <p:spPr/>
        <p:txBody>
          <a:bodyPr/>
          <a:lstStyle/>
          <a:p>
            <a:fld id="{C1FF6DA9-008F-8B48-92A6-B652298478BF}" type="slidenum">
              <a:rPr lang="en-US" smtClean="0"/>
              <a:t>11</a:t>
            </a:fld>
            <a:endParaRPr lang="en-US"/>
          </a:p>
        </p:txBody>
      </p:sp>
    </p:spTree>
    <p:extLst>
      <p:ext uri="{BB962C8B-B14F-4D97-AF65-F5344CB8AC3E}">
        <p14:creationId xmlns:p14="http://schemas.microsoft.com/office/powerpoint/2010/main" val="695407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onnecteur droit 9"/>
          <p:cNvCxnSpPr/>
          <p:nvPr/>
        </p:nvCxnSpPr>
        <p:spPr>
          <a:xfrm flipH="1">
            <a:off x="1252306" y="770666"/>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4634" y="2403699"/>
            <a:ext cx="8301845" cy="830997"/>
          </a:xfrm>
          <a:prstGeom prst="rect">
            <a:avLst/>
          </a:prstGeom>
        </p:spPr>
        <p:txBody>
          <a:bodyPr wrap="square">
            <a:spAutoFit/>
          </a:bodyPr>
          <a:lstStyle/>
          <a:p>
            <a:pPr algn="just" rtl="1"/>
            <a:endParaRPr lang="ar-TN" sz="2400" dirty="0">
              <a:cs typeface="+mj-cs"/>
            </a:endParaRPr>
          </a:p>
          <a:p>
            <a:pPr algn="just" rtl="1"/>
            <a:endParaRPr lang="ar-EG" sz="2400" dirty="0"/>
          </a:p>
        </p:txBody>
      </p:sp>
      <p:graphicFrame>
        <p:nvGraphicFramePr>
          <p:cNvPr id="3" name="Table 2"/>
          <p:cNvGraphicFramePr>
            <a:graphicFrameLocks noGrp="1"/>
          </p:cNvGraphicFramePr>
          <p:nvPr>
            <p:extLst>
              <p:ext uri="{D42A27DB-BD31-4B8C-83A1-F6EECF244321}">
                <p14:modId xmlns:p14="http://schemas.microsoft.com/office/powerpoint/2010/main" val="807105280"/>
              </p:ext>
            </p:extLst>
          </p:nvPr>
        </p:nvGraphicFramePr>
        <p:xfrm>
          <a:off x="178036" y="1046573"/>
          <a:ext cx="8803661" cy="4991117"/>
        </p:xfrm>
        <a:graphic>
          <a:graphicData uri="http://schemas.openxmlformats.org/drawingml/2006/table">
            <a:tbl>
              <a:tblPr>
                <a:tableStyleId>{BDBED569-4797-4DF1-A0F4-6AAB3CD982D8}</a:tableStyleId>
              </a:tblPr>
              <a:tblGrid>
                <a:gridCol w="2272420">
                  <a:extLst>
                    <a:ext uri="{9D8B030D-6E8A-4147-A177-3AD203B41FA5}">
                      <a16:colId xmlns:a16="http://schemas.microsoft.com/office/drawing/2014/main" val="918285956"/>
                    </a:ext>
                  </a:extLst>
                </a:gridCol>
                <a:gridCol w="2444435">
                  <a:extLst>
                    <a:ext uri="{9D8B030D-6E8A-4147-A177-3AD203B41FA5}">
                      <a16:colId xmlns:a16="http://schemas.microsoft.com/office/drawing/2014/main" val="3399467053"/>
                    </a:ext>
                  </a:extLst>
                </a:gridCol>
                <a:gridCol w="2399169">
                  <a:extLst>
                    <a:ext uri="{9D8B030D-6E8A-4147-A177-3AD203B41FA5}">
                      <a16:colId xmlns:a16="http://schemas.microsoft.com/office/drawing/2014/main" val="1718493607"/>
                    </a:ext>
                  </a:extLst>
                </a:gridCol>
                <a:gridCol w="1687637">
                  <a:extLst>
                    <a:ext uri="{9D8B030D-6E8A-4147-A177-3AD203B41FA5}">
                      <a16:colId xmlns:a16="http://schemas.microsoft.com/office/drawing/2014/main" val="2904634726"/>
                    </a:ext>
                  </a:extLst>
                </a:gridCol>
              </a:tblGrid>
              <a:tr h="555261">
                <a:tc>
                  <a:txBody>
                    <a:bodyPr/>
                    <a:lstStyle/>
                    <a:p>
                      <a:pPr algn="ctr">
                        <a:lnSpc>
                          <a:spcPct val="107000"/>
                        </a:lnSpc>
                        <a:spcAft>
                          <a:spcPts val="800"/>
                        </a:spcAft>
                      </a:pPr>
                      <a:r>
                        <a:rPr lang="ar-SA" sz="1600" b="1" dirty="0">
                          <a:solidFill>
                            <a:schemeClr val="bg1"/>
                          </a:solidFill>
                          <a:effectLst/>
                        </a:rPr>
                        <a:t>نسب الضريبة الإنتقائية على الإستهلاك</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a:lnSpc>
                          <a:spcPct val="107000"/>
                        </a:lnSpc>
                        <a:spcAft>
                          <a:spcPts val="800"/>
                        </a:spcAft>
                      </a:pPr>
                      <a:r>
                        <a:rPr lang="ar-SA" sz="1600" b="1" dirty="0">
                          <a:solidFill>
                            <a:schemeClr val="bg1"/>
                          </a:solidFill>
                          <a:effectLst/>
                        </a:rPr>
                        <a:t>نسب الضريبة على القيمة المضافة</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a:lnSpc>
                          <a:spcPct val="107000"/>
                        </a:lnSpc>
                        <a:spcAft>
                          <a:spcPts val="800"/>
                        </a:spcAft>
                      </a:pPr>
                      <a:r>
                        <a:rPr lang="ar-SA" sz="1600" b="1" dirty="0">
                          <a:solidFill>
                            <a:schemeClr val="bg1"/>
                          </a:solidFill>
                          <a:effectLst/>
                        </a:rPr>
                        <a:t>نسب الضريبة على الشركات </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rtl="1">
                        <a:lnSpc>
                          <a:spcPct val="107000"/>
                        </a:lnSpc>
                        <a:spcAft>
                          <a:spcPts val="800"/>
                        </a:spcAft>
                      </a:pPr>
                      <a:r>
                        <a:rPr lang="ar-SA" sz="1600" b="1" dirty="0">
                          <a:solidFill>
                            <a:schemeClr val="bg1"/>
                          </a:solidFill>
                          <a:effectLst/>
                        </a:rPr>
                        <a:t>الدولة</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extLst>
                  <a:ext uri="{0D108BD9-81ED-4DB2-BD59-A6C34878D82A}">
                    <a16:rowId xmlns:a16="http://schemas.microsoft.com/office/drawing/2014/main" val="2454181379"/>
                  </a:ext>
                </a:extLst>
              </a:tr>
              <a:tr h="658809">
                <a:tc>
                  <a:txBody>
                    <a:bodyPr/>
                    <a:lstStyle/>
                    <a:p>
                      <a:pPr algn="just" rtl="1">
                        <a:lnSpc>
                          <a:spcPct val="107000"/>
                        </a:lnSpc>
                        <a:spcAft>
                          <a:spcPts val="800"/>
                        </a:spcAft>
                      </a:pPr>
                      <a:r>
                        <a:rPr lang="fr-FR" sz="1700" dirty="0">
                          <a:effectLst/>
                          <a:latin typeface="Calibri" panose="020F0502020204030204" pitchFamily="34" charset="0"/>
                          <a:ea typeface="Calibri" panose="020F0502020204030204" pitchFamily="34" charset="0"/>
                          <a:cs typeface="Arial" panose="020B0604020202020204" pitchFamily="34" charset="0"/>
                        </a:rPr>
                        <a:t> </a:t>
                      </a:r>
                      <a:r>
                        <a:rPr lang="ar-TN" sz="1700" dirty="0">
                          <a:effectLst/>
                          <a:latin typeface="Calibri" panose="020F0502020204030204" pitchFamily="34" charset="0"/>
                          <a:ea typeface="Calibri" panose="020F0502020204030204" pitchFamily="34" charset="0"/>
                          <a:cs typeface="+mn-cs"/>
                        </a:rPr>
                        <a:t>100</a:t>
                      </a:r>
                      <a:r>
                        <a:rPr lang="ar-SA" sz="1700" dirty="0">
                          <a:effectLst/>
                          <a:latin typeface="Calibri" panose="020F0502020204030204" pitchFamily="34" charset="0"/>
                          <a:ea typeface="Calibri" panose="020F0502020204030204" pitchFamily="34" charset="0"/>
                          <a:cs typeface="+mn-cs"/>
                        </a:rPr>
                        <a:t>%</a:t>
                      </a:r>
                      <a:r>
                        <a:rPr lang="ar-TN" sz="1700" dirty="0">
                          <a:effectLst/>
                          <a:latin typeface="Calibri" panose="020F0502020204030204" pitchFamily="34" charset="0"/>
                          <a:ea typeface="Calibri" panose="020F0502020204030204" pitchFamily="34" charset="0"/>
                          <a:cs typeface="+mn-cs"/>
                        </a:rPr>
                        <a:t> على منتجات التبغ والمشروبات الطاقة.50</a:t>
                      </a:r>
                      <a:r>
                        <a:rPr lang="ar-SA" sz="1700" dirty="0">
                          <a:effectLst/>
                          <a:latin typeface="Calibri" panose="020F0502020204030204" pitchFamily="34" charset="0"/>
                          <a:ea typeface="Calibri" panose="020F0502020204030204" pitchFamily="34" charset="0"/>
                          <a:cs typeface="+mn-cs"/>
                        </a:rPr>
                        <a:t>%</a:t>
                      </a:r>
                      <a:r>
                        <a:rPr lang="ar-TN" sz="1700" dirty="0">
                          <a:effectLst/>
                          <a:latin typeface="Calibri" panose="020F0502020204030204" pitchFamily="34" charset="0"/>
                          <a:ea typeface="Calibri" panose="020F0502020204030204" pitchFamily="34" charset="0"/>
                          <a:cs typeface="+mn-cs"/>
                        </a:rPr>
                        <a:t> على المشروبات الغازية والمشروبات المحلاة.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تمّ تطبيق ضريبة القيمة المضافة سنة 2019 بنسبة </a:t>
                      </a:r>
                      <a:r>
                        <a:rPr lang="ar-SA" sz="1700" dirty="0">
                          <a:effectLst/>
                          <a:latin typeface="Calibri" panose="020F0502020204030204" pitchFamily="34" charset="0"/>
                          <a:ea typeface="Calibri" panose="020F0502020204030204" pitchFamily="34" charset="0"/>
                          <a:cs typeface="+mn-cs"/>
                        </a:rPr>
                        <a:t>5%على معظم السلع والخدمات، ، </a:t>
                      </a:r>
                      <a:r>
                        <a:rPr lang="ar-SA" sz="1700" dirty="0">
                          <a:effectLst/>
                          <a:latin typeface="Calibri" panose="020F0502020204030204" pitchFamily="34" charset="0"/>
                          <a:ea typeface="Calibri" panose="020F0502020204030204" pitchFamily="34" charset="0"/>
                          <a:cs typeface="Arial" panose="020B0604020202020204" pitchFamily="34" charset="0"/>
                        </a:rPr>
                        <a:t>ثم تم رفعها إلى 10% سنة 2022</a:t>
                      </a:r>
                      <a:r>
                        <a:rPr lang="fr-FR" sz="1700" dirty="0">
                          <a:effectLst/>
                          <a:latin typeface="Calibri" panose="020F0502020204030204" pitchFamily="34" charset="0"/>
                          <a:ea typeface="Calibri" panose="020F0502020204030204" pitchFamily="34" charset="0"/>
                          <a:cs typeface="Arial" panose="020B0604020202020204" pitchFamily="34" charset="0"/>
                        </a:rPr>
                        <a:t>.</a:t>
                      </a:r>
                      <a:r>
                        <a:rPr lang="ar-SA" sz="1700" dirty="0">
                          <a:effectLst/>
                          <a:latin typeface="Calibri" panose="020F0502020204030204" pitchFamily="34" charset="0"/>
                          <a:ea typeface="Calibri" panose="020F0502020204030204" pitchFamily="34" charset="0"/>
                          <a:cs typeface="Arial" panose="020B0604020202020204" pitchFamily="34" charset="0"/>
                        </a:rPr>
                        <a:t> </a:t>
                      </a:r>
                      <a:r>
                        <a:rPr lang="ar-TN" sz="1700" dirty="0">
                          <a:effectLst/>
                          <a:latin typeface="Calibri" panose="020F0502020204030204" pitchFamily="34" charset="0"/>
                          <a:ea typeface="Calibri" panose="020F0502020204030204" pitchFamily="34" charset="0"/>
                          <a:cs typeface="Arial" panose="020B0604020202020204" pitchFamily="34" charset="0"/>
                        </a:rPr>
                        <a:t>و</a:t>
                      </a:r>
                      <a:r>
                        <a:rPr lang="ar-SA" sz="1700" dirty="0">
                          <a:effectLst/>
                          <a:latin typeface="Calibri" panose="020F0502020204030204" pitchFamily="34" charset="0"/>
                          <a:ea typeface="Calibri" panose="020F0502020204030204" pitchFamily="34" charset="0"/>
                          <a:cs typeface="Arial" panose="020B0604020202020204" pitchFamily="34" charset="0"/>
                        </a:rPr>
                        <a:t>تعفى بعض القطاعات مثل الخدمات المالية، وبيع العقارات السكنية، والرعاية الصحية، والتعليم.</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ضريبة مفروضة على شركات النفط/الغاز بحدود عالية مثال: 46% للشركات النفطية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a:effectLst/>
                          <a:latin typeface="Calibri" panose="020F0502020204030204" pitchFamily="34" charset="0"/>
                          <a:ea typeface="Calibri" panose="020F0502020204030204" pitchFamily="34" charset="0"/>
                          <a:cs typeface="Arial" panose="020B0604020202020204" pitchFamily="34" charset="0"/>
                        </a:rPr>
                        <a:t>البحرين</a:t>
                      </a:r>
                      <a:endParaRPr lang="fr-FR" sz="17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44864446"/>
                  </a:ext>
                </a:extLst>
              </a:tr>
              <a:tr h="330912">
                <a:tc>
                  <a:txBody>
                    <a:bodyPr/>
                    <a:lstStyle/>
                    <a:p>
                      <a:pPr algn="just" rtl="1">
                        <a:lnSpc>
                          <a:spcPct val="107000"/>
                        </a:lnSpc>
                        <a:spcAft>
                          <a:spcPts val="800"/>
                        </a:spcAft>
                      </a:pPr>
                      <a:r>
                        <a:rPr lang="fr-FR" sz="1700" dirty="0">
                          <a:effectLst/>
                          <a:latin typeface="Calibri" panose="020F0502020204030204" pitchFamily="34" charset="0"/>
                          <a:ea typeface="Calibri" panose="020F0502020204030204" pitchFamily="34" charset="0"/>
                          <a:cs typeface="Arial" panose="020B0604020202020204" pitchFamily="34" charset="0"/>
                        </a:rPr>
                        <a:t> </a:t>
                      </a:r>
                      <a:r>
                        <a:rPr lang="ar-TN" sz="1700" dirty="0">
                          <a:effectLst/>
                          <a:latin typeface="Calibri" panose="020F0502020204030204" pitchFamily="34" charset="0"/>
                          <a:ea typeface="Calibri" panose="020F0502020204030204" pitchFamily="34" charset="0"/>
                          <a:cs typeface="+mn-cs"/>
                        </a:rPr>
                        <a:t>100</a:t>
                      </a:r>
                      <a:r>
                        <a:rPr lang="ar-SA" sz="1700" dirty="0">
                          <a:effectLst/>
                          <a:latin typeface="Calibri" panose="020F0502020204030204" pitchFamily="34" charset="0"/>
                          <a:ea typeface="Calibri" panose="020F0502020204030204" pitchFamily="34" charset="0"/>
                          <a:cs typeface="+mn-cs"/>
                        </a:rPr>
                        <a:t>%</a:t>
                      </a:r>
                      <a:r>
                        <a:rPr lang="ar-TN" sz="1700" dirty="0">
                          <a:effectLst/>
                          <a:latin typeface="Calibri" panose="020F0502020204030204" pitchFamily="34" charset="0"/>
                          <a:ea typeface="Calibri" panose="020F0502020204030204" pitchFamily="34" charset="0"/>
                          <a:cs typeface="+mn-cs"/>
                        </a:rPr>
                        <a:t> على السجائر، المشروبات السكرية، الكحول..</a:t>
                      </a:r>
                    </a:p>
                    <a:p>
                      <a:pPr algn="just" rtl="1">
                        <a:lnSpc>
                          <a:spcPct val="107000"/>
                        </a:lnSpc>
                        <a:spcAft>
                          <a:spcPts val="800"/>
                        </a:spcAft>
                      </a:pP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تم تطبيق ضريبة القيمة المضافة سنة  2021 بنسبة </a:t>
                      </a:r>
                      <a:r>
                        <a:rPr lang="ar-TN" sz="1700" dirty="0">
                          <a:effectLst/>
                          <a:latin typeface="Calibri" panose="020F0502020204030204" pitchFamily="34" charset="0"/>
                          <a:ea typeface="Calibri" panose="020F0502020204030204" pitchFamily="34" charset="0"/>
                          <a:cs typeface="Arial" panose="020B0604020202020204" pitchFamily="34" charset="0"/>
                        </a:rPr>
                        <a:t>5</a:t>
                      </a:r>
                      <a:r>
                        <a:rPr lang="fr-FR" sz="1700" dirty="0">
                          <a:effectLst/>
                          <a:latin typeface="Calibri" panose="020F0502020204030204" pitchFamily="34" charset="0"/>
                          <a:ea typeface="Calibri" panose="020F0502020204030204" pitchFamily="34" charset="0"/>
                          <a:cs typeface="Arial" panose="020B0604020202020204" pitchFamily="34" charset="0"/>
                        </a:rPr>
                        <a:t>%</a:t>
                      </a:r>
                      <a:r>
                        <a:rPr lang="ar-TN" sz="1700" dirty="0">
                          <a:effectLst/>
                          <a:latin typeface="Calibri" panose="020F0502020204030204" pitchFamily="34" charset="0"/>
                          <a:ea typeface="Calibri" panose="020F0502020204030204" pitchFamily="34" charset="0"/>
                          <a:cs typeface="Arial" panose="020B0604020202020204" pitchFamily="34" charset="0"/>
                        </a:rPr>
                        <a:t> </a:t>
                      </a:r>
                      <a:r>
                        <a:rPr lang="ar-SA" sz="1700" dirty="0">
                          <a:effectLst/>
                          <a:latin typeface="Calibri" panose="020F0502020204030204" pitchFamily="34" charset="0"/>
                          <a:ea typeface="Calibri" panose="020F0502020204030204" pitchFamily="34" charset="0"/>
                          <a:cs typeface="Arial" panose="020B0604020202020204" pitchFamily="34" charset="0"/>
                        </a:rPr>
                        <a:t>على معظم السلع والخدمات ، مع إعفاء أو تخفيض الضريبة إلى 3% على بعض الأصناف. </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15% </a:t>
                      </a:r>
                      <a:r>
                        <a:rPr lang="ar-TN" sz="1700" dirty="0">
                          <a:effectLst/>
                          <a:latin typeface="Calibri" panose="020F0502020204030204" pitchFamily="34" charset="0"/>
                          <a:ea typeface="Calibri" panose="020F0502020204030204" pitchFamily="34" charset="0"/>
                          <a:cs typeface="Arial" panose="020B0604020202020204" pitchFamily="34" charset="0"/>
                        </a:rPr>
                        <a:t>مع</a:t>
                      </a:r>
                      <a:r>
                        <a:rPr lang="ar-SA" sz="1700" dirty="0">
                          <a:effectLst/>
                          <a:latin typeface="Calibri" panose="020F0502020204030204" pitchFamily="34" charset="0"/>
                          <a:ea typeface="Calibri" panose="020F0502020204030204" pitchFamily="34" charset="0"/>
                          <a:cs typeface="Arial" panose="020B0604020202020204" pitchFamily="34" charset="0"/>
                        </a:rPr>
                        <a:t> إعفاءات </a:t>
                      </a:r>
                      <a:r>
                        <a:rPr lang="ar-TN" sz="1700" dirty="0">
                          <a:effectLst/>
                          <a:latin typeface="Calibri" panose="020F0502020204030204" pitchFamily="34" charset="0"/>
                          <a:ea typeface="Calibri" panose="020F0502020204030204" pitchFamily="34" charset="0"/>
                          <a:cs typeface="Arial" panose="020B0604020202020204" pitchFamily="34" charset="0"/>
                        </a:rPr>
                        <a:t>ونسب</a:t>
                      </a:r>
                      <a:r>
                        <a:rPr lang="ar-SA" sz="1700" dirty="0">
                          <a:effectLst/>
                          <a:latin typeface="Calibri" panose="020F0502020204030204" pitchFamily="34" charset="0"/>
                          <a:ea typeface="Calibri" panose="020F0502020204030204" pitchFamily="34" charset="0"/>
                          <a:cs typeface="Arial" panose="020B0604020202020204" pitchFamily="34" charset="0"/>
                        </a:rPr>
                        <a:t> خاصة</a:t>
                      </a:r>
                      <a:r>
                        <a:rPr lang="ar-TN" sz="1700" baseline="0" dirty="0">
                          <a:effectLst/>
                          <a:latin typeface="Calibri" panose="020F0502020204030204" pitchFamily="34" charset="0"/>
                          <a:ea typeface="Calibri" panose="020F0502020204030204" pitchFamily="34" charset="0"/>
                          <a:cs typeface="Arial" panose="020B0604020202020204" pitchFamily="34" charset="0"/>
                        </a:rPr>
                        <a:t> لبعض الأنشطة والقطاعات</a:t>
                      </a:r>
                      <a:r>
                        <a:rPr lang="ar-SA" sz="1700" dirty="0">
                          <a:effectLst/>
                          <a:latin typeface="Calibri" panose="020F0502020204030204" pitchFamily="34" charset="0"/>
                          <a:ea typeface="Calibri" panose="020F0502020204030204" pitchFamily="34" charset="0"/>
                          <a:cs typeface="Arial" panose="020B0604020202020204" pitchFamily="34" charset="0"/>
                        </a:rPr>
                        <a:t>.</a:t>
                      </a:r>
                      <a:endParaRPr lang="ar-TN" sz="17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TN" sz="1700" dirty="0">
                          <a:effectLst/>
                          <a:latin typeface="Calibri" panose="020F0502020204030204" pitchFamily="34" charset="0"/>
                          <a:ea typeface="Calibri" panose="020F0502020204030204" pitchFamily="34" charset="0"/>
                          <a:cs typeface="Arial" panose="020B0604020202020204" pitchFamily="34" charset="0"/>
                        </a:rPr>
                        <a:t>55 </a:t>
                      </a:r>
                      <a:r>
                        <a:rPr lang="ar-SA" sz="1700" dirty="0">
                          <a:effectLst/>
                          <a:latin typeface="Calibri" panose="020F0502020204030204" pitchFamily="34" charset="0"/>
                          <a:ea typeface="Calibri" panose="020F0502020204030204" pitchFamily="34" charset="0"/>
                          <a:cs typeface="+mn-cs"/>
                        </a:rPr>
                        <a:t>%</a:t>
                      </a:r>
                      <a:r>
                        <a:rPr lang="ar-TN" sz="1700" dirty="0">
                          <a:effectLst/>
                          <a:latin typeface="Calibri" panose="020F0502020204030204" pitchFamily="34" charset="0"/>
                          <a:ea typeface="Calibri" panose="020F0502020204030204" pitchFamily="34" charset="0"/>
                          <a:cs typeface="+mn-cs"/>
                        </a:rPr>
                        <a:t> للشركات النفطية</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a:effectLst/>
                          <a:latin typeface="Calibri" panose="020F0502020204030204" pitchFamily="34" charset="0"/>
                          <a:ea typeface="Calibri" panose="020F0502020204030204" pitchFamily="34" charset="0"/>
                          <a:cs typeface="Arial" panose="020B0604020202020204" pitchFamily="34" charset="0"/>
                        </a:rPr>
                        <a:t>عمان</a:t>
                      </a:r>
                      <a:endParaRPr lang="fr-FR" sz="17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58524595"/>
                  </a:ext>
                </a:extLst>
              </a:tr>
              <a:tr h="568522">
                <a:tc>
                  <a:txBody>
                    <a:bodyPr/>
                    <a:lstStyle/>
                    <a:p>
                      <a:pPr algn="just" rtl="1">
                        <a:lnSpc>
                          <a:spcPct val="107000"/>
                        </a:lnSpc>
                        <a:spcAft>
                          <a:spcPts val="800"/>
                        </a:spcAft>
                      </a:pPr>
                      <a:r>
                        <a:rPr lang="fr-FR" sz="1700" dirty="0">
                          <a:effectLst/>
                          <a:latin typeface="Calibri" panose="020F0502020204030204" pitchFamily="34" charset="0"/>
                          <a:ea typeface="Calibri" panose="020F0502020204030204" pitchFamily="34" charset="0"/>
                          <a:cs typeface="Arial" panose="020B0604020202020204" pitchFamily="34" charset="0"/>
                        </a:rPr>
                        <a:t> </a:t>
                      </a:r>
                      <a:r>
                        <a:rPr lang="ar-EG" sz="1700" dirty="0">
                          <a:effectLst/>
                        </a:rPr>
                        <a:t>نسب</a:t>
                      </a:r>
                      <a:r>
                        <a:rPr lang="ar-EG" sz="1700" baseline="0" dirty="0">
                          <a:effectLst/>
                        </a:rPr>
                        <a:t> تتراوح بين10 </a:t>
                      </a:r>
                      <a:r>
                        <a:rPr lang="fr-FR" sz="1700" dirty="0">
                          <a:effectLst/>
                        </a:rPr>
                        <a:t>%</a:t>
                      </a:r>
                      <a:r>
                        <a:rPr lang="ar-EG" sz="1700" dirty="0">
                          <a:effectLst/>
                        </a:rPr>
                        <a:t> و </a:t>
                      </a:r>
                      <a:r>
                        <a:rPr lang="fr-FR" sz="1700" dirty="0">
                          <a:effectLst/>
                        </a:rPr>
                        <a:t>30</a:t>
                      </a:r>
                      <a:r>
                        <a:rPr lang="ar-EG" sz="1700" dirty="0">
                          <a:effectLst/>
                        </a:rPr>
                        <a:t> </a:t>
                      </a:r>
                      <a:r>
                        <a:rPr lang="ar-SA" sz="1700" dirty="0">
                          <a:effectLst/>
                          <a:latin typeface="Calibri" panose="020F0502020204030204" pitchFamily="34" charset="0"/>
                          <a:ea typeface="Calibri" panose="020F0502020204030204" pitchFamily="34" charset="0"/>
                          <a:cs typeface="+mn-cs"/>
                        </a:rPr>
                        <a:t>%</a:t>
                      </a:r>
                      <a:r>
                        <a:rPr lang="ar-EG" sz="1700" dirty="0">
                          <a:effectLst/>
                        </a:rPr>
                        <a:t> حسب </a:t>
                      </a:r>
                      <a:r>
                        <a:rPr lang="ar-TN" sz="1700" dirty="0">
                          <a:effectLst/>
                        </a:rPr>
                        <a:t>حسب</a:t>
                      </a:r>
                      <a:r>
                        <a:rPr lang="ar-TN" sz="1700" baseline="0" dirty="0">
                          <a:effectLst/>
                        </a:rPr>
                        <a:t> طبيعة المنتج</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fr-FR" sz="1700" dirty="0">
                          <a:effectLst/>
                          <a:latin typeface="Calibri" panose="020F0502020204030204" pitchFamily="34" charset="0"/>
                          <a:ea typeface="Calibri" panose="020F0502020204030204" pitchFamily="34" charset="0"/>
                          <a:cs typeface="Arial" panose="020B0604020202020204" pitchFamily="34" charset="0"/>
                        </a:rPr>
                        <a:t> </a:t>
                      </a:r>
                      <a:r>
                        <a:rPr lang="ar-SA" sz="1700" dirty="0">
                          <a:effectLst/>
                        </a:rPr>
                        <a:t>النسبة العامة 19 </a:t>
                      </a:r>
                      <a:r>
                        <a:rPr lang="fr-FR" sz="1700" dirty="0">
                          <a:effectLst/>
                        </a:rPr>
                        <a:t>%</a:t>
                      </a:r>
                      <a:r>
                        <a:rPr lang="ar-EG" sz="1700" baseline="0" dirty="0">
                          <a:effectLst/>
                        </a:rPr>
                        <a:t> و</a:t>
                      </a:r>
                      <a:r>
                        <a:rPr lang="ar-SA" sz="1700" dirty="0">
                          <a:effectLst/>
                        </a:rPr>
                        <a:t>النسب المخفضة </a:t>
                      </a:r>
                      <a:r>
                        <a:rPr lang="ar-EG" sz="1700" dirty="0">
                          <a:effectLst/>
                        </a:rPr>
                        <a:t>9</a:t>
                      </a:r>
                      <a:r>
                        <a:rPr lang="ar-SA" sz="1700" dirty="0">
                          <a:effectLst/>
                        </a:rPr>
                        <a:t> </a:t>
                      </a:r>
                      <a:r>
                        <a:rPr lang="fr-FR" sz="1700" dirty="0">
                          <a:effectLst/>
                        </a:rPr>
                        <a:t>%</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متعددة </a:t>
                      </a:r>
                      <a:r>
                        <a:rPr lang="ar-TN" sz="1700" dirty="0">
                          <a:effectLst/>
                          <a:latin typeface="Calibri" panose="020F0502020204030204" pitchFamily="34" charset="0"/>
                          <a:ea typeface="Calibri" panose="020F0502020204030204" pitchFamily="34" charset="0"/>
                          <a:cs typeface="Arial" panose="020B0604020202020204" pitchFamily="34" charset="0"/>
                        </a:rPr>
                        <a:t>النسب</a:t>
                      </a:r>
                      <a:r>
                        <a:rPr lang="ar-SA" sz="1700" dirty="0">
                          <a:effectLst/>
                          <a:latin typeface="Calibri" panose="020F0502020204030204" pitchFamily="34" charset="0"/>
                          <a:ea typeface="Calibri" panose="020F0502020204030204" pitchFamily="34" charset="0"/>
                          <a:cs typeface="Arial" panose="020B0604020202020204" pitchFamily="34" charset="0"/>
                        </a:rPr>
                        <a:t> حسب النشاط: 19% للقطاع الصناعي، 23% لبعض الأعمال، 26% للأنشطة الأخرى</a:t>
                      </a:r>
                      <a:r>
                        <a:rPr lang="ar-TN" sz="1700" dirty="0">
                          <a:effectLst/>
                          <a:latin typeface="Calibri" panose="020F0502020204030204" pitchFamily="34" charset="0"/>
                          <a:ea typeface="Calibri" panose="020F0502020204030204" pitchFamily="34" charset="0"/>
                          <a:cs typeface="Arial" panose="020B0604020202020204" pitchFamily="34" charset="0"/>
                        </a:rPr>
                        <a:t>.</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الجزائر</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0591086"/>
                  </a:ext>
                </a:extLst>
              </a:tr>
            </a:tbl>
          </a:graphicData>
        </a:graphic>
      </p:graphicFrame>
      <p:sp>
        <p:nvSpPr>
          <p:cNvPr id="6" name="Rectangle 5"/>
          <p:cNvSpPr/>
          <p:nvPr/>
        </p:nvSpPr>
        <p:spPr>
          <a:xfrm>
            <a:off x="2373620" y="334592"/>
            <a:ext cx="3209533"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المقارن</a:t>
            </a: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12</a:t>
            </a:fld>
            <a:endParaRPr lang="en-US"/>
          </a:p>
        </p:txBody>
      </p:sp>
    </p:spTree>
    <p:extLst>
      <p:ext uri="{BB962C8B-B14F-4D97-AF65-F5344CB8AC3E}">
        <p14:creationId xmlns:p14="http://schemas.microsoft.com/office/powerpoint/2010/main" val="61444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onnecteur droit 9"/>
          <p:cNvCxnSpPr/>
          <p:nvPr/>
        </p:nvCxnSpPr>
        <p:spPr>
          <a:xfrm flipH="1">
            <a:off x="1252306" y="883154"/>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4634" y="2403699"/>
            <a:ext cx="8301845" cy="830997"/>
          </a:xfrm>
          <a:prstGeom prst="rect">
            <a:avLst/>
          </a:prstGeom>
        </p:spPr>
        <p:txBody>
          <a:bodyPr wrap="square">
            <a:spAutoFit/>
          </a:bodyPr>
          <a:lstStyle/>
          <a:p>
            <a:pPr algn="just" rtl="1"/>
            <a:endParaRPr lang="ar-TN" sz="2400" dirty="0">
              <a:cs typeface="+mj-cs"/>
            </a:endParaRPr>
          </a:p>
          <a:p>
            <a:pPr algn="just" rtl="1"/>
            <a:endParaRPr lang="ar-EG" sz="2400" dirty="0"/>
          </a:p>
        </p:txBody>
      </p:sp>
      <p:graphicFrame>
        <p:nvGraphicFramePr>
          <p:cNvPr id="3" name="Table 2"/>
          <p:cNvGraphicFramePr>
            <a:graphicFrameLocks noGrp="1"/>
          </p:cNvGraphicFramePr>
          <p:nvPr>
            <p:extLst>
              <p:ext uri="{D42A27DB-BD31-4B8C-83A1-F6EECF244321}">
                <p14:modId xmlns:p14="http://schemas.microsoft.com/office/powerpoint/2010/main" val="691298461"/>
              </p:ext>
            </p:extLst>
          </p:nvPr>
        </p:nvGraphicFramePr>
        <p:xfrm>
          <a:off x="158262" y="1173332"/>
          <a:ext cx="8781201" cy="6346191"/>
        </p:xfrm>
        <a:graphic>
          <a:graphicData uri="http://schemas.openxmlformats.org/drawingml/2006/table">
            <a:tbl>
              <a:tblPr>
                <a:tableStyleId>{BDBED569-4797-4DF1-A0F4-6AAB3CD982D8}</a:tableStyleId>
              </a:tblPr>
              <a:tblGrid>
                <a:gridCol w="2018882">
                  <a:extLst>
                    <a:ext uri="{9D8B030D-6E8A-4147-A177-3AD203B41FA5}">
                      <a16:colId xmlns:a16="http://schemas.microsoft.com/office/drawing/2014/main" val="918285956"/>
                    </a:ext>
                  </a:extLst>
                </a:gridCol>
                <a:gridCol w="2474423">
                  <a:extLst>
                    <a:ext uri="{9D8B030D-6E8A-4147-A177-3AD203B41FA5}">
                      <a16:colId xmlns:a16="http://schemas.microsoft.com/office/drawing/2014/main" val="3399467053"/>
                    </a:ext>
                  </a:extLst>
                </a:gridCol>
                <a:gridCol w="2246653">
                  <a:extLst>
                    <a:ext uri="{9D8B030D-6E8A-4147-A177-3AD203B41FA5}">
                      <a16:colId xmlns:a16="http://schemas.microsoft.com/office/drawing/2014/main" val="1718493607"/>
                    </a:ext>
                  </a:extLst>
                </a:gridCol>
                <a:gridCol w="2041243">
                  <a:extLst>
                    <a:ext uri="{9D8B030D-6E8A-4147-A177-3AD203B41FA5}">
                      <a16:colId xmlns:a16="http://schemas.microsoft.com/office/drawing/2014/main" val="2904634726"/>
                    </a:ext>
                  </a:extLst>
                </a:gridCol>
              </a:tblGrid>
              <a:tr h="495711">
                <a:tc>
                  <a:txBody>
                    <a:bodyPr/>
                    <a:lstStyle/>
                    <a:p>
                      <a:pPr algn="ctr">
                        <a:lnSpc>
                          <a:spcPct val="107000"/>
                        </a:lnSpc>
                        <a:spcAft>
                          <a:spcPts val="800"/>
                        </a:spcAft>
                      </a:pPr>
                      <a:r>
                        <a:rPr lang="ar-SA" sz="1600" b="1" dirty="0">
                          <a:solidFill>
                            <a:schemeClr val="bg1"/>
                          </a:solidFill>
                          <a:effectLst/>
                        </a:rPr>
                        <a:t>نسب الضريبة الإنتقائية على الإستهلاك</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a:lnSpc>
                          <a:spcPct val="107000"/>
                        </a:lnSpc>
                        <a:spcAft>
                          <a:spcPts val="800"/>
                        </a:spcAft>
                      </a:pPr>
                      <a:r>
                        <a:rPr lang="ar-SA" sz="1600" b="1" dirty="0">
                          <a:solidFill>
                            <a:schemeClr val="bg1"/>
                          </a:solidFill>
                          <a:effectLst/>
                        </a:rPr>
                        <a:t>نسب الضريبة على القيمة المضافة</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a:lnSpc>
                          <a:spcPct val="107000"/>
                        </a:lnSpc>
                        <a:spcAft>
                          <a:spcPts val="800"/>
                        </a:spcAft>
                      </a:pPr>
                      <a:r>
                        <a:rPr lang="ar-SA" sz="1600" b="1" dirty="0">
                          <a:solidFill>
                            <a:schemeClr val="bg1"/>
                          </a:solidFill>
                          <a:effectLst/>
                        </a:rPr>
                        <a:t>نسب الضريبة على الشركات </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tc>
                  <a:txBody>
                    <a:bodyPr/>
                    <a:lstStyle/>
                    <a:p>
                      <a:pPr algn="ctr" rtl="1">
                        <a:lnSpc>
                          <a:spcPct val="107000"/>
                        </a:lnSpc>
                        <a:spcAft>
                          <a:spcPts val="800"/>
                        </a:spcAft>
                      </a:pPr>
                      <a:r>
                        <a:rPr lang="ar-SA" sz="1600" b="1" dirty="0">
                          <a:solidFill>
                            <a:schemeClr val="bg1"/>
                          </a:solidFill>
                          <a:effectLst/>
                        </a:rPr>
                        <a:t>الدولة</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500" marR="39500" marT="0" marB="0" anchor="ctr">
                    <a:lnB w="12700" cmpd="sng">
                      <a:noFill/>
                    </a:lnB>
                    <a:solidFill>
                      <a:schemeClr val="accent1">
                        <a:lumMod val="60000"/>
                        <a:lumOff val="40000"/>
                      </a:schemeClr>
                    </a:solidFill>
                  </a:tcPr>
                </a:tc>
                <a:extLst>
                  <a:ext uri="{0D108BD9-81ED-4DB2-BD59-A6C34878D82A}">
                    <a16:rowId xmlns:a16="http://schemas.microsoft.com/office/drawing/2014/main" val="2454181379"/>
                  </a:ext>
                </a:extLst>
              </a:tr>
              <a:tr h="1563334">
                <a:tc>
                  <a:txBody>
                    <a:bodyPr/>
                    <a:lstStyle/>
                    <a:p>
                      <a:pPr algn="just" rtl="1">
                        <a:lnSpc>
                          <a:spcPct val="107000"/>
                        </a:lnSpc>
                        <a:spcAft>
                          <a:spcPts val="800"/>
                        </a:spcAft>
                      </a:pPr>
                      <a:r>
                        <a:rPr lang="fr-FR" sz="1700" dirty="0">
                          <a:effectLst/>
                          <a:latin typeface="Calibri" panose="020F0502020204030204" pitchFamily="34" charset="0"/>
                          <a:ea typeface="Calibri" panose="020F0502020204030204" pitchFamily="34" charset="0"/>
                          <a:cs typeface="Arial" panose="020B0604020202020204" pitchFamily="34" charset="0"/>
                        </a:rPr>
                        <a:t> </a:t>
                      </a:r>
                      <a:r>
                        <a:rPr lang="ar-TN" sz="1700" dirty="0">
                          <a:effectLst/>
                          <a:latin typeface="Calibri" panose="020F0502020204030204" pitchFamily="34" charset="0"/>
                          <a:ea typeface="Calibri" panose="020F0502020204030204" pitchFamily="34" charset="0"/>
                          <a:cs typeface="+mn-cs"/>
                        </a:rPr>
                        <a:t>ضرائب استهلاك عالية على التبغ قد تصل إلى أكثر من 200%.</a:t>
                      </a:r>
                    </a:p>
                    <a:p>
                      <a:pPr algn="just" rtl="1">
                        <a:lnSpc>
                          <a:spcPct val="107000"/>
                        </a:lnSpc>
                        <a:spcAft>
                          <a:spcPts val="800"/>
                        </a:spcAft>
                      </a:pPr>
                      <a:r>
                        <a:rPr lang="ar-TN" sz="1700" dirty="0">
                          <a:effectLst/>
                          <a:latin typeface="Calibri" panose="020F0502020204030204" pitchFamily="34" charset="0"/>
                          <a:ea typeface="Calibri" panose="020F0502020204030204" pitchFamily="34" charset="0"/>
                          <a:cs typeface="+mn-cs"/>
                        </a:rPr>
                        <a:t>ضرائب على المشروبات الكحولية بنسبة تتراوح بين 150% إلى 300%. </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fr-FR" sz="1700" dirty="0">
                          <a:effectLst/>
                          <a:latin typeface="Calibri" panose="020F0502020204030204" pitchFamily="34" charset="0"/>
                          <a:ea typeface="Calibri" panose="020F0502020204030204" pitchFamily="34" charset="0"/>
                          <a:cs typeface="Arial" panose="020B0604020202020204" pitchFamily="34" charset="0"/>
                        </a:rPr>
                        <a:t> </a:t>
                      </a:r>
                      <a:r>
                        <a:rPr lang="ar-EG" sz="1700" dirty="0">
                          <a:effectLst/>
                          <a:latin typeface="Calibri" panose="020F0502020204030204" pitchFamily="34" charset="0"/>
                          <a:ea typeface="Calibri" panose="020F0502020204030204" pitchFamily="34" charset="0"/>
                          <a:cs typeface="Arial" panose="020B0604020202020204" pitchFamily="34" charset="0"/>
                        </a:rPr>
                        <a:t>النسبة العامة 14 </a:t>
                      </a:r>
                      <a:r>
                        <a:rPr lang="fr-FR" sz="1700" dirty="0">
                          <a:effectLst/>
                        </a:rPr>
                        <a:t>%</a:t>
                      </a:r>
                      <a:r>
                        <a:rPr lang="ar-EG" sz="1700" dirty="0">
                          <a:effectLst/>
                        </a:rPr>
                        <a:t> والنسبة المخفضة 5</a:t>
                      </a:r>
                      <a:r>
                        <a:rPr lang="fr-FR" sz="1700" dirty="0">
                          <a:effectLst/>
                        </a:rPr>
                        <a:t>%</a:t>
                      </a:r>
                      <a:r>
                        <a:rPr lang="ar-EG" sz="1700" dirty="0">
                          <a:effectLst/>
                        </a:rPr>
                        <a:t> لبعض المنتجات</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TN" sz="1700" dirty="0">
                          <a:effectLst/>
                          <a:latin typeface="Calibri" panose="020F0502020204030204" pitchFamily="34" charset="0"/>
                          <a:ea typeface="Calibri" panose="020F0502020204030204" pitchFamily="34" charset="0"/>
                          <a:cs typeface="Arial" panose="020B0604020202020204" pitchFamily="34" charset="0"/>
                        </a:rPr>
                        <a:t>النسبة العامة 22.5</a:t>
                      </a:r>
                      <a:r>
                        <a:rPr lang="ar-SA" sz="1700" dirty="0">
                          <a:effectLst/>
                          <a:latin typeface="Calibri" panose="020F0502020204030204" pitchFamily="34" charset="0"/>
                          <a:ea typeface="Calibri" panose="020F0502020204030204" pitchFamily="34" charset="0"/>
                          <a:cs typeface="Arial" panose="020B0604020202020204" pitchFamily="34" charset="0"/>
                        </a:rPr>
                        <a:t>% </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700" dirty="0">
                          <a:effectLst/>
                          <a:latin typeface="Calibri" panose="020F0502020204030204" pitchFamily="34" charset="0"/>
                          <a:ea typeface="Calibri" panose="020F0502020204030204" pitchFamily="34" charset="0"/>
                          <a:cs typeface="Arial" panose="020B0604020202020204" pitchFamily="34" charset="0"/>
                        </a:rPr>
                        <a:t>مصر</a:t>
                      </a:r>
                      <a:endParaRPr lang="fr-FR" sz="17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33447740"/>
                  </a:ext>
                </a:extLst>
              </a:tr>
              <a:tr h="1024593">
                <a:tc>
                  <a:txBody>
                    <a:bodyPr/>
                    <a:lstStyle/>
                    <a:p>
                      <a:pPr algn="ctr" rtl="1">
                        <a:lnSpc>
                          <a:spcPct val="107000"/>
                        </a:lnSpc>
                        <a:spcAft>
                          <a:spcPts val="800"/>
                        </a:spcAft>
                      </a:pPr>
                      <a:r>
                        <a:rPr lang="fr-FR" sz="1600" dirty="0">
                          <a:effectLst/>
                          <a:latin typeface="Calibri" panose="020F0502020204030204" pitchFamily="34" charset="0"/>
                          <a:ea typeface="Calibri" panose="020F0502020204030204" pitchFamily="34" charset="0"/>
                          <a:cs typeface="Arial" panose="020B0604020202020204" pitchFamily="34" charset="0"/>
                        </a:rPr>
                        <a:t> </a:t>
                      </a:r>
                      <a:r>
                        <a:rPr lang="ar-TN" sz="1600" dirty="0">
                          <a:effectLst/>
                          <a:latin typeface="Calibri" panose="020F0502020204030204" pitchFamily="34" charset="0"/>
                          <a:ea typeface="Calibri" panose="020F0502020204030204" pitchFamily="34" charset="0"/>
                          <a:cs typeface="+mn-cs"/>
                        </a:rPr>
                        <a:t>نسب متعددة  لضريبة على </a:t>
                      </a:r>
                      <a:r>
                        <a:rPr lang="ar-TN" sz="1600" dirty="0" err="1">
                          <a:effectLst/>
                          <a:latin typeface="Calibri" panose="020F0502020204030204" pitchFamily="34" charset="0"/>
                          <a:ea typeface="Calibri" panose="020F0502020204030204" pitchFamily="34" charset="0"/>
                          <a:cs typeface="+mn-cs"/>
                        </a:rPr>
                        <a:t>إستهلاك</a:t>
                      </a:r>
                      <a:r>
                        <a:rPr lang="ar-TN" sz="1600" dirty="0">
                          <a:effectLst/>
                          <a:latin typeface="Calibri" panose="020F0502020204030204" pitchFamily="34" charset="0"/>
                          <a:ea typeface="Calibri" panose="020F0502020204030204" pitchFamily="34" charset="0"/>
                          <a:cs typeface="+mn-cs"/>
                        </a:rPr>
                        <a:t>  سلع معيّنة مثل التبغ، الكحول</a:t>
                      </a:r>
                    </a:p>
                    <a:p>
                      <a:pPr algn="ctr" rtl="1">
                        <a:lnSpc>
                          <a:spcPct val="107000"/>
                        </a:lnSpc>
                        <a:spcAft>
                          <a:spcPts val="80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457200" rtl="1" eaLnBrk="1" fontAlgn="auto" latinLnBrk="0" hangingPunct="1">
                        <a:lnSpc>
                          <a:spcPct val="107000"/>
                        </a:lnSpc>
                        <a:spcBef>
                          <a:spcPts val="0"/>
                        </a:spcBef>
                        <a:spcAft>
                          <a:spcPts val="800"/>
                        </a:spcAft>
                        <a:buClrTx/>
                        <a:buSzTx/>
                        <a:buFontTx/>
                        <a:buNone/>
                        <a:tabLst/>
                        <a:defRPr/>
                      </a:pPr>
                      <a:r>
                        <a:rPr lang="fr-FR" sz="1600" dirty="0">
                          <a:effectLst/>
                          <a:latin typeface="Calibri" panose="020F0502020204030204" pitchFamily="34" charset="0"/>
                          <a:ea typeface="Calibri" panose="020F0502020204030204" pitchFamily="34" charset="0"/>
                          <a:cs typeface="Arial" panose="020B0604020202020204" pitchFamily="34" charset="0"/>
                        </a:rPr>
                        <a:t> </a:t>
                      </a:r>
                      <a:r>
                        <a:rPr lang="ar-EG" sz="1600" dirty="0">
                          <a:effectLst/>
                          <a:latin typeface="Calibri" panose="020F0502020204030204" pitchFamily="34" charset="0"/>
                          <a:ea typeface="Calibri" panose="020F0502020204030204" pitchFamily="34" charset="0"/>
                          <a:cs typeface="+mn-cs"/>
                        </a:rPr>
                        <a:t>النسبة العامة 16</a:t>
                      </a:r>
                      <a:r>
                        <a:rPr lang="fr-FR" sz="1600" dirty="0">
                          <a:effectLst/>
                        </a:rPr>
                        <a:t>%</a:t>
                      </a:r>
                      <a:r>
                        <a:rPr lang="ar-EG" sz="1600" dirty="0">
                          <a:effectLst/>
                        </a:rPr>
                        <a:t> وإعفاءات لبعض المنتجات</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rtl="1">
                        <a:lnSpc>
                          <a:spcPct val="107000"/>
                        </a:lnSpc>
                        <a:spcAft>
                          <a:spcPts val="800"/>
                        </a:spcAft>
                      </a:pPr>
                      <a:r>
                        <a:rPr lang="ar-SA" sz="1600" dirty="0">
                          <a:effectLst/>
                          <a:latin typeface="Calibri" panose="020F0502020204030204" pitchFamily="34" charset="0"/>
                          <a:ea typeface="Calibri" panose="020F0502020204030204" pitchFamily="34" charset="0"/>
                          <a:cs typeface="Arial" panose="020B0604020202020204" pitchFamily="34" charset="0"/>
                        </a:rPr>
                        <a:t>20% للمؤسسات «العادية» مع نسب أعلى لقطاعات محددة (بنوك 35%، قطاعات أخرى حتى 24%).</a:t>
                      </a: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600" dirty="0">
                          <a:effectLst/>
                          <a:latin typeface="Calibri" panose="020F0502020204030204" pitchFamily="34" charset="0"/>
                          <a:ea typeface="Calibri" panose="020F0502020204030204" pitchFamily="34" charset="0"/>
                          <a:cs typeface="Arial" panose="020B0604020202020204" pitchFamily="34" charset="0"/>
                        </a:rPr>
                        <a:t>الأردن</a:t>
                      </a: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44864446"/>
                  </a:ext>
                </a:extLst>
              </a:tr>
              <a:tr h="796535">
                <a:tc>
                  <a:txBody>
                    <a:bodyPr/>
                    <a:lstStyle/>
                    <a:p>
                      <a:pPr marL="0" marR="0" lvl="0" indent="0" algn="just" defTabSz="457200" rtl="1" eaLnBrk="1" fontAlgn="auto" latinLnBrk="0" hangingPunct="1">
                        <a:lnSpc>
                          <a:spcPct val="107000"/>
                        </a:lnSpc>
                        <a:spcBef>
                          <a:spcPts val="0"/>
                        </a:spcBef>
                        <a:spcAft>
                          <a:spcPts val="800"/>
                        </a:spcAft>
                        <a:buClrTx/>
                        <a:buSzTx/>
                        <a:buFontTx/>
                        <a:buNone/>
                        <a:tabLst/>
                        <a:defRPr/>
                      </a:pPr>
                      <a:r>
                        <a:rPr lang="fr-FR" sz="1600" kern="1200" dirty="0">
                          <a:solidFill>
                            <a:schemeClr val="tx1"/>
                          </a:solidFill>
                          <a:effectLst/>
                          <a:latin typeface="Calibri" panose="020F0502020204030204" pitchFamily="34" charset="0"/>
                          <a:ea typeface="Calibri" panose="020F0502020204030204" pitchFamily="34" charset="0"/>
                          <a:cs typeface="+mn-cs"/>
                        </a:rPr>
                        <a:t> </a:t>
                      </a:r>
                      <a:r>
                        <a:rPr lang="ar-TN" sz="1600" kern="1200" dirty="0">
                          <a:solidFill>
                            <a:schemeClr val="tx1"/>
                          </a:solidFill>
                          <a:effectLst/>
                          <a:latin typeface="Calibri" panose="020F0502020204030204" pitchFamily="34" charset="0"/>
                          <a:ea typeface="Calibri" panose="020F0502020204030204" pitchFamily="34" charset="0"/>
                          <a:cs typeface="+mn-cs"/>
                        </a:rPr>
                        <a:t>نسب متعددة تطبق على سلع معيّنة مثل التبغ، الكحول، السيارات</a:t>
                      </a:r>
                      <a:endParaRPr lang="fr-FR" sz="1600" kern="1200" dirty="0">
                        <a:solidFill>
                          <a:schemeClr val="tx1"/>
                        </a:solidFill>
                        <a:effectLst/>
                        <a:latin typeface="Calibri" panose="020F0502020204030204" pitchFamily="34" charset="0"/>
                        <a:ea typeface="Calibri" panose="020F0502020204030204" pitchFamily="34" charset="0"/>
                        <a:cs typeface="+mn-cs"/>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457200" rtl="1" eaLnBrk="1" fontAlgn="auto" latinLnBrk="0" hangingPunct="1">
                        <a:lnSpc>
                          <a:spcPct val="107000"/>
                        </a:lnSpc>
                        <a:spcBef>
                          <a:spcPts val="0"/>
                        </a:spcBef>
                        <a:spcAft>
                          <a:spcPts val="800"/>
                        </a:spcAft>
                        <a:buClrTx/>
                        <a:buSzTx/>
                        <a:buFontTx/>
                        <a:buNone/>
                        <a:tabLst/>
                        <a:defRPr/>
                      </a:pPr>
                      <a:r>
                        <a:rPr lang="fr-FR" sz="1600" kern="1200" dirty="0">
                          <a:solidFill>
                            <a:schemeClr val="tx1"/>
                          </a:solidFill>
                          <a:effectLst/>
                          <a:latin typeface="Calibri" panose="020F0502020204030204" pitchFamily="34" charset="0"/>
                          <a:ea typeface="Calibri" panose="020F0502020204030204" pitchFamily="34" charset="0"/>
                          <a:cs typeface="+mn-cs"/>
                        </a:rPr>
                        <a:t> </a:t>
                      </a:r>
                      <a:r>
                        <a:rPr lang="ar-EG" sz="1600" kern="1200" dirty="0">
                          <a:solidFill>
                            <a:schemeClr val="tx1"/>
                          </a:solidFill>
                          <a:effectLst/>
                          <a:latin typeface="Calibri" panose="020F0502020204030204" pitchFamily="34" charset="0"/>
                          <a:ea typeface="Calibri" panose="020F0502020204030204" pitchFamily="34" charset="0"/>
                          <a:cs typeface="+mn-cs"/>
                        </a:rPr>
                        <a:t>النسبة العامة 11 </a:t>
                      </a:r>
                      <a:r>
                        <a:rPr lang="fr-FR" sz="1600" kern="1200" dirty="0">
                          <a:solidFill>
                            <a:schemeClr val="tx1"/>
                          </a:solidFill>
                          <a:effectLst/>
                          <a:latin typeface="Calibri" panose="020F0502020204030204" pitchFamily="34" charset="0"/>
                          <a:ea typeface="Calibri" panose="020F0502020204030204" pitchFamily="34" charset="0"/>
                          <a:cs typeface="+mn-cs"/>
                        </a:rPr>
                        <a:t>%</a:t>
                      </a:r>
                      <a:r>
                        <a:rPr lang="ar-EG" sz="1600" kern="1200" dirty="0">
                          <a:solidFill>
                            <a:schemeClr val="tx1"/>
                          </a:solidFill>
                          <a:effectLst/>
                          <a:latin typeface="Calibri" panose="020F0502020204030204" pitchFamily="34" charset="0"/>
                          <a:ea typeface="Calibri" panose="020F0502020204030204" pitchFamily="34" charset="0"/>
                          <a:cs typeface="+mn-cs"/>
                        </a:rPr>
                        <a:t> وإعفاءات لبعض المنتجات</a:t>
                      </a:r>
                      <a:endParaRPr lang="fr-FR" sz="1600" kern="1200" dirty="0">
                        <a:solidFill>
                          <a:schemeClr val="tx1"/>
                        </a:solidFill>
                        <a:effectLst/>
                        <a:latin typeface="Calibri" panose="020F0502020204030204" pitchFamily="34" charset="0"/>
                        <a:ea typeface="Calibri" panose="020F0502020204030204" pitchFamily="34" charset="0"/>
                        <a:cs typeface="+mn-cs"/>
                      </a:endParaRPr>
                    </a:p>
                    <a:p>
                      <a:pPr marL="0" marR="0" lvl="0" indent="0" algn="just" defTabSz="457200" rtl="1" eaLnBrk="1" fontAlgn="auto" latinLnBrk="0" hangingPunct="1">
                        <a:lnSpc>
                          <a:spcPct val="107000"/>
                        </a:lnSpc>
                        <a:spcBef>
                          <a:spcPts val="0"/>
                        </a:spcBef>
                        <a:spcAft>
                          <a:spcPts val="800"/>
                        </a:spcAft>
                        <a:buClrTx/>
                        <a:buSzTx/>
                        <a:buFontTx/>
                        <a:buNone/>
                        <a:tabLst/>
                        <a:defRPr/>
                      </a:pPr>
                      <a:endParaRPr lang="fr-FR" sz="1600" kern="1200" dirty="0">
                        <a:solidFill>
                          <a:schemeClr val="tx1"/>
                        </a:solidFill>
                        <a:effectLst/>
                        <a:latin typeface="Calibri" panose="020F0502020204030204" pitchFamily="34" charset="0"/>
                        <a:ea typeface="Calibri" panose="020F0502020204030204" pitchFamily="34" charset="0"/>
                        <a:cs typeface="+mn-cs"/>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457200" rtl="1" eaLnBrk="1" fontAlgn="auto" latinLnBrk="0" hangingPunct="1">
                        <a:lnSpc>
                          <a:spcPct val="107000"/>
                        </a:lnSpc>
                        <a:spcBef>
                          <a:spcPts val="0"/>
                        </a:spcBef>
                        <a:spcAft>
                          <a:spcPts val="800"/>
                        </a:spcAft>
                        <a:buClrTx/>
                        <a:buSzTx/>
                        <a:buFontTx/>
                        <a:buNone/>
                        <a:tabLst/>
                        <a:defRPr/>
                      </a:pPr>
                      <a:r>
                        <a:rPr lang="ar-TN" sz="1600" kern="1200" dirty="0">
                          <a:solidFill>
                            <a:schemeClr val="tx1"/>
                          </a:solidFill>
                          <a:effectLst/>
                          <a:latin typeface="Calibri" panose="020F0502020204030204" pitchFamily="34" charset="0"/>
                          <a:ea typeface="Calibri" panose="020F0502020204030204" pitchFamily="34" charset="0"/>
                          <a:cs typeface="+mn-cs"/>
                        </a:rPr>
                        <a:t>النسبة العامة </a:t>
                      </a:r>
                      <a:r>
                        <a:rPr lang="ar-SA" sz="1600" kern="1200" dirty="0">
                          <a:solidFill>
                            <a:schemeClr val="tx1"/>
                          </a:solidFill>
                          <a:effectLst/>
                          <a:latin typeface="Calibri" panose="020F0502020204030204" pitchFamily="34" charset="0"/>
                          <a:ea typeface="Calibri" panose="020F0502020204030204" pitchFamily="34" charset="0"/>
                          <a:cs typeface="+mn-cs"/>
                        </a:rPr>
                        <a:t>17%</a:t>
                      </a:r>
                      <a:endParaRPr lang="fr-FR" sz="1600" kern="1200" dirty="0">
                        <a:solidFill>
                          <a:schemeClr val="tx1"/>
                        </a:solidFill>
                        <a:effectLst/>
                        <a:latin typeface="Calibri" panose="020F0502020204030204" pitchFamily="34" charset="0"/>
                        <a:ea typeface="Calibri" panose="020F0502020204030204" pitchFamily="34" charset="0"/>
                        <a:cs typeface="+mn-cs"/>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1" eaLnBrk="1" fontAlgn="auto" latinLnBrk="0" hangingPunct="1">
                        <a:lnSpc>
                          <a:spcPct val="107000"/>
                        </a:lnSpc>
                        <a:spcBef>
                          <a:spcPts val="0"/>
                        </a:spcBef>
                        <a:spcAft>
                          <a:spcPts val="800"/>
                        </a:spcAft>
                        <a:buClrTx/>
                        <a:buSzTx/>
                        <a:buFontTx/>
                        <a:buNone/>
                        <a:tabLst/>
                        <a:defRPr/>
                      </a:pPr>
                      <a:r>
                        <a:rPr lang="ar-SA" sz="1600" kern="1200" dirty="0">
                          <a:solidFill>
                            <a:schemeClr val="tx1"/>
                          </a:solidFill>
                          <a:effectLst/>
                          <a:latin typeface="Calibri" panose="020F0502020204030204" pitchFamily="34" charset="0"/>
                          <a:ea typeface="Calibri" panose="020F0502020204030204" pitchFamily="34" charset="0"/>
                          <a:cs typeface="+mn-cs"/>
                        </a:rPr>
                        <a:t>لبنان</a:t>
                      </a:r>
                      <a:endParaRPr lang="fr-FR" sz="1600" kern="1200" dirty="0">
                        <a:solidFill>
                          <a:schemeClr val="tx1"/>
                        </a:solidFill>
                        <a:effectLst/>
                        <a:latin typeface="Calibri" panose="020F0502020204030204" pitchFamily="34" charset="0"/>
                        <a:ea typeface="Calibri" panose="020F0502020204030204" pitchFamily="34" charset="0"/>
                        <a:cs typeface="+mn-cs"/>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58524595"/>
                  </a:ext>
                </a:extLst>
              </a:tr>
              <a:tr h="1579037">
                <a:tc>
                  <a:txBody>
                    <a:bodyPr/>
                    <a:lstStyle/>
                    <a:p>
                      <a:pPr algn="ctr" rtl="1">
                        <a:lnSpc>
                          <a:spcPct val="107000"/>
                        </a:lnSpc>
                        <a:spcAft>
                          <a:spcPts val="800"/>
                        </a:spcAft>
                      </a:pPr>
                      <a:r>
                        <a:rPr lang="fr-FR" sz="1600" dirty="0">
                          <a:effectLst/>
                          <a:latin typeface="Calibri" panose="020F0502020204030204" pitchFamily="34" charset="0"/>
                          <a:ea typeface="Calibri" panose="020F0502020204030204" pitchFamily="34" charset="0"/>
                          <a:cs typeface="Arial" panose="020B0604020202020204" pitchFamily="34" charset="0"/>
                        </a:rPr>
                        <a:t> </a:t>
                      </a:r>
                      <a:r>
                        <a:rPr lang="ar-TN" sz="1600" dirty="0">
                          <a:effectLst/>
                          <a:latin typeface="Calibri" panose="020F0502020204030204" pitchFamily="34" charset="0"/>
                          <a:ea typeface="Calibri" panose="020F0502020204030204" pitchFamily="34" charset="0"/>
                          <a:cs typeface="+mn-cs"/>
                        </a:rPr>
                        <a:t>نسب متعددة حسب طبيعة المنتج</a:t>
                      </a: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457200" rtl="1" eaLnBrk="1" fontAlgn="auto" latinLnBrk="0" hangingPunct="1">
                        <a:lnSpc>
                          <a:spcPct val="107000"/>
                        </a:lnSpc>
                        <a:spcBef>
                          <a:spcPts val="0"/>
                        </a:spcBef>
                        <a:spcAft>
                          <a:spcPts val="800"/>
                        </a:spcAft>
                        <a:buClrTx/>
                        <a:buSzTx/>
                        <a:buFontTx/>
                        <a:buNone/>
                        <a:tabLst/>
                        <a:defRPr/>
                      </a:pPr>
                      <a:r>
                        <a:rPr lang="fr-FR" sz="1600" dirty="0">
                          <a:effectLst/>
                          <a:latin typeface="Calibri" panose="020F0502020204030204" pitchFamily="34" charset="0"/>
                          <a:ea typeface="Calibri" panose="020F0502020204030204" pitchFamily="34" charset="0"/>
                          <a:cs typeface="Arial" panose="020B0604020202020204" pitchFamily="34" charset="0"/>
                        </a:rPr>
                        <a:t> </a:t>
                      </a:r>
                      <a:r>
                        <a:rPr lang="ar-SA" sz="1600" dirty="0">
                          <a:effectLst/>
                        </a:rPr>
                        <a:t>تمّ تطبيق ضريبة القيمة المضافة منذ سنة 198</a:t>
                      </a:r>
                      <a:r>
                        <a:rPr lang="ar-EG" sz="1600" dirty="0">
                          <a:effectLst/>
                        </a:rPr>
                        <a:t>6</a:t>
                      </a:r>
                      <a:r>
                        <a:rPr lang="ar-EG" sz="1600" baseline="0" dirty="0">
                          <a:effectLst/>
                        </a:rPr>
                        <a:t> </a:t>
                      </a:r>
                      <a:r>
                        <a:rPr lang="ar-SA" sz="1600" dirty="0">
                          <a:effectLst/>
                        </a:rPr>
                        <a:t>النسبة العامة </a:t>
                      </a:r>
                      <a:r>
                        <a:rPr lang="ar-EG" sz="1600" dirty="0">
                          <a:effectLst/>
                        </a:rPr>
                        <a:t>20</a:t>
                      </a:r>
                      <a:r>
                        <a:rPr lang="ar-SA" sz="1600" dirty="0">
                          <a:effectLst/>
                        </a:rPr>
                        <a:t> </a:t>
                      </a:r>
                      <a:r>
                        <a:rPr lang="fr-FR" sz="1600" dirty="0">
                          <a:effectLst/>
                        </a:rPr>
                        <a:t>%</a:t>
                      </a:r>
                      <a:r>
                        <a:rPr lang="ar-EG" sz="1600" baseline="0" dirty="0">
                          <a:effectLst/>
                        </a:rPr>
                        <a:t> و</a:t>
                      </a:r>
                      <a:r>
                        <a:rPr lang="ar-SA" sz="1600" dirty="0">
                          <a:effectLst/>
                        </a:rPr>
                        <a:t>النسب المخفضة </a:t>
                      </a:r>
                      <a:r>
                        <a:rPr lang="ar-EG" sz="1600" dirty="0">
                          <a:effectLst/>
                        </a:rPr>
                        <a:t>10</a:t>
                      </a:r>
                      <a:r>
                        <a:rPr lang="ar-SA" sz="1600" dirty="0">
                          <a:effectLst/>
                        </a:rPr>
                        <a:t> </a:t>
                      </a:r>
                      <a:r>
                        <a:rPr lang="fr-FR" sz="1600" dirty="0">
                          <a:effectLst/>
                        </a:rPr>
                        <a:t>% </a:t>
                      </a:r>
                      <a:r>
                        <a:rPr lang="ar-SA" sz="1600" dirty="0">
                          <a:effectLst/>
                        </a:rPr>
                        <a:t>و </a:t>
                      </a:r>
                      <a:r>
                        <a:rPr lang="ar-TN" sz="1600" dirty="0">
                          <a:effectLst/>
                        </a:rPr>
                        <a:t>9</a:t>
                      </a:r>
                      <a:r>
                        <a:rPr lang="ar-SA" sz="1600" dirty="0">
                          <a:effectLst/>
                        </a:rPr>
                        <a:t> </a:t>
                      </a:r>
                      <a:r>
                        <a:rPr lang="fr-FR" sz="1600" dirty="0">
                          <a:effectLst/>
                        </a:rPr>
                        <a:t>%</a:t>
                      </a:r>
                      <a:r>
                        <a:rPr lang="ar-EG" sz="1600" dirty="0">
                          <a:effectLst/>
                        </a:rPr>
                        <a:t> و 1</a:t>
                      </a:r>
                      <a:r>
                        <a:rPr lang="ar-TN" sz="1600" dirty="0">
                          <a:effectLst/>
                        </a:rPr>
                        <a:t>2</a:t>
                      </a:r>
                      <a:r>
                        <a:rPr lang="ar-SA" sz="1600" dirty="0">
                          <a:effectLst/>
                        </a:rPr>
                        <a:t> </a:t>
                      </a:r>
                      <a:r>
                        <a:rPr lang="fr-FR" sz="1600" dirty="0">
                          <a:effectLst/>
                        </a:rPr>
                        <a:t>%</a:t>
                      </a:r>
                      <a:r>
                        <a:rPr lang="ar-TN" sz="1600" dirty="0">
                          <a:effectLst/>
                        </a:rPr>
                        <a:t> .</a:t>
                      </a:r>
                      <a:r>
                        <a:rPr lang="ar-TN" sz="1600" baseline="0" dirty="0">
                          <a:effectLst/>
                        </a:rPr>
                        <a:t> </a:t>
                      </a:r>
                      <a:r>
                        <a:rPr lang="ar-TN" sz="1600" b="1" baseline="0" dirty="0" err="1">
                          <a:effectLst/>
                        </a:rPr>
                        <a:t>إبتداء</a:t>
                      </a:r>
                      <a:r>
                        <a:rPr lang="ar-TN" sz="1600" b="1" baseline="0" dirty="0">
                          <a:effectLst/>
                        </a:rPr>
                        <a:t> من سنة 2026 تطبيق نسبتين فقط </a:t>
                      </a:r>
                      <a:r>
                        <a:rPr lang="fr-FR" sz="1600" b="1" dirty="0">
                          <a:effectLst/>
                        </a:rPr>
                        <a:t>%</a:t>
                      </a:r>
                      <a:r>
                        <a:rPr lang="ar-TN" sz="1600" b="1" baseline="0" dirty="0">
                          <a:effectLst/>
                        </a:rPr>
                        <a:t>10 و 20 </a:t>
                      </a:r>
                      <a:r>
                        <a:rPr lang="fr-FR" sz="1600" dirty="0">
                          <a:effectLst/>
                        </a:rPr>
                        <a:t>%</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just" defTabSz="457200" rtl="1" eaLnBrk="1" fontAlgn="auto" latinLnBrk="0" hangingPunct="1">
                        <a:lnSpc>
                          <a:spcPct val="107000"/>
                        </a:lnSpc>
                        <a:spcBef>
                          <a:spcPts val="0"/>
                        </a:spcBef>
                        <a:spcAft>
                          <a:spcPts val="800"/>
                        </a:spcAft>
                        <a:buClrTx/>
                        <a:buSzTx/>
                        <a:buFontTx/>
                        <a:buNone/>
                        <a:tabLst/>
                        <a:defRPr/>
                      </a:pP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just" defTabSz="457200" rtl="1" eaLnBrk="1" fontAlgn="auto" latinLnBrk="0" hangingPunct="1">
                        <a:lnSpc>
                          <a:spcPct val="107000"/>
                        </a:lnSpc>
                        <a:spcBef>
                          <a:spcPts val="0"/>
                        </a:spcBef>
                        <a:spcAft>
                          <a:spcPts val="800"/>
                        </a:spcAft>
                        <a:buClrTx/>
                        <a:buSzTx/>
                        <a:buFontTx/>
                        <a:buNone/>
                        <a:tabLst/>
                        <a:defRPr/>
                      </a:pPr>
                      <a:r>
                        <a:rPr lang="ar-SA" sz="1600" dirty="0">
                          <a:effectLst/>
                          <a:latin typeface="Calibri" panose="020F0502020204030204" pitchFamily="34" charset="0"/>
                          <a:ea typeface="Calibri" panose="020F0502020204030204" pitchFamily="34" charset="0"/>
                          <a:cs typeface="Arial" panose="020B0604020202020204" pitchFamily="34" charset="0"/>
                        </a:rPr>
                        <a:t>متعددة المعدلات حسب </a:t>
                      </a:r>
                      <a:r>
                        <a:rPr lang="ar-EG" sz="1600" dirty="0">
                          <a:effectLst/>
                          <a:latin typeface="Calibri" panose="020F0502020204030204" pitchFamily="34" charset="0"/>
                          <a:ea typeface="Calibri" panose="020F0502020204030204" pitchFamily="34" charset="0"/>
                          <a:cs typeface="Calibri" panose="020F0502020204030204" pitchFamily="34" charset="0"/>
                        </a:rPr>
                        <a:t>رقم المعاملات للشركات</a:t>
                      </a:r>
                      <a:r>
                        <a:rPr lang="ar-TN" sz="1600" dirty="0">
                          <a:effectLst/>
                          <a:latin typeface="Calibri" panose="020F0502020204030204" pitchFamily="34" charset="0"/>
                          <a:ea typeface="Calibri" panose="020F0502020204030204" pitchFamily="34" charset="0"/>
                          <a:cs typeface="Calibri" panose="020F0502020204030204" pitchFamily="34" charset="0"/>
                        </a:rPr>
                        <a:t> </a:t>
                      </a:r>
                      <a:r>
                        <a:rPr lang="ar-EG" sz="1600" dirty="0">
                          <a:effectLst/>
                        </a:rPr>
                        <a:t>20 </a:t>
                      </a:r>
                      <a:r>
                        <a:rPr lang="fr-FR" sz="1600" dirty="0">
                          <a:effectLst/>
                        </a:rPr>
                        <a:t>%</a:t>
                      </a:r>
                      <a:r>
                        <a:rPr lang="ar-EG" sz="1600" dirty="0">
                          <a:effectLst/>
                        </a:rPr>
                        <a:t> و 35 </a:t>
                      </a:r>
                      <a:r>
                        <a:rPr lang="fr-FR" sz="1600" dirty="0">
                          <a:effectLst/>
                        </a:rPr>
                        <a:t>%</a:t>
                      </a:r>
                      <a:r>
                        <a:rPr lang="ar-EG" sz="1600" dirty="0">
                          <a:effectLst/>
                        </a:rPr>
                        <a:t> و 40 </a:t>
                      </a:r>
                      <a:r>
                        <a:rPr lang="fr-FR" sz="1600" dirty="0">
                          <a:effectLst/>
                        </a:rPr>
                        <a:t>%</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1">
                        <a:lnSpc>
                          <a:spcPct val="107000"/>
                        </a:lnSpc>
                        <a:spcAft>
                          <a:spcPts val="800"/>
                        </a:spcAft>
                      </a:pPr>
                      <a:r>
                        <a:rPr lang="ar-SA" sz="1600" dirty="0">
                          <a:effectLst/>
                          <a:latin typeface="Calibri" panose="020F0502020204030204" pitchFamily="34" charset="0"/>
                          <a:ea typeface="Calibri" panose="020F0502020204030204" pitchFamily="34" charset="0"/>
                          <a:cs typeface="Arial" panose="020B0604020202020204" pitchFamily="34" charset="0"/>
                        </a:rPr>
                        <a:t>المغرب</a:t>
                      </a:r>
                      <a:endParaRPr lang="fr-FR"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0591086"/>
                  </a:ext>
                </a:extLst>
              </a:tr>
            </a:tbl>
          </a:graphicData>
        </a:graphic>
      </p:graphicFrame>
      <p:sp>
        <p:nvSpPr>
          <p:cNvPr id="6" name="Rectangle 5"/>
          <p:cNvSpPr/>
          <p:nvPr/>
        </p:nvSpPr>
        <p:spPr>
          <a:xfrm>
            <a:off x="2373620" y="334592"/>
            <a:ext cx="3209533"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المقارن</a:t>
            </a: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13</a:t>
            </a:fld>
            <a:endParaRPr lang="en-US"/>
          </a:p>
        </p:txBody>
      </p:sp>
    </p:spTree>
    <p:extLst>
      <p:ext uri="{BB962C8B-B14F-4D97-AF65-F5344CB8AC3E}">
        <p14:creationId xmlns:p14="http://schemas.microsoft.com/office/powerpoint/2010/main" val="3243178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74042" y="1521883"/>
            <a:ext cx="8301845" cy="4524315"/>
          </a:xfrm>
          <a:prstGeom prst="rect">
            <a:avLst/>
          </a:prstGeom>
        </p:spPr>
        <p:txBody>
          <a:bodyPr wrap="square">
            <a:spAutoFit/>
          </a:bodyPr>
          <a:lstStyle/>
          <a:p>
            <a:pPr algn="just" rtl="1"/>
            <a:endParaRPr lang="ar-TN" sz="2400" dirty="0">
              <a:cs typeface="+mj-cs"/>
            </a:endParaRPr>
          </a:p>
          <a:p>
            <a:pPr algn="just" rtl="1"/>
            <a:r>
              <a:rPr lang="ar-TN" sz="2400" dirty="0">
                <a:cs typeface="+mj-cs"/>
              </a:rPr>
              <a:t> </a:t>
            </a:r>
          </a:p>
          <a:p>
            <a:pPr algn="just" rtl="1"/>
            <a:r>
              <a:rPr lang="ar-TN" sz="2400" dirty="0">
                <a:cs typeface="+mj-cs"/>
              </a:rPr>
              <a:t>تطبق الضريبة على الشركات بنسب مختلفة 10% (شركات الصناعات التقليدية والتعاضديات والشركات الفلاحية ) و 20 % (النسبة العامة) و 35 %  (قطاع الاتصالات ، المساحات التجارية الكبرى ، قطاع المحروقات ....)و 40 % (مؤسسات التأمين والقطاع المالي).</a:t>
            </a:r>
          </a:p>
          <a:p>
            <a:pPr algn="just" rtl="1"/>
            <a:endParaRPr lang="ar-TN" sz="2400" dirty="0">
              <a:cs typeface="+mj-cs"/>
            </a:endParaRPr>
          </a:p>
          <a:p>
            <a:pPr algn="just" rtl="1"/>
            <a:r>
              <a:rPr lang="ar-TN" sz="2400" dirty="0">
                <a:cs typeface="+mj-cs"/>
              </a:rPr>
              <a:t>مع مراعاة بعض الإعفاءات  المنصوص عليها بالتشريع الضريبي الجاري به العمل .</a:t>
            </a:r>
          </a:p>
          <a:p>
            <a:pPr algn="just" rtl="1"/>
            <a:endParaRPr lang="ar-TN" sz="2400" dirty="0">
              <a:cs typeface="+mj-cs"/>
            </a:endParaRPr>
          </a:p>
          <a:p>
            <a:pPr algn="just" rtl="1"/>
            <a:endParaRPr lang="ar-TN" sz="2400" dirty="0">
              <a:cs typeface="+mj-cs"/>
            </a:endParaRPr>
          </a:p>
          <a:p>
            <a:pPr algn="just" rtl="1"/>
            <a:r>
              <a:rPr lang="ar-TN" sz="2400" dirty="0">
                <a:cs typeface="+mj-cs"/>
              </a:rPr>
              <a:t>تستوجب على كل شخص طبيعي يقيم عادة بالبلاد التونسية . ويخضع الأشخاص غير المقيمين للضريبة على الدخل بعنوان مداخيلهم الناشئة بالبلاد التونسية.</a:t>
            </a:r>
          </a:p>
        </p:txBody>
      </p:sp>
      <p:cxnSp>
        <p:nvCxnSpPr>
          <p:cNvPr id="5" name="Connecteur droit 4"/>
          <p:cNvCxnSpPr/>
          <p:nvPr/>
        </p:nvCxnSpPr>
        <p:spPr>
          <a:xfrm flipH="1">
            <a:off x="1487698" y="883154"/>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609012" y="334592"/>
            <a:ext cx="3430747"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في تونس</a:t>
            </a:r>
          </a:p>
        </p:txBody>
      </p:sp>
      <p:sp>
        <p:nvSpPr>
          <p:cNvPr id="7" name="Titre 1"/>
          <p:cNvSpPr>
            <a:spLocks noGrp="1"/>
          </p:cNvSpPr>
          <p:nvPr>
            <p:ph type="title"/>
          </p:nvPr>
        </p:nvSpPr>
        <p:spPr>
          <a:xfrm>
            <a:off x="746287" y="1521883"/>
            <a:ext cx="8229600" cy="497940"/>
          </a:xfrm>
        </p:spPr>
        <p:txBody>
          <a:bodyPr>
            <a:normAutofit/>
          </a:bodyPr>
          <a:lstStyle/>
          <a:p>
            <a:pPr lvl="0" algn="r" rtl="1">
              <a:spcBef>
                <a:spcPts val="0"/>
              </a:spcBef>
            </a:pP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mn-ea"/>
              </a:rPr>
              <a:t>الضريبة على الشركات :</a:t>
            </a:r>
            <a:endParaRPr lang="fr-FR" dirty="0">
              <a:solidFill>
                <a:schemeClr val="accent6">
                  <a:lumMod val="75000"/>
                </a:schemeClr>
              </a:solidFill>
            </a:endParaRPr>
          </a:p>
        </p:txBody>
      </p:sp>
      <p:sp>
        <p:nvSpPr>
          <p:cNvPr id="3" name="Rectangle 2"/>
          <p:cNvSpPr/>
          <p:nvPr/>
        </p:nvSpPr>
        <p:spPr>
          <a:xfrm>
            <a:off x="4824964" y="4659867"/>
            <a:ext cx="4209807" cy="461665"/>
          </a:xfrm>
          <a:prstGeom prst="rect">
            <a:avLst/>
          </a:prstGeom>
        </p:spPr>
        <p:txBody>
          <a:bodyPr wrap="none">
            <a:spAutoFit/>
          </a:bodyPr>
          <a:lstStyle/>
          <a:p>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rPr>
              <a:t>الضريبة على دخل الأشخاص الطبيعيين :</a:t>
            </a:r>
            <a:endParaRPr lang="fr-FR" sz="2400" dirty="0">
              <a:solidFill>
                <a:schemeClr val="accent6">
                  <a:lumMod val="75000"/>
                </a:schemeClr>
              </a:solidFill>
            </a:endParaRPr>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14</a:t>
            </a:fld>
            <a:endParaRPr lang="en-US"/>
          </a:p>
        </p:txBody>
      </p:sp>
    </p:spTree>
    <p:extLst>
      <p:ext uri="{BB962C8B-B14F-4D97-AF65-F5344CB8AC3E}">
        <p14:creationId xmlns:p14="http://schemas.microsoft.com/office/powerpoint/2010/main" val="3273876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72015" y="1362831"/>
            <a:ext cx="8876299" cy="5532284"/>
          </a:xfrm>
          <a:prstGeom prst="rect">
            <a:avLst/>
          </a:prstGeom>
        </p:spPr>
        <p:txBody>
          <a:bodyPr wrap="square">
            <a:spAutoFit/>
          </a:bodyPr>
          <a:lstStyle/>
          <a:p>
            <a:pPr algn="just" rtl="1"/>
            <a:endParaRPr lang="ar-TN" sz="2400" dirty="0">
              <a:cs typeface="+mj-cs"/>
            </a:endParaRPr>
          </a:p>
          <a:p>
            <a:pPr algn="just" rtl="1"/>
            <a:r>
              <a:rPr lang="ar-TN" sz="2400" dirty="0">
                <a:cs typeface="+mj-cs"/>
              </a:rPr>
              <a:t> </a:t>
            </a:r>
          </a:p>
          <a:p>
            <a:pPr algn="just" rtl="1"/>
            <a:r>
              <a:rPr lang="ar-TN" sz="2400" dirty="0">
                <a:cs typeface="+mj-cs"/>
              </a:rPr>
              <a:t>تم تطبيق ضريبة القيمة المضافة سنة 1988 ويشمل ميدان تطبيق الأداء على القيمة المضافة:</a:t>
            </a:r>
          </a:p>
          <a:p>
            <a:pPr marL="342900" indent="-342900" algn="just" rtl="1">
              <a:buClr>
                <a:schemeClr val="accent1"/>
              </a:buClr>
              <a:buFont typeface="Wingdings" panose="05000000000000000000" pitchFamily="2" charset="2"/>
              <a:buChar char="q"/>
            </a:pPr>
            <a:r>
              <a:rPr lang="ar-TN" sz="2400" dirty="0">
                <a:cs typeface="+mj-cs"/>
              </a:rPr>
              <a:t>عمليات التوريد وعمليات الإنتاج الصناعي والحرفي والخدمات والعمليات المنجزة من قبل أصحاب المهن الحرّة.</a:t>
            </a:r>
          </a:p>
          <a:p>
            <a:pPr marL="342900" indent="-342900" algn="just" rtl="1">
              <a:buClr>
                <a:schemeClr val="accent1"/>
              </a:buClr>
              <a:buFont typeface="Wingdings" panose="05000000000000000000" pitchFamily="2" charset="2"/>
              <a:buChar char="q"/>
            </a:pPr>
            <a:r>
              <a:rPr lang="ar-TN" sz="2400" dirty="0">
                <a:cs typeface="+mj-cs"/>
              </a:rPr>
              <a:t>  تجارة الجملة </a:t>
            </a:r>
            <a:r>
              <a:rPr lang="ar-TN" sz="2400" dirty="0" err="1">
                <a:cs typeface="+mj-cs"/>
              </a:rPr>
              <a:t>بإستثناء</a:t>
            </a:r>
            <a:r>
              <a:rPr lang="ar-TN" sz="2400" dirty="0">
                <a:cs typeface="+mj-cs"/>
              </a:rPr>
              <a:t> المواد الغذائية وتجارة التفصيل بالنسبة للتجار الذين يحققون رقم معاملات جملي سنوي يساوي أو يفوق 000 100 دينار. </a:t>
            </a:r>
          </a:p>
          <a:p>
            <a:pPr algn="just" rtl="1"/>
            <a:endParaRPr lang="ar-TN" sz="1100" dirty="0">
              <a:cs typeface="+mj-cs"/>
            </a:endParaRPr>
          </a:p>
          <a:p>
            <a:pPr algn="just" rtl="1"/>
            <a:r>
              <a:rPr lang="ar-TN" sz="2400" b="1" dirty="0">
                <a:solidFill>
                  <a:schemeClr val="tx2"/>
                </a:solidFill>
                <a:cs typeface="+mj-cs"/>
              </a:rPr>
              <a:t>نسب الأداء :</a:t>
            </a:r>
          </a:p>
          <a:p>
            <a:pPr algn="just" rtl="1"/>
            <a:endParaRPr lang="ar-TN" sz="1050" dirty="0">
              <a:cs typeface="+mj-cs"/>
            </a:endParaRPr>
          </a:p>
          <a:p>
            <a:pPr algn="just" rtl="1"/>
            <a:r>
              <a:rPr lang="ar-TN" sz="2400" dirty="0">
                <a:cs typeface="+mj-cs"/>
              </a:rPr>
              <a:t>19% :النسبة العامة.</a:t>
            </a:r>
          </a:p>
          <a:p>
            <a:pPr algn="just" rtl="1"/>
            <a:r>
              <a:rPr lang="ar-TN" sz="2400" dirty="0">
                <a:cs typeface="+mj-cs"/>
              </a:rPr>
              <a:t>7% :تطبـّق على القطاع الطبي وخدمات النقل والنزل و المطاعم وخدمات المقاهي.</a:t>
            </a:r>
          </a:p>
          <a:p>
            <a:pPr algn="just" rtl="1"/>
            <a:endParaRPr lang="ar-TN" sz="700" dirty="0">
              <a:cs typeface="+mj-cs"/>
            </a:endParaRPr>
          </a:p>
          <a:p>
            <a:pPr algn="just" rtl="1"/>
            <a:r>
              <a:rPr lang="ar-TN" sz="2400" dirty="0">
                <a:cs typeface="+mj-cs"/>
              </a:rPr>
              <a:t>13% :تطبـّق بصفة محدودة على الكهرباء ذات الضغط الضعيف والمتوسط و بعض المنتجات البترولية.</a:t>
            </a:r>
          </a:p>
        </p:txBody>
      </p:sp>
      <p:cxnSp>
        <p:nvCxnSpPr>
          <p:cNvPr id="5" name="Connecteur droit 4"/>
          <p:cNvCxnSpPr/>
          <p:nvPr/>
        </p:nvCxnSpPr>
        <p:spPr>
          <a:xfrm flipH="1">
            <a:off x="1487698" y="883154"/>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609012" y="334592"/>
            <a:ext cx="3430747"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في تونس</a:t>
            </a:r>
          </a:p>
        </p:txBody>
      </p:sp>
      <p:sp>
        <p:nvSpPr>
          <p:cNvPr id="7" name="Titre 1"/>
          <p:cNvSpPr>
            <a:spLocks noGrp="1"/>
          </p:cNvSpPr>
          <p:nvPr>
            <p:ph type="title"/>
          </p:nvPr>
        </p:nvSpPr>
        <p:spPr>
          <a:xfrm>
            <a:off x="746287" y="1521883"/>
            <a:ext cx="8229600" cy="497940"/>
          </a:xfrm>
        </p:spPr>
        <p:txBody>
          <a:bodyPr>
            <a:normAutofit/>
          </a:bodyPr>
          <a:lstStyle/>
          <a:p>
            <a:pPr lvl="0" algn="r" rtl="1">
              <a:spcBef>
                <a:spcPts val="0"/>
              </a:spcBef>
            </a:pP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mn-ea"/>
              </a:rPr>
              <a:t>الأداء على القيمة المضافة :</a:t>
            </a:r>
            <a:endParaRPr lang="fr-FR" dirty="0">
              <a:solidFill>
                <a:schemeClr val="accent6">
                  <a:lumMod val="75000"/>
                </a:schemeClr>
              </a:solidFill>
            </a:endParaRP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15</a:t>
            </a:fld>
            <a:endParaRPr lang="en-US"/>
          </a:p>
        </p:txBody>
      </p:sp>
    </p:spTree>
    <p:extLst>
      <p:ext uri="{BB962C8B-B14F-4D97-AF65-F5344CB8AC3E}">
        <p14:creationId xmlns:p14="http://schemas.microsoft.com/office/powerpoint/2010/main" val="39123806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74042" y="1521883"/>
            <a:ext cx="8301845" cy="3970318"/>
          </a:xfrm>
          <a:prstGeom prst="rect">
            <a:avLst/>
          </a:prstGeom>
        </p:spPr>
        <p:txBody>
          <a:bodyPr wrap="square">
            <a:spAutoFit/>
          </a:bodyPr>
          <a:lstStyle/>
          <a:p>
            <a:pPr algn="just" rtl="1"/>
            <a:r>
              <a:rPr lang="ar-TN" sz="2400" b="1" dirty="0">
                <a:solidFill>
                  <a:schemeClr val="tx2"/>
                </a:solidFill>
                <a:cs typeface="+mj-cs"/>
              </a:rPr>
              <a:t> الإعفاءات :</a:t>
            </a:r>
          </a:p>
          <a:p>
            <a:pPr algn="just" rtl="1"/>
            <a:endParaRPr lang="ar-TN" sz="1200" dirty="0">
              <a:cs typeface="+mj-cs"/>
            </a:endParaRPr>
          </a:p>
          <a:p>
            <a:pPr algn="just" rtl="1"/>
            <a:r>
              <a:rPr lang="ar-TN" sz="2400" dirty="0">
                <a:cs typeface="+mj-cs"/>
              </a:rPr>
              <a:t>تنتفع بالإعفاء من الأداء على القيمة المضافة خاصّة :</a:t>
            </a:r>
          </a:p>
          <a:p>
            <a:pPr algn="just" rtl="1"/>
            <a:endParaRPr lang="ar-TN" sz="2400" dirty="0">
              <a:cs typeface="+mj-cs"/>
            </a:endParaRPr>
          </a:p>
          <a:p>
            <a:pPr marL="342900" indent="-342900" algn="just" rtl="1">
              <a:buClr>
                <a:schemeClr val="tx2"/>
              </a:buClr>
              <a:buFont typeface="Wingdings" panose="05000000000000000000" pitchFamily="2" charset="2"/>
              <a:buChar char="ü"/>
            </a:pPr>
            <a:r>
              <a:rPr lang="ar-TN" sz="2400" dirty="0">
                <a:cs typeface="+mj-cs"/>
              </a:rPr>
              <a:t> بعض المنتجات الغذائية الأساسية </a:t>
            </a:r>
          </a:p>
          <a:p>
            <a:pPr marL="342900" indent="-342900" algn="just" rtl="1">
              <a:buClr>
                <a:schemeClr val="tx2"/>
              </a:buClr>
              <a:buFont typeface="Wingdings" panose="05000000000000000000" pitchFamily="2" charset="2"/>
              <a:buChar char="ü"/>
            </a:pPr>
            <a:r>
              <a:rPr lang="ar-TN" sz="2400" dirty="0">
                <a:cs typeface="+mj-cs"/>
              </a:rPr>
              <a:t>الكتب والصحف والمجلات </a:t>
            </a:r>
            <a:r>
              <a:rPr lang="ar-TN" sz="2400" dirty="0" err="1">
                <a:cs typeface="+mj-cs"/>
              </a:rPr>
              <a:t>والنشريات</a:t>
            </a:r>
            <a:r>
              <a:rPr lang="ar-TN" sz="2400" dirty="0">
                <a:cs typeface="+mj-cs"/>
              </a:rPr>
              <a:t>،</a:t>
            </a:r>
          </a:p>
          <a:p>
            <a:pPr marL="342900" indent="-342900" algn="just" rtl="1">
              <a:buClr>
                <a:schemeClr val="tx2"/>
              </a:buClr>
              <a:buFont typeface="Wingdings" panose="05000000000000000000" pitchFamily="2" charset="2"/>
              <a:buChar char="ü"/>
            </a:pPr>
            <a:r>
              <a:rPr lang="ar-TN" sz="2400" dirty="0">
                <a:cs typeface="+mj-cs"/>
              </a:rPr>
              <a:t>التجهيزات الفلاحية ومراكب الصيد البحري...،</a:t>
            </a:r>
          </a:p>
          <a:p>
            <a:pPr marL="342900" indent="-342900" algn="just" rtl="1">
              <a:buClr>
                <a:schemeClr val="tx2"/>
              </a:buClr>
              <a:buFont typeface="Wingdings" panose="05000000000000000000" pitchFamily="2" charset="2"/>
              <a:buChar char="ü"/>
            </a:pPr>
            <a:r>
              <a:rPr lang="ar-TN" sz="2400" dirty="0">
                <a:cs typeface="+mj-cs"/>
              </a:rPr>
              <a:t>معدّات موجـّهة للمعوقين،</a:t>
            </a:r>
          </a:p>
          <a:p>
            <a:pPr marL="342900" indent="-342900" algn="just" rtl="1">
              <a:buClr>
                <a:schemeClr val="tx2"/>
              </a:buClr>
              <a:buFont typeface="Wingdings" panose="05000000000000000000" pitchFamily="2" charset="2"/>
              <a:buChar char="ü"/>
            </a:pPr>
            <a:r>
              <a:rPr lang="ar-TN" sz="2400" dirty="0">
                <a:cs typeface="+mj-cs"/>
              </a:rPr>
              <a:t>النقل الجوي الدولي </a:t>
            </a:r>
            <a:r>
              <a:rPr lang="ar-TN" sz="2400" dirty="0" err="1">
                <a:cs typeface="+mj-cs"/>
              </a:rPr>
              <a:t>بإستثناء</a:t>
            </a:r>
            <a:r>
              <a:rPr lang="ar-TN" sz="2400" dirty="0">
                <a:cs typeface="+mj-cs"/>
              </a:rPr>
              <a:t> الخدمات المتعلقة بترويج التذاكر، النقل البحري،</a:t>
            </a:r>
          </a:p>
          <a:p>
            <a:pPr marL="342900" indent="-342900" algn="just" rtl="1">
              <a:buClr>
                <a:schemeClr val="tx2"/>
              </a:buClr>
              <a:buFont typeface="Wingdings" panose="05000000000000000000" pitchFamily="2" charset="2"/>
              <a:buChar char="ü"/>
            </a:pPr>
            <a:r>
              <a:rPr lang="ar-TN" sz="2400" dirty="0">
                <a:cs typeface="+mj-cs"/>
              </a:rPr>
              <a:t>خدمات القطاع المالي</a:t>
            </a:r>
          </a:p>
          <a:p>
            <a:pPr algn="just" rtl="1"/>
            <a:endParaRPr lang="ar-TN" sz="2400" dirty="0">
              <a:cs typeface="+mj-cs"/>
            </a:endParaRPr>
          </a:p>
        </p:txBody>
      </p:sp>
      <p:cxnSp>
        <p:nvCxnSpPr>
          <p:cNvPr id="5" name="Connecteur droit 4"/>
          <p:cNvCxnSpPr/>
          <p:nvPr/>
        </p:nvCxnSpPr>
        <p:spPr>
          <a:xfrm flipH="1">
            <a:off x="1487698" y="883154"/>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609012" y="334592"/>
            <a:ext cx="3430747"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في تونس</a:t>
            </a: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16</a:t>
            </a:fld>
            <a:endParaRPr lang="en-US"/>
          </a:p>
        </p:txBody>
      </p:sp>
    </p:spTree>
    <p:extLst>
      <p:ext uri="{BB962C8B-B14F-4D97-AF65-F5344CB8AC3E}">
        <p14:creationId xmlns:p14="http://schemas.microsoft.com/office/powerpoint/2010/main" val="3440502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72015" y="1331428"/>
            <a:ext cx="8876299" cy="4816703"/>
          </a:xfrm>
          <a:prstGeom prst="rect">
            <a:avLst/>
          </a:prstGeom>
        </p:spPr>
        <p:txBody>
          <a:bodyPr wrap="square">
            <a:spAutoFit/>
          </a:bodyPr>
          <a:lstStyle/>
          <a:p>
            <a:pPr algn="just" rtl="1"/>
            <a:endParaRPr lang="ar-TN" sz="2400" dirty="0">
              <a:cs typeface="+mj-cs"/>
            </a:endParaRPr>
          </a:p>
          <a:p>
            <a:pPr algn="just" rtl="1"/>
            <a:r>
              <a:rPr lang="ar-TN" sz="2400" dirty="0">
                <a:cs typeface="+mj-cs"/>
              </a:rPr>
              <a:t> </a:t>
            </a:r>
          </a:p>
          <a:p>
            <a:pPr algn="just" rtl="1"/>
            <a:r>
              <a:rPr lang="ar-TN" sz="2400" dirty="0">
                <a:cs typeface="+mj-cs"/>
              </a:rPr>
              <a:t>تم تطبيق الضريبة </a:t>
            </a:r>
            <a:r>
              <a:rPr lang="ar-TN" sz="2400" dirty="0" err="1">
                <a:cs typeface="+mj-cs"/>
              </a:rPr>
              <a:t>الإنتقائية</a:t>
            </a:r>
            <a:r>
              <a:rPr lang="ar-TN" sz="2400" dirty="0">
                <a:cs typeface="+mj-cs"/>
              </a:rPr>
              <a:t> على </a:t>
            </a:r>
            <a:r>
              <a:rPr lang="ar-TN" sz="2400" dirty="0" err="1">
                <a:cs typeface="+mj-cs"/>
              </a:rPr>
              <a:t>الإستهلاك</a:t>
            </a:r>
            <a:r>
              <a:rPr lang="ar-TN" sz="2400" dirty="0">
                <a:cs typeface="+mj-cs"/>
              </a:rPr>
              <a:t> سنة 1988  ويوظّف المعلوم بعنوان قائمة من المنتجات منها خاصة :</a:t>
            </a:r>
          </a:p>
          <a:p>
            <a:pPr algn="just" rtl="1"/>
            <a:endParaRPr lang="ar-TN" sz="800" dirty="0">
              <a:cs typeface="+mj-cs"/>
            </a:endParaRPr>
          </a:p>
          <a:p>
            <a:pPr marL="342900" indent="-342900" algn="just" rtl="1">
              <a:buClr>
                <a:schemeClr val="tx2"/>
              </a:buClr>
              <a:buFont typeface="Wingdings" panose="05000000000000000000" pitchFamily="2" charset="2"/>
              <a:buChar char="ü"/>
            </a:pPr>
            <a:r>
              <a:rPr lang="ar-TN" sz="2400" dirty="0">
                <a:cs typeface="+mj-cs"/>
              </a:rPr>
              <a:t>    السيارات السياحية؛</a:t>
            </a:r>
          </a:p>
          <a:p>
            <a:pPr marL="342900" indent="-342900" algn="just" rtl="1">
              <a:buClr>
                <a:schemeClr val="tx2"/>
              </a:buClr>
              <a:buFont typeface="Wingdings" panose="05000000000000000000" pitchFamily="2" charset="2"/>
              <a:buChar char="ü"/>
            </a:pPr>
            <a:r>
              <a:rPr lang="ar-TN" sz="2400" dirty="0">
                <a:cs typeface="+mj-cs"/>
              </a:rPr>
              <a:t>    المحروقات ؛</a:t>
            </a:r>
          </a:p>
          <a:p>
            <a:pPr marL="342900" indent="-342900" algn="just" rtl="1">
              <a:buClr>
                <a:schemeClr val="tx2"/>
              </a:buClr>
              <a:buFont typeface="Wingdings" panose="05000000000000000000" pitchFamily="2" charset="2"/>
              <a:buChar char="ü"/>
            </a:pPr>
            <a:r>
              <a:rPr lang="ar-TN" sz="2400" dirty="0">
                <a:cs typeface="+mj-cs"/>
              </a:rPr>
              <a:t>    التبغ ؛</a:t>
            </a:r>
          </a:p>
          <a:p>
            <a:pPr marL="342900" indent="-342900" algn="just" rtl="1">
              <a:buClr>
                <a:schemeClr val="tx2"/>
              </a:buClr>
              <a:buFont typeface="Wingdings" panose="05000000000000000000" pitchFamily="2" charset="2"/>
              <a:buChar char="ü"/>
            </a:pPr>
            <a:r>
              <a:rPr lang="ar-TN" sz="2400" dirty="0">
                <a:cs typeface="+mj-cs"/>
              </a:rPr>
              <a:t>    الخمور والجعة والمشروبات الكحولية .</a:t>
            </a:r>
          </a:p>
          <a:p>
            <a:pPr marL="342900" indent="-342900" algn="just" rtl="1">
              <a:buClr>
                <a:schemeClr val="tx2"/>
              </a:buClr>
              <a:buFont typeface="Wingdings" panose="05000000000000000000" pitchFamily="2" charset="2"/>
              <a:buChar char="ü"/>
            </a:pPr>
            <a:r>
              <a:rPr lang="ar-TN" sz="2400" dirty="0">
                <a:cs typeface="+mj-cs"/>
              </a:rPr>
              <a:t>    العطور ومنتجات أخرى </a:t>
            </a:r>
          </a:p>
          <a:p>
            <a:pPr algn="just" rtl="1"/>
            <a:r>
              <a:rPr lang="ar-TN" sz="2400" b="1" dirty="0">
                <a:solidFill>
                  <a:schemeClr val="tx2"/>
                </a:solidFill>
                <a:cs typeface="+mj-cs"/>
              </a:rPr>
              <a:t>النسب :</a:t>
            </a:r>
          </a:p>
          <a:p>
            <a:pPr algn="just" rtl="1"/>
            <a:r>
              <a:rPr lang="ar-TN" sz="2400" dirty="0">
                <a:cs typeface="+mj-cs"/>
              </a:rPr>
              <a:t>يطبّق المعلوم على الاستهلاك حسب نسب تتراوح بين 10% و 334% أو تعريفات خصوصية (الحجم ، السعة ..).</a:t>
            </a:r>
          </a:p>
          <a:p>
            <a:pPr algn="just" rtl="1"/>
            <a:endParaRPr lang="ar-TN" sz="1100" dirty="0">
              <a:cs typeface="+mj-cs"/>
            </a:endParaRPr>
          </a:p>
        </p:txBody>
      </p:sp>
      <p:cxnSp>
        <p:nvCxnSpPr>
          <p:cNvPr id="5" name="Connecteur droit 4"/>
          <p:cNvCxnSpPr/>
          <p:nvPr/>
        </p:nvCxnSpPr>
        <p:spPr>
          <a:xfrm flipH="1">
            <a:off x="1487698" y="883154"/>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609012" y="334592"/>
            <a:ext cx="3430747"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في تونس</a:t>
            </a:r>
          </a:p>
        </p:txBody>
      </p:sp>
      <p:sp>
        <p:nvSpPr>
          <p:cNvPr id="7" name="Titre 1"/>
          <p:cNvSpPr>
            <a:spLocks noGrp="1"/>
          </p:cNvSpPr>
          <p:nvPr>
            <p:ph type="title"/>
          </p:nvPr>
        </p:nvSpPr>
        <p:spPr>
          <a:xfrm>
            <a:off x="746287" y="1521883"/>
            <a:ext cx="8229600" cy="497940"/>
          </a:xfrm>
        </p:spPr>
        <p:txBody>
          <a:bodyPr>
            <a:normAutofit/>
          </a:bodyPr>
          <a:lstStyle/>
          <a:p>
            <a:pPr lvl="0" algn="r" rtl="1">
              <a:spcBef>
                <a:spcPts val="0"/>
              </a:spcBef>
            </a:pP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mn-ea"/>
              </a:rPr>
              <a:t>المعلوم على </a:t>
            </a:r>
            <a:r>
              <a:rPr lang="ar-TN" sz="2400" b="1" dirty="0" err="1">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mn-ea"/>
              </a:rPr>
              <a:t>الإستهلاك</a:t>
            </a: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mn-ea"/>
              </a:rPr>
              <a:t> :</a:t>
            </a:r>
            <a:endParaRPr lang="fr-FR" dirty="0">
              <a:solidFill>
                <a:schemeClr val="accent6">
                  <a:lumMod val="75000"/>
                </a:schemeClr>
              </a:solidFill>
            </a:endParaRP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17</a:t>
            </a:fld>
            <a:endParaRPr lang="en-US"/>
          </a:p>
        </p:txBody>
      </p:sp>
    </p:spTree>
    <p:extLst>
      <p:ext uri="{BB962C8B-B14F-4D97-AF65-F5344CB8AC3E}">
        <p14:creationId xmlns:p14="http://schemas.microsoft.com/office/powerpoint/2010/main" val="3617281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72015" y="1331428"/>
            <a:ext cx="8876299" cy="5940088"/>
          </a:xfrm>
          <a:prstGeom prst="rect">
            <a:avLst/>
          </a:prstGeom>
        </p:spPr>
        <p:txBody>
          <a:bodyPr wrap="square">
            <a:spAutoFit/>
          </a:bodyPr>
          <a:lstStyle/>
          <a:p>
            <a:pPr algn="just" rtl="1"/>
            <a:endParaRPr lang="ar-TN" sz="2400" dirty="0">
              <a:cs typeface="+mj-cs"/>
            </a:endParaRPr>
          </a:p>
          <a:p>
            <a:pPr algn="just" rtl="1"/>
            <a:r>
              <a:rPr lang="ar-TN" sz="2400" dirty="0">
                <a:cs typeface="+mj-cs"/>
              </a:rPr>
              <a:t> </a:t>
            </a:r>
          </a:p>
          <a:p>
            <a:pPr algn="just" rtl="1"/>
            <a:r>
              <a:rPr lang="ar-TN" sz="2400" dirty="0">
                <a:cs typeface="+mj-cs"/>
              </a:rPr>
              <a:t>يستخلص في جلّ الحالات على العقود والكتابات والنقل الخاضعة وجوبا لإجراء التسجيل أو المقدمة عن طواعية لهذا الإجراء معلوم تسجيل نسبي أو تصاعدي أو قار.</a:t>
            </a:r>
          </a:p>
          <a:p>
            <a:pPr algn="just" rtl="1"/>
            <a:endParaRPr lang="ar-TN" sz="2000" dirty="0">
              <a:cs typeface="+mj-cs"/>
            </a:endParaRPr>
          </a:p>
          <a:p>
            <a:pPr algn="r" rtl="1"/>
            <a:r>
              <a:rPr lang="ar-TN" sz="2400" b="1" dirty="0" err="1">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mj-cs"/>
              </a:rPr>
              <a:t>المعاليم</a:t>
            </a: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mj-cs"/>
              </a:rPr>
              <a:t> </a:t>
            </a:r>
            <a:r>
              <a:rPr lang="ar-TN" sz="2400" b="1" dirty="0" err="1">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mj-cs"/>
              </a:rPr>
              <a:t>والأداءات</a:t>
            </a: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mj-cs"/>
              </a:rPr>
              <a:t> الأخرى:</a:t>
            </a:r>
          </a:p>
          <a:p>
            <a:pPr algn="r" rtl="1"/>
            <a:endParaRPr lang="ar-TN" sz="900" b="1" dirty="0">
              <a:solidFill>
                <a:srgbClr val="4F81BD">
                  <a:lumMod val="75000"/>
                </a:srgbClr>
              </a:solidFill>
              <a:effectLst>
                <a:outerShdw blurRad="38100" dist="38100" dir="2700000" algn="tl">
                  <a:srgbClr val="000000">
                    <a:alpha val="43137"/>
                  </a:srgbClr>
                </a:outerShdw>
              </a:effectLst>
              <a:latin typeface="Times New Roman" panose="02020603050405020304" pitchFamily="18" charset="0"/>
              <a:cs typeface="+mj-cs"/>
            </a:endParaRPr>
          </a:p>
          <a:p>
            <a:pPr algn="just" rtl="1"/>
            <a:r>
              <a:rPr lang="ar-TN" sz="2400" dirty="0">
                <a:cs typeface="+mj-cs"/>
              </a:rPr>
              <a:t> - تخصص في الأغلب لفائدة الصناديق الخاصة للخزينة.</a:t>
            </a:r>
          </a:p>
          <a:p>
            <a:pPr algn="just" rtl="1"/>
            <a:endParaRPr lang="ar-TN" sz="2000" dirty="0">
              <a:cs typeface="+mj-cs"/>
            </a:endParaRPr>
          </a:p>
          <a:p>
            <a:pPr algn="just" rtl="1"/>
            <a:r>
              <a:rPr lang="ar-TN" sz="2400" b="1" dirty="0">
                <a:solidFill>
                  <a:schemeClr val="accent6">
                    <a:lumMod val="75000"/>
                  </a:schemeClr>
                </a:solidFill>
                <a:latin typeface="Times New Roman" panose="02020603050405020304" pitchFamily="18" charset="0"/>
                <a:cs typeface="+mj-cs"/>
              </a:rPr>
              <a:t>معاليم لفائدة الجماعات المحلية </a:t>
            </a:r>
            <a:endParaRPr lang="ar-TN" sz="2400" b="1" dirty="0">
              <a:solidFill>
                <a:schemeClr val="accent6">
                  <a:lumMod val="75000"/>
                </a:schemeClr>
              </a:solidFill>
              <a:cs typeface="+mj-cs"/>
            </a:endParaRPr>
          </a:p>
          <a:p>
            <a:pPr algn="just" rtl="1"/>
            <a:endParaRPr lang="ar-TN" sz="2400" dirty="0">
              <a:solidFill>
                <a:schemeClr val="accent6">
                  <a:lumMod val="75000"/>
                </a:schemeClr>
              </a:solidFill>
              <a:cs typeface="+mj-cs"/>
            </a:endParaRPr>
          </a:p>
          <a:p>
            <a:pPr algn="just" rtl="1"/>
            <a:r>
              <a:rPr lang="ar-TN" sz="2400" b="1" dirty="0">
                <a:solidFill>
                  <a:schemeClr val="accent6">
                    <a:lumMod val="75000"/>
                  </a:schemeClr>
                </a:solidFill>
                <a:latin typeface="Times New Roman" panose="02020603050405020304" pitchFamily="18" charset="0"/>
                <a:cs typeface="+mj-cs"/>
              </a:rPr>
              <a:t>مجلة الحقوق والإجراءات </a:t>
            </a:r>
            <a:r>
              <a:rPr lang="ar-TN" sz="2400" b="1" dirty="0" err="1">
                <a:solidFill>
                  <a:schemeClr val="accent6">
                    <a:lumMod val="75000"/>
                  </a:schemeClr>
                </a:solidFill>
                <a:latin typeface="Times New Roman" panose="02020603050405020304" pitchFamily="18" charset="0"/>
                <a:cs typeface="+mj-cs"/>
              </a:rPr>
              <a:t>الجبائية</a:t>
            </a:r>
            <a:endParaRPr lang="ar-TN" sz="2400" b="1" dirty="0">
              <a:solidFill>
                <a:schemeClr val="accent6">
                  <a:lumMod val="75000"/>
                </a:schemeClr>
              </a:solidFill>
              <a:latin typeface="Times New Roman" panose="02020603050405020304" pitchFamily="18" charset="0"/>
              <a:cs typeface="+mj-cs"/>
            </a:endParaRPr>
          </a:p>
          <a:p>
            <a:pPr algn="just" rtl="1"/>
            <a:r>
              <a:rPr lang="ar-TN" sz="2400" dirty="0">
                <a:cs typeface="+mj-cs"/>
              </a:rPr>
              <a:t>تم تجميع الاحكام الخاصة بإجراءات التدقيق الضريبي والنزاعات بمجلة الحقوق والإجراءات </a:t>
            </a:r>
            <a:r>
              <a:rPr lang="ar-TN" sz="2400" dirty="0" err="1">
                <a:cs typeface="+mj-cs"/>
              </a:rPr>
              <a:t>الجبائية</a:t>
            </a:r>
            <a:r>
              <a:rPr lang="ar-TN" sz="2400" dirty="0">
                <a:cs typeface="+mj-cs"/>
              </a:rPr>
              <a:t>.</a:t>
            </a:r>
          </a:p>
          <a:p>
            <a:pPr algn="just" rtl="1"/>
            <a:endParaRPr lang="ar-TN" sz="2400" dirty="0">
              <a:cs typeface="+mj-cs"/>
            </a:endParaRPr>
          </a:p>
          <a:p>
            <a:pPr algn="just" rtl="1"/>
            <a:endParaRPr lang="ar-TN" sz="2400" dirty="0">
              <a:cs typeface="+mj-cs"/>
            </a:endParaRPr>
          </a:p>
          <a:p>
            <a:pPr algn="just" rtl="1"/>
            <a:endParaRPr lang="ar-TN" sz="800" dirty="0">
              <a:cs typeface="+mj-cs"/>
            </a:endParaRPr>
          </a:p>
          <a:p>
            <a:pPr algn="just" rtl="1"/>
            <a:endParaRPr lang="ar-TN" sz="1100" dirty="0">
              <a:cs typeface="+mj-cs"/>
            </a:endParaRPr>
          </a:p>
        </p:txBody>
      </p:sp>
      <p:cxnSp>
        <p:nvCxnSpPr>
          <p:cNvPr id="5" name="Connecteur droit 4"/>
          <p:cNvCxnSpPr/>
          <p:nvPr/>
        </p:nvCxnSpPr>
        <p:spPr>
          <a:xfrm flipH="1">
            <a:off x="1487698" y="883154"/>
            <a:ext cx="5835132" cy="6998"/>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609012" y="334592"/>
            <a:ext cx="3430747" cy="523220"/>
          </a:xfrm>
          <a:prstGeom prst="rect">
            <a:avLst/>
          </a:prstGeom>
        </p:spPr>
        <p:txBody>
          <a:bodyPr wrap="none">
            <a:spAutoFit/>
          </a:bodyPr>
          <a:lstStyle/>
          <a:p>
            <a:pPr lvl="0" rtl="1"/>
            <a:r>
              <a:rPr lang="ar-EG" sz="2800" b="1" dirty="0">
                <a:solidFill>
                  <a:schemeClr val="accent1">
                    <a:lumMod val="75000"/>
                  </a:schemeClr>
                </a:solidFill>
                <a:cs typeface="+mj-cs"/>
              </a:rPr>
              <a:t>التشريع الضريبي </a:t>
            </a:r>
            <a:r>
              <a:rPr lang="fr-FR" sz="2800" b="1" dirty="0">
                <a:solidFill>
                  <a:schemeClr val="accent1">
                    <a:lumMod val="75000"/>
                  </a:schemeClr>
                </a:solidFill>
                <a:cs typeface="+mj-cs"/>
              </a:rPr>
              <a:t> </a:t>
            </a:r>
            <a:r>
              <a:rPr lang="ar-TN" sz="2800" b="1" dirty="0">
                <a:solidFill>
                  <a:schemeClr val="accent1">
                    <a:lumMod val="75000"/>
                  </a:schemeClr>
                </a:solidFill>
                <a:cs typeface="+mj-cs"/>
              </a:rPr>
              <a:t>في تونس</a:t>
            </a:r>
          </a:p>
        </p:txBody>
      </p:sp>
      <p:sp>
        <p:nvSpPr>
          <p:cNvPr id="7" name="Titre 1"/>
          <p:cNvSpPr>
            <a:spLocks noGrp="1"/>
          </p:cNvSpPr>
          <p:nvPr>
            <p:ph type="title"/>
          </p:nvPr>
        </p:nvSpPr>
        <p:spPr>
          <a:xfrm>
            <a:off x="746287" y="1521883"/>
            <a:ext cx="8229600" cy="497940"/>
          </a:xfrm>
        </p:spPr>
        <p:txBody>
          <a:bodyPr>
            <a:normAutofit/>
          </a:bodyPr>
          <a:lstStyle/>
          <a:p>
            <a:pPr lvl="0" algn="r" rtl="1">
              <a:spcBef>
                <a:spcPts val="0"/>
              </a:spcBef>
            </a:pPr>
            <a:r>
              <a:rPr lang="ar-TN" sz="24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mn-ea"/>
              </a:rPr>
              <a:t>معاليم التسجيل :</a:t>
            </a:r>
            <a:endParaRPr lang="fr-FR" dirty="0">
              <a:solidFill>
                <a:schemeClr val="accent6">
                  <a:lumMod val="75000"/>
                </a:schemeClr>
              </a:solidFill>
            </a:endParaRP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18</a:t>
            </a:fld>
            <a:endParaRPr lang="en-US"/>
          </a:p>
        </p:txBody>
      </p:sp>
    </p:spTree>
    <p:extLst>
      <p:ext uri="{BB962C8B-B14F-4D97-AF65-F5344CB8AC3E}">
        <p14:creationId xmlns:p14="http://schemas.microsoft.com/office/powerpoint/2010/main" val="45273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045627" y="627855"/>
            <a:ext cx="6760184" cy="461665"/>
          </a:xfrm>
          <a:prstGeom prst="rect">
            <a:avLst/>
          </a:prstGeom>
        </p:spPr>
        <p:txBody>
          <a:bodyPr wrap="none">
            <a:spAutoFit/>
          </a:bodyPr>
          <a:lstStyle/>
          <a:p>
            <a:pPr lvl="0" rtl="1"/>
            <a:r>
              <a:rPr lang="ar-TN" sz="2400" b="1" dirty="0">
                <a:solidFill>
                  <a:schemeClr val="accent1">
                    <a:lumMod val="75000"/>
                  </a:schemeClr>
                </a:solidFill>
                <a:cs typeface="+mj-cs"/>
              </a:rPr>
              <a:t>دور </a:t>
            </a:r>
            <a:r>
              <a:rPr lang="ar-EG" sz="2400" b="1" dirty="0">
                <a:solidFill>
                  <a:schemeClr val="accent1">
                    <a:lumMod val="75000"/>
                  </a:schemeClr>
                </a:solidFill>
                <a:cs typeface="+mj-cs"/>
              </a:rPr>
              <a:t>التشريع الضريبي</a:t>
            </a:r>
            <a:r>
              <a:rPr lang="ar-TN" sz="2400" b="1" dirty="0">
                <a:solidFill>
                  <a:schemeClr val="accent1">
                    <a:lumMod val="75000"/>
                  </a:schemeClr>
                </a:solidFill>
                <a:cs typeface="+mj-cs"/>
              </a:rPr>
              <a:t> في مكافحة التهرب الضريبي</a:t>
            </a:r>
            <a:r>
              <a:rPr lang="ar-EG" sz="2400" b="1" dirty="0">
                <a:solidFill>
                  <a:schemeClr val="accent1">
                    <a:lumMod val="75000"/>
                  </a:schemeClr>
                </a:solidFill>
                <a:cs typeface="+mj-cs"/>
              </a:rPr>
              <a:t> وحفز الإستثمار</a:t>
            </a:r>
            <a:endParaRPr lang="ar-TN" sz="2400" b="1" dirty="0">
              <a:solidFill>
                <a:schemeClr val="accent1">
                  <a:lumMod val="75000"/>
                </a:schemeClr>
              </a:solidFill>
              <a:cs typeface="+mj-cs"/>
            </a:endParaRPr>
          </a:p>
        </p:txBody>
      </p:sp>
      <p:cxnSp>
        <p:nvCxnSpPr>
          <p:cNvPr id="10" name="Connecteur droit 9"/>
          <p:cNvCxnSpPr/>
          <p:nvPr/>
        </p:nvCxnSpPr>
        <p:spPr>
          <a:xfrm flipH="1">
            <a:off x="1084871" y="1121932"/>
            <a:ext cx="6720940"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84955" y="1692983"/>
            <a:ext cx="8301845" cy="4278094"/>
          </a:xfrm>
          <a:prstGeom prst="rect">
            <a:avLst/>
          </a:prstGeom>
        </p:spPr>
        <p:txBody>
          <a:bodyPr wrap="square">
            <a:spAutoFit/>
          </a:bodyPr>
          <a:lstStyle/>
          <a:p>
            <a:pPr algn="just" rtl="1"/>
            <a:r>
              <a:rPr lang="ar-TN" sz="2400" dirty="0">
                <a:cs typeface="+mj-cs"/>
              </a:rPr>
              <a:t>تمثل جودة النصوص القانونية آلية أساسية لتحفيز النشاط الاقتصادي والاستثماري وتحقيق التنمية الاقتصادية باعتبار أنّها تساهم في تعزيز: </a:t>
            </a:r>
          </a:p>
          <a:p>
            <a:pPr algn="just" rtl="1"/>
            <a:endParaRPr lang="ar-TN" sz="1200" dirty="0">
              <a:cs typeface="+mj-cs"/>
            </a:endParaRPr>
          </a:p>
          <a:p>
            <a:pPr marL="342900" indent="-342900" algn="just" rtl="1">
              <a:buClr>
                <a:schemeClr val="tx2"/>
              </a:buClr>
              <a:buFont typeface="Wingdings" panose="05000000000000000000" pitchFamily="2" charset="2"/>
              <a:buChar char="ü"/>
            </a:pPr>
            <a:r>
              <a:rPr lang="ar-TN" sz="2400" b="1" dirty="0">
                <a:cs typeface="+mj-cs"/>
              </a:rPr>
              <a:t>استقرار البيئة القانونية والاقتصادية </a:t>
            </a:r>
            <a:r>
              <a:rPr lang="ar-TN" sz="2400" dirty="0">
                <a:cs typeface="+mj-cs"/>
              </a:rPr>
              <a:t>التي تسمح للمستثمرين بالتخطيط طويل الأمد دون الخوف من تغيرات مفاجئة في القوانين أو في نسب الضرائب. </a:t>
            </a:r>
          </a:p>
          <a:p>
            <a:pPr algn="just" rtl="1">
              <a:buClr>
                <a:schemeClr val="tx2"/>
              </a:buClr>
            </a:pPr>
            <a:endParaRPr lang="ar-TN" sz="2000" dirty="0">
              <a:cs typeface="+mj-cs"/>
            </a:endParaRPr>
          </a:p>
          <a:p>
            <a:pPr marL="342900" indent="-342900" algn="just" rtl="1">
              <a:buClr>
                <a:schemeClr val="tx2"/>
              </a:buClr>
              <a:buFont typeface="Wingdings" panose="05000000000000000000" pitchFamily="2" charset="2"/>
              <a:buChar char="ü"/>
            </a:pPr>
            <a:r>
              <a:rPr lang="ar-TN" sz="2400" b="1" dirty="0">
                <a:cs typeface="+mj-cs"/>
              </a:rPr>
              <a:t>ثقة المستثمرين في بيئة الأعمال وتجاه الدولة ومؤسساتها</a:t>
            </a:r>
            <a:r>
              <a:rPr lang="ar-TN" sz="2400" dirty="0">
                <a:cs typeface="+mj-cs"/>
              </a:rPr>
              <a:t>، وهو ما ينعكس إيجابًا على تحفيز الاستثمار. </a:t>
            </a:r>
          </a:p>
          <a:p>
            <a:pPr algn="just" rtl="1">
              <a:buClr>
                <a:schemeClr val="tx2"/>
              </a:buClr>
            </a:pPr>
            <a:endParaRPr lang="ar-TN" sz="2400" dirty="0">
              <a:cs typeface="+mj-cs"/>
            </a:endParaRPr>
          </a:p>
          <a:p>
            <a:pPr algn="just" rtl="1">
              <a:buClr>
                <a:schemeClr val="tx2"/>
              </a:buClr>
            </a:pPr>
            <a:r>
              <a:rPr lang="ar-TN" sz="2400" dirty="0">
                <a:cs typeface="+mj-cs"/>
              </a:rPr>
              <a:t>	</a:t>
            </a:r>
            <a:r>
              <a:rPr lang="ar-TN" sz="2400" b="1" dirty="0">
                <a:solidFill>
                  <a:schemeClr val="tx2"/>
                </a:solidFill>
                <a:cs typeface="+mj-cs"/>
              </a:rPr>
              <a:t>كلما كان النظام الجبائي واضحًا وعادلاً ومستقرًا، ازداد اطمئنان المستثمرين وثقتهم ببيئة الأعمال</a:t>
            </a:r>
            <a:r>
              <a:rPr lang="ar-TN" sz="2400" dirty="0">
                <a:cs typeface="+mj-cs"/>
              </a:rPr>
              <a:t>.</a:t>
            </a:r>
          </a:p>
          <a:p>
            <a:pPr algn="just" rtl="1"/>
            <a:endParaRPr lang="ar-EG" sz="240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19</a:t>
            </a:fld>
            <a:endParaRPr lang="en-US"/>
          </a:p>
        </p:txBody>
      </p:sp>
      <p:sp>
        <p:nvSpPr>
          <p:cNvPr id="9" name="Flèche gauche 8"/>
          <p:cNvSpPr/>
          <p:nvPr/>
        </p:nvSpPr>
        <p:spPr>
          <a:xfrm>
            <a:off x="8313673" y="4733794"/>
            <a:ext cx="528972" cy="409028"/>
          </a:xfrm>
          <a:prstGeom prst="lef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p>
        </p:txBody>
      </p:sp>
    </p:spTree>
    <p:extLst>
      <p:ext uri="{BB962C8B-B14F-4D97-AF65-F5344CB8AC3E}">
        <p14:creationId xmlns:p14="http://schemas.microsoft.com/office/powerpoint/2010/main" val="4187763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97529"/>
            <a:ext cx="8229600" cy="497940"/>
          </a:xfrm>
        </p:spPr>
        <p:txBody>
          <a:bodyPr>
            <a:normAutofit fontScale="90000"/>
          </a:bodyPr>
          <a:lstStyle/>
          <a:p>
            <a:pPr lvl="0" algn="r" rtl="1">
              <a:spcBef>
                <a:spcPts val="0"/>
              </a:spcBef>
            </a:pPr>
            <a:r>
              <a:rPr lang="ar-TN" sz="2400" b="1" u="sng" dirty="0">
                <a:solidFill>
                  <a:srgbClr val="4F81BD">
                    <a:lumMod val="75000"/>
                  </a:srgbClr>
                </a:solidFill>
                <a:effectLst>
                  <a:outerShdw blurRad="38100" dist="38100" dir="2700000" algn="tl">
                    <a:srgbClr val="000000">
                      <a:alpha val="43137"/>
                    </a:srgbClr>
                  </a:outerShdw>
                </a:effectLst>
                <a:latin typeface="Times New Roman" panose="02020603050405020304" pitchFamily="18" charset="0"/>
                <a:ea typeface="+mn-ea"/>
              </a:rPr>
              <a:t>الإطــار العــام</a:t>
            </a:r>
            <a:br>
              <a:rPr lang="ar-TN" sz="2400" b="1" u="sng" dirty="0">
                <a:solidFill>
                  <a:srgbClr val="4F81BD">
                    <a:lumMod val="75000"/>
                  </a:srgbClr>
                </a:solidFill>
                <a:effectLst>
                  <a:outerShdw blurRad="38100" dist="38100" dir="2700000" algn="tl">
                    <a:srgbClr val="000000">
                      <a:alpha val="43137"/>
                    </a:srgbClr>
                  </a:outerShdw>
                </a:effectLst>
                <a:latin typeface="Times New Roman" panose="02020603050405020304" pitchFamily="18" charset="0"/>
                <a:ea typeface="+mn-ea"/>
              </a:rPr>
            </a:br>
            <a:endParaRPr lang="fr-FR" dirty="0"/>
          </a:p>
        </p:txBody>
      </p:sp>
      <p:sp>
        <p:nvSpPr>
          <p:cNvPr id="3" name="Espace réservé du contenu 2"/>
          <p:cNvSpPr>
            <a:spLocks noGrp="1"/>
          </p:cNvSpPr>
          <p:nvPr>
            <p:ph idx="1"/>
          </p:nvPr>
        </p:nvSpPr>
        <p:spPr>
          <a:xfrm>
            <a:off x="457200" y="1095470"/>
            <a:ext cx="8229600" cy="5030694"/>
          </a:xfrm>
        </p:spPr>
        <p:txBody>
          <a:bodyPr>
            <a:normAutofit/>
          </a:bodyPr>
          <a:lstStyle/>
          <a:p>
            <a:pPr marL="0" indent="0" algn="just" rtl="1">
              <a:buNone/>
            </a:pPr>
            <a:r>
              <a:rPr lang="ar-TN" sz="2400" dirty="0">
                <a:solidFill>
                  <a:prstClr val="black"/>
                </a:solidFill>
                <a:latin typeface="Times New Roman" panose="02020603050405020304" pitchFamily="18" charset="0"/>
                <a:ea typeface="+mj-ea"/>
                <a:cs typeface="Times New Roman" panose="02020603050405020304" pitchFamily="18" charset="0"/>
              </a:rPr>
              <a:t>يعدّ التشريع </a:t>
            </a:r>
            <a:r>
              <a:rPr lang="ar-EG" sz="2400" dirty="0">
                <a:solidFill>
                  <a:prstClr val="black"/>
                </a:solidFill>
                <a:latin typeface="Times New Roman" panose="02020603050405020304" pitchFamily="18" charset="0"/>
                <a:ea typeface="+mj-ea"/>
                <a:cs typeface="Times New Roman" panose="02020603050405020304" pitchFamily="18" charset="0"/>
              </a:rPr>
              <a:t>الضريبي</a:t>
            </a:r>
            <a:r>
              <a:rPr lang="ar-TN" sz="2400" dirty="0">
                <a:solidFill>
                  <a:prstClr val="black"/>
                </a:solidFill>
                <a:latin typeface="Times New Roman" panose="02020603050405020304" pitchFamily="18" charset="0"/>
                <a:ea typeface="+mj-ea"/>
                <a:cs typeface="Times New Roman" panose="02020603050405020304" pitchFamily="18" charset="0"/>
              </a:rPr>
              <a:t> أحد الركائز الأساسية للسياسات المالية والاقتصادية، إذ يُحدّد القواعد التي تنظّم العلاقة بين الإدارات الضريبية والمكلفين.</a:t>
            </a:r>
          </a:p>
          <a:p>
            <a:pPr marL="0" indent="0" algn="just" rtl="1">
              <a:buNone/>
            </a:pPr>
            <a:endParaRPr lang="ar-TN" sz="800" dirty="0">
              <a:solidFill>
                <a:prstClr val="black"/>
              </a:solidFill>
              <a:latin typeface="Times New Roman" panose="02020603050405020304" pitchFamily="18" charset="0"/>
              <a:ea typeface="+mj-ea"/>
              <a:cs typeface="Times New Roman" panose="02020603050405020304" pitchFamily="18" charset="0"/>
            </a:endParaRPr>
          </a:p>
          <a:p>
            <a:pPr marL="0" indent="0" algn="just" rtl="1">
              <a:buNone/>
            </a:pPr>
            <a:r>
              <a:rPr lang="ar-TN" sz="2400" dirty="0">
                <a:solidFill>
                  <a:prstClr val="black"/>
                </a:solidFill>
                <a:latin typeface="Times New Roman" panose="02020603050405020304" pitchFamily="18" charset="0"/>
                <a:ea typeface="+mj-ea"/>
                <a:cs typeface="Times New Roman" panose="02020603050405020304" pitchFamily="18" charset="0"/>
              </a:rPr>
              <a:t> لا يقتصر دور التشريع </a:t>
            </a:r>
            <a:r>
              <a:rPr lang="ar-EG" sz="2400" dirty="0">
                <a:solidFill>
                  <a:prstClr val="black"/>
                </a:solidFill>
                <a:latin typeface="Times New Roman" panose="02020603050405020304" pitchFamily="18" charset="0"/>
                <a:ea typeface="+mj-ea"/>
                <a:cs typeface="Times New Roman" panose="02020603050405020304" pitchFamily="18" charset="0"/>
              </a:rPr>
              <a:t>الضريبي</a:t>
            </a:r>
            <a:r>
              <a:rPr lang="ar-TN" sz="2400" dirty="0">
                <a:solidFill>
                  <a:prstClr val="black"/>
                </a:solidFill>
                <a:latin typeface="Times New Roman" panose="02020603050405020304" pitchFamily="18" charset="0"/>
                <a:ea typeface="+mj-ea"/>
                <a:cs typeface="Times New Roman" panose="02020603050405020304" pitchFamily="18" charset="0"/>
              </a:rPr>
              <a:t> على تعبئة الموارد المالية اللازمة لتمويل النفقات العمومية، بل </a:t>
            </a:r>
            <a:r>
              <a:rPr lang="ar-EG" sz="2400" dirty="0">
                <a:solidFill>
                  <a:prstClr val="black"/>
                </a:solidFill>
                <a:latin typeface="Times New Roman" panose="02020603050405020304" pitchFamily="18" charset="0"/>
                <a:ea typeface="+mj-ea"/>
                <a:cs typeface="Times New Roman" panose="02020603050405020304" pitchFamily="18" charset="0"/>
              </a:rPr>
              <a:t>يعد</a:t>
            </a:r>
            <a:r>
              <a:rPr lang="ar-TN" sz="2400" dirty="0">
                <a:solidFill>
                  <a:prstClr val="black"/>
                </a:solidFill>
                <a:latin typeface="Times New Roman" panose="02020603050405020304" pitchFamily="18" charset="0"/>
                <a:ea typeface="+mj-ea"/>
                <a:cs typeface="Times New Roman" panose="02020603050405020304" pitchFamily="18" charset="0"/>
              </a:rPr>
              <a:t>ّ أداة فعّالة في تحقيق العدالة الضريبية عبر:</a:t>
            </a:r>
          </a:p>
          <a:p>
            <a:pPr algn="just" rtl="1">
              <a:buFont typeface="Wingdings" panose="05000000000000000000" pitchFamily="2" charset="2"/>
              <a:buChar char="ü"/>
              <a:tabLst>
                <a:tab pos="271463" algn="l"/>
              </a:tabLst>
            </a:pPr>
            <a:r>
              <a:rPr lang="ar-TN" sz="2400" dirty="0">
                <a:solidFill>
                  <a:prstClr val="black"/>
                </a:solidFill>
                <a:latin typeface="Times New Roman" panose="02020603050405020304" pitchFamily="18" charset="0"/>
                <a:ea typeface="+mj-ea"/>
                <a:cs typeface="Times New Roman" panose="02020603050405020304" pitchFamily="18" charset="0"/>
              </a:rPr>
              <a:t>  توزيع الأعباء وفق القدرة التكليفية،</a:t>
            </a:r>
          </a:p>
          <a:p>
            <a:pPr algn="just" rtl="1">
              <a:buFont typeface="Wingdings" panose="05000000000000000000" pitchFamily="2" charset="2"/>
              <a:buChar char="ü"/>
              <a:tabLst>
                <a:tab pos="271463" algn="l"/>
              </a:tabLst>
            </a:pPr>
            <a:r>
              <a:rPr lang="ar-TN" sz="2400" dirty="0">
                <a:solidFill>
                  <a:prstClr val="black"/>
                </a:solidFill>
                <a:latin typeface="Times New Roman" panose="02020603050405020304" pitchFamily="18" charset="0"/>
                <a:ea typeface="+mj-ea"/>
                <a:cs typeface="Times New Roman" panose="02020603050405020304" pitchFamily="18" charset="0"/>
              </a:rPr>
              <a:t>مكافحة التهرب </a:t>
            </a:r>
            <a:r>
              <a:rPr lang="ar-EG" sz="2400" dirty="0">
                <a:solidFill>
                  <a:prstClr val="black"/>
                </a:solidFill>
                <a:latin typeface="Times New Roman" panose="02020603050405020304" pitchFamily="18" charset="0"/>
                <a:ea typeface="+mj-ea"/>
                <a:cs typeface="Times New Roman" panose="02020603050405020304" pitchFamily="18" charset="0"/>
              </a:rPr>
              <a:t>الضريبي </a:t>
            </a:r>
            <a:r>
              <a:rPr lang="ar-TN" sz="2400" dirty="0">
                <a:solidFill>
                  <a:prstClr val="black"/>
                </a:solidFill>
                <a:latin typeface="Times New Roman" panose="02020603050405020304" pitchFamily="18" charset="0"/>
                <a:ea typeface="+mj-ea"/>
                <a:cs typeface="Times New Roman" panose="02020603050405020304" pitchFamily="18" charset="0"/>
              </a:rPr>
              <a:t>من خلال آليات رقابية وتشريعية محكمة،</a:t>
            </a:r>
          </a:p>
          <a:p>
            <a:pPr algn="just" rtl="1">
              <a:buFont typeface="Wingdings" panose="05000000000000000000" pitchFamily="2" charset="2"/>
              <a:buChar char="ü"/>
              <a:tabLst>
                <a:tab pos="271463" algn="l"/>
              </a:tabLst>
            </a:pPr>
            <a:r>
              <a:rPr lang="ar-TN" sz="2400" dirty="0">
                <a:solidFill>
                  <a:prstClr val="black"/>
                </a:solidFill>
                <a:latin typeface="Times New Roman" panose="02020603050405020304" pitchFamily="18" charset="0"/>
                <a:ea typeface="+mj-ea"/>
                <a:cs typeface="Times New Roman" panose="02020603050405020304" pitchFamily="18" charset="0"/>
              </a:rPr>
              <a:t>  تشجيع الاستثمار وتحفيز النشاط الاقتصادي عبر الإعفاءات والتحفيزات </a:t>
            </a:r>
            <a:r>
              <a:rPr lang="ar-TN" sz="2400" dirty="0" err="1">
                <a:solidFill>
                  <a:prstClr val="black"/>
                </a:solidFill>
                <a:latin typeface="Times New Roman" panose="02020603050405020304" pitchFamily="18" charset="0"/>
                <a:ea typeface="+mj-ea"/>
                <a:cs typeface="Times New Roman" panose="02020603050405020304" pitchFamily="18" charset="0"/>
              </a:rPr>
              <a:t>الجبائية</a:t>
            </a:r>
            <a:r>
              <a:rPr lang="ar-TN" sz="2400" dirty="0">
                <a:solidFill>
                  <a:prstClr val="black"/>
                </a:solidFill>
                <a:latin typeface="Times New Roman" panose="02020603050405020304" pitchFamily="18" charset="0"/>
                <a:ea typeface="+mj-ea"/>
                <a:cs typeface="Times New Roman" panose="02020603050405020304" pitchFamily="18" charset="0"/>
              </a:rPr>
              <a:t> التي تستهدف قطاعات استراتيجية او ذات أولوية تس</a:t>
            </a:r>
            <a:r>
              <a:rPr lang="ar-EG" sz="2400" dirty="0">
                <a:solidFill>
                  <a:prstClr val="black"/>
                </a:solidFill>
                <a:latin typeface="Times New Roman" panose="02020603050405020304" pitchFamily="18" charset="0"/>
                <a:ea typeface="+mj-ea"/>
                <a:cs typeface="Times New Roman" panose="02020603050405020304" pitchFamily="18" charset="0"/>
              </a:rPr>
              <a:t>ا</a:t>
            </a:r>
            <a:r>
              <a:rPr lang="ar-TN" sz="2400" dirty="0">
                <a:solidFill>
                  <a:prstClr val="black"/>
                </a:solidFill>
                <a:latin typeface="Times New Roman" panose="02020603050405020304" pitchFamily="18" charset="0"/>
                <a:ea typeface="+mj-ea"/>
                <a:cs typeface="Times New Roman" panose="02020603050405020304" pitchFamily="18" charset="0"/>
              </a:rPr>
              <a:t>هم في تحقيق التنمية.</a:t>
            </a:r>
            <a:endParaRPr lang="fr-FR" dirty="0"/>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2</a:t>
            </a:fld>
            <a:endParaRPr lang="en-US"/>
          </a:p>
        </p:txBody>
      </p:sp>
    </p:spTree>
    <p:extLst>
      <p:ext uri="{BB962C8B-B14F-4D97-AF65-F5344CB8AC3E}">
        <p14:creationId xmlns:p14="http://schemas.microsoft.com/office/powerpoint/2010/main" val="1633427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07353" y="690966"/>
            <a:ext cx="5678157" cy="461665"/>
          </a:xfrm>
          <a:prstGeom prst="rect">
            <a:avLst/>
          </a:prstGeom>
        </p:spPr>
        <p:txBody>
          <a:bodyPr wrap="none">
            <a:spAutoFit/>
          </a:bodyPr>
          <a:lstStyle/>
          <a:p>
            <a:pPr lvl="0" algn="ctr" rtl="1"/>
            <a:r>
              <a:rPr lang="ar-TN" sz="2400" b="1" dirty="0">
                <a:solidFill>
                  <a:schemeClr val="accent1">
                    <a:lumMod val="75000"/>
                  </a:schemeClr>
                </a:solidFill>
                <a:cs typeface="+mj-cs"/>
              </a:rPr>
              <a:t>آليات الحدّ من التهرب الضريبي ودعم الموارد الضريبية </a:t>
            </a:r>
          </a:p>
        </p:txBody>
      </p:sp>
      <p:cxnSp>
        <p:nvCxnSpPr>
          <p:cNvPr id="10" name="Connecteur droit 9"/>
          <p:cNvCxnSpPr/>
          <p:nvPr/>
        </p:nvCxnSpPr>
        <p:spPr>
          <a:xfrm flipH="1">
            <a:off x="1084871" y="1121932"/>
            <a:ext cx="6720940"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84955" y="1692983"/>
            <a:ext cx="8301845" cy="4154984"/>
          </a:xfrm>
          <a:prstGeom prst="rect">
            <a:avLst/>
          </a:prstGeom>
        </p:spPr>
        <p:txBody>
          <a:bodyPr wrap="square">
            <a:spAutoFit/>
          </a:bodyPr>
          <a:lstStyle/>
          <a:p>
            <a:pPr algn="just" rtl="1"/>
            <a:r>
              <a:rPr lang="ar-TN" sz="2400" dirty="0">
                <a:cs typeface="+mj-cs"/>
              </a:rPr>
              <a:t>تتضمن التشريعات الضريبية  في إطار المقاربة التقليدية أحكاما تهدف إلى :</a:t>
            </a:r>
          </a:p>
          <a:p>
            <a:pPr algn="just" rtl="1"/>
            <a:endParaRPr lang="ar-TN" sz="1200" dirty="0">
              <a:cs typeface="+mj-cs"/>
            </a:endParaRPr>
          </a:p>
          <a:p>
            <a:pPr marL="342900" indent="-342900" algn="just" rtl="1">
              <a:buFont typeface="Wingdings" panose="05000000000000000000" pitchFamily="2" charset="2"/>
              <a:buChar char="ü"/>
            </a:pPr>
            <a:r>
              <a:rPr lang="ar-TN" sz="2400" dirty="0">
                <a:cs typeface="+mj-cs"/>
              </a:rPr>
              <a:t> </a:t>
            </a:r>
            <a:r>
              <a:rPr lang="ar-TN" sz="2400" dirty="0">
                <a:solidFill>
                  <a:schemeClr val="tx2"/>
                </a:solidFill>
                <a:cs typeface="+mj-cs"/>
              </a:rPr>
              <a:t>الحد من التهرب الضريبي </a:t>
            </a:r>
            <a:r>
              <a:rPr lang="ar-TN" sz="2400" dirty="0">
                <a:cs typeface="+mj-cs"/>
              </a:rPr>
              <a:t>تتمثل في أعمال التدقيق الضريبي والعقوبات (إدارية أو جزائية). </a:t>
            </a:r>
          </a:p>
          <a:p>
            <a:pPr marL="342900" indent="-342900" algn="just" rtl="1">
              <a:buFont typeface="Wingdings" panose="05000000000000000000" pitchFamily="2" charset="2"/>
              <a:buChar char="ü"/>
            </a:pPr>
            <a:r>
              <a:rPr lang="ar-TN" sz="2400" dirty="0">
                <a:solidFill>
                  <a:schemeClr val="tx2"/>
                </a:solidFill>
                <a:cs typeface="+mj-cs"/>
              </a:rPr>
              <a:t>حفز </a:t>
            </a:r>
            <a:r>
              <a:rPr lang="ar-TN" sz="2400" dirty="0" err="1">
                <a:solidFill>
                  <a:schemeClr val="tx2"/>
                </a:solidFill>
                <a:cs typeface="+mj-cs"/>
              </a:rPr>
              <a:t>الإستثمار</a:t>
            </a:r>
            <a:r>
              <a:rPr lang="ar-TN" sz="2400" dirty="0">
                <a:solidFill>
                  <a:schemeClr val="tx2"/>
                </a:solidFill>
                <a:cs typeface="+mj-cs"/>
              </a:rPr>
              <a:t> </a:t>
            </a:r>
            <a:r>
              <a:rPr lang="ar-TN" sz="2400" dirty="0"/>
              <a:t>تتمثل في  الإعفاءات أو التخفيضات الضريبية.</a:t>
            </a:r>
          </a:p>
          <a:p>
            <a:pPr marL="342900" indent="-342900" algn="just" rtl="1">
              <a:buFont typeface="Wingdings" panose="05000000000000000000" pitchFamily="2" charset="2"/>
              <a:buChar char="ü"/>
            </a:pPr>
            <a:endParaRPr lang="ar-TN" sz="2400" dirty="0"/>
          </a:p>
          <a:p>
            <a:pPr algn="just" rtl="1"/>
            <a:r>
              <a:rPr lang="ar-TN" sz="2400" dirty="0">
                <a:solidFill>
                  <a:schemeClr val="tx2"/>
                </a:solidFill>
              </a:rPr>
              <a:t>بالتوازي فإنّ وسائل وآليات أخرى من شأنها أن تضمن مزيد الكفاءة والفعالية في عمليات </a:t>
            </a:r>
            <a:r>
              <a:rPr lang="ar-TN" sz="2400" dirty="0" err="1">
                <a:solidFill>
                  <a:schemeClr val="tx2"/>
                </a:solidFill>
              </a:rPr>
              <a:t>إستخلاص</a:t>
            </a:r>
            <a:r>
              <a:rPr lang="ar-TN" sz="2400" dirty="0">
                <a:solidFill>
                  <a:schemeClr val="tx2"/>
                </a:solidFill>
              </a:rPr>
              <a:t> الضريبة وترفع من مستوى </a:t>
            </a:r>
            <a:r>
              <a:rPr lang="ar-TN" sz="2400" dirty="0" err="1">
                <a:solidFill>
                  <a:schemeClr val="tx2"/>
                </a:solidFill>
              </a:rPr>
              <a:t>الإمتثال</a:t>
            </a:r>
            <a:r>
              <a:rPr lang="ar-TN" sz="2400" dirty="0">
                <a:solidFill>
                  <a:schemeClr val="tx2"/>
                </a:solidFill>
              </a:rPr>
              <a:t> الضريبي وتعزز الثقة في </a:t>
            </a:r>
            <a:r>
              <a:rPr lang="ar-TN" sz="2400" dirty="0" err="1">
                <a:solidFill>
                  <a:schemeClr val="tx2"/>
                </a:solidFill>
              </a:rPr>
              <a:t>الإستثمار</a:t>
            </a:r>
            <a:r>
              <a:rPr lang="ar-TN" sz="2400" dirty="0">
                <a:solidFill>
                  <a:schemeClr val="tx2"/>
                </a:solidFill>
              </a:rPr>
              <a:t>.  </a:t>
            </a:r>
            <a:endParaRPr lang="ar-TN" sz="2400" dirty="0">
              <a:solidFill>
                <a:schemeClr val="tx2"/>
              </a:solidFill>
              <a:cs typeface="+mj-cs"/>
            </a:endParaRPr>
          </a:p>
          <a:p>
            <a:pPr algn="just" rtl="1"/>
            <a:endParaRPr lang="ar-TN" sz="1200" dirty="0">
              <a:cs typeface="+mj-cs"/>
            </a:endParaRPr>
          </a:p>
          <a:p>
            <a:pPr algn="just" rtl="1">
              <a:buClr>
                <a:schemeClr val="tx2"/>
              </a:buClr>
            </a:pPr>
            <a:endParaRPr lang="ar-TN" sz="2400" dirty="0">
              <a:cs typeface="+mj-cs"/>
            </a:endParaRPr>
          </a:p>
          <a:p>
            <a:pPr algn="just" rtl="1">
              <a:buClr>
                <a:schemeClr val="tx2"/>
              </a:buClr>
            </a:pPr>
            <a:r>
              <a:rPr lang="ar-TN" sz="2400" dirty="0">
                <a:cs typeface="+mj-cs"/>
              </a:rPr>
              <a:t>	</a:t>
            </a:r>
            <a:endParaRPr lang="ar-EG" sz="240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20</a:t>
            </a:fld>
            <a:endParaRPr lang="en-US"/>
          </a:p>
        </p:txBody>
      </p:sp>
    </p:spTree>
    <p:extLst>
      <p:ext uri="{BB962C8B-B14F-4D97-AF65-F5344CB8AC3E}">
        <p14:creationId xmlns:p14="http://schemas.microsoft.com/office/powerpoint/2010/main" val="3038624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07353" y="690966"/>
            <a:ext cx="5678157" cy="461665"/>
          </a:xfrm>
          <a:prstGeom prst="rect">
            <a:avLst/>
          </a:prstGeom>
        </p:spPr>
        <p:txBody>
          <a:bodyPr wrap="none">
            <a:spAutoFit/>
          </a:bodyPr>
          <a:lstStyle/>
          <a:p>
            <a:pPr lvl="0" algn="ctr" rtl="1"/>
            <a:r>
              <a:rPr lang="ar-TN" sz="2400" b="1" dirty="0">
                <a:solidFill>
                  <a:schemeClr val="accent1">
                    <a:lumMod val="75000"/>
                  </a:schemeClr>
                </a:solidFill>
                <a:cs typeface="+mj-cs"/>
              </a:rPr>
              <a:t>آليات الحدّ من التهرب الضريبي ودعم الموارد الضريبية </a:t>
            </a:r>
          </a:p>
        </p:txBody>
      </p:sp>
      <p:cxnSp>
        <p:nvCxnSpPr>
          <p:cNvPr id="10" name="Connecteur droit 9"/>
          <p:cNvCxnSpPr/>
          <p:nvPr/>
        </p:nvCxnSpPr>
        <p:spPr>
          <a:xfrm flipH="1">
            <a:off x="1084871" y="1121932"/>
            <a:ext cx="6720940"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84955" y="1692983"/>
            <a:ext cx="8301845" cy="3046988"/>
          </a:xfrm>
          <a:prstGeom prst="rect">
            <a:avLst/>
          </a:prstGeom>
        </p:spPr>
        <p:txBody>
          <a:bodyPr wrap="square">
            <a:spAutoFit/>
          </a:bodyPr>
          <a:lstStyle/>
          <a:p>
            <a:pPr marL="457200" indent="-457200" algn="just" rtl="1">
              <a:lnSpc>
                <a:spcPct val="150000"/>
              </a:lnSpc>
              <a:buClr>
                <a:schemeClr val="tx2"/>
              </a:buClr>
              <a:buFont typeface="Wingdings" panose="05000000000000000000" pitchFamily="2" charset="2"/>
              <a:buChar char="ü"/>
            </a:pPr>
            <a:r>
              <a:rPr lang="ar-TN" sz="2400" dirty="0">
                <a:cs typeface="+mj-cs"/>
              </a:rPr>
              <a:t>تبسيط الإجراءات والقوانين الضريبية </a:t>
            </a:r>
          </a:p>
          <a:p>
            <a:pPr marL="457200" indent="-457200" algn="just" rtl="1">
              <a:lnSpc>
                <a:spcPct val="150000"/>
              </a:lnSpc>
              <a:buClr>
                <a:schemeClr val="tx2"/>
              </a:buClr>
              <a:buFont typeface="Wingdings" panose="05000000000000000000" pitchFamily="2" charset="2"/>
              <a:buChar char="ü"/>
            </a:pPr>
            <a:r>
              <a:rPr lang="ar-TN" sz="2400" dirty="0" err="1">
                <a:cs typeface="+mj-cs"/>
              </a:rPr>
              <a:t>رقمنة</a:t>
            </a:r>
            <a:r>
              <a:rPr lang="ar-TN" sz="2400" dirty="0">
                <a:cs typeface="+mj-cs"/>
              </a:rPr>
              <a:t> النظام الضريبي وتطوير الآليات التكنولوجية المتاحة للإدارات الضريبية</a:t>
            </a:r>
          </a:p>
          <a:p>
            <a:pPr marL="457200" indent="-457200" algn="just" rtl="1">
              <a:lnSpc>
                <a:spcPct val="150000"/>
              </a:lnSpc>
              <a:buClr>
                <a:schemeClr val="tx2"/>
              </a:buClr>
              <a:buFont typeface="Wingdings" panose="05000000000000000000" pitchFamily="2" charset="2"/>
              <a:buChar char="ü"/>
            </a:pPr>
            <a:r>
              <a:rPr lang="ar-TN" sz="2400" dirty="0">
                <a:cs typeface="+mj-cs"/>
              </a:rPr>
              <a:t>دعم ثقافة </a:t>
            </a:r>
            <a:r>
              <a:rPr lang="ar-TN" sz="2400" dirty="0" err="1">
                <a:cs typeface="+mj-cs"/>
              </a:rPr>
              <a:t>الإلتزام</a:t>
            </a:r>
            <a:r>
              <a:rPr lang="ar-TN" sz="2400" dirty="0">
                <a:cs typeface="+mj-cs"/>
              </a:rPr>
              <a:t> الضريبي </a:t>
            </a:r>
            <a:r>
              <a:rPr lang="ar-TN" sz="2400" dirty="0" err="1">
                <a:cs typeface="+mj-cs"/>
              </a:rPr>
              <a:t>والإمتثال</a:t>
            </a:r>
            <a:r>
              <a:rPr lang="ar-TN" sz="2400" dirty="0">
                <a:cs typeface="+mj-cs"/>
              </a:rPr>
              <a:t> للواجبات المناطة بالمكلفين </a:t>
            </a:r>
          </a:p>
          <a:p>
            <a:pPr marL="457200" indent="-457200" algn="just" rtl="1">
              <a:lnSpc>
                <a:spcPct val="150000"/>
              </a:lnSpc>
              <a:buClr>
                <a:schemeClr val="tx2"/>
              </a:buClr>
              <a:buFont typeface="Wingdings" panose="05000000000000000000" pitchFamily="2" charset="2"/>
              <a:buChar char="ü"/>
            </a:pPr>
            <a:r>
              <a:rPr lang="ar-TN" sz="2400" dirty="0">
                <a:cs typeface="+mj-cs"/>
              </a:rPr>
              <a:t>تعزيز التعاون الدولي في مكافحة التهرب الضريبي </a:t>
            </a:r>
            <a:endParaRPr lang="ar-TN" sz="1200" dirty="0">
              <a:cs typeface="+mj-cs"/>
            </a:endParaRPr>
          </a:p>
          <a:p>
            <a:pPr algn="just" rtl="1">
              <a:buClr>
                <a:schemeClr val="tx2"/>
              </a:buClr>
            </a:pPr>
            <a:endParaRPr lang="ar-TN" sz="2400" dirty="0">
              <a:cs typeface="+mj-cs"/>
            </a:endParaRPr>
          </a:p>
          <a:p>
            <a:pPr algn="just" rtl="1">
              <a:buClr>
                <a:schemeClr val="tx2"/>
              </a:buClr>
            </a:pPr>
            <a:r>
              <a:rPr lang="ar-TN" sz="2400" dirty="0">
                <a:cs typeface="+mj-cs"/>
              </a:rPr>
              <a:t>	</a:t>
            </a:r>
            <a:endParaRPr lang="ar-EG" sz="240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21</a:t>
            </a:fld>
            <a:endParaRPr lang="en-US"/>
          </a:p>
        </p:txBody>
      </p:sp>
    </p:spTree>
    <p:extLst>
      <p:ext uri="{BB962C8B-B14F-4D97-AF65-F5344CB8AC3E}">
        <p14:creationId xmlns:p14="http://schemas.microsoft.com/office/powerpoint/2010/main" val="4043863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60232" y="1831219"/>
            <a:ext cx="8301845" cy="4154984"/>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a:spAutoFit/>
          </a:bodyPr>
          <a:lstStyle/>
          <a:p>
            <a:pPr algn="just" rtl="1"/>
            <a:r>
              <a:rPr lang="ar-TN" sz="2400" dirty="0">
                <a:cs typeface="+mj-cs"/>
              </a:rPr>
              <a:t>إنّ  توفر الخصائص التالية في التشريع الضريبي :</a:t>
            </a:r>
          </a:p>
          <a:p>
            <a:pPr marL="342900" indent="-342900" algn="just" rtl="1">
              <a:buClr>
                <a:schemeClr val="tx2"/>
              </a:buClr>
              <a:buFont typeface="Wingdings" panose="05000000000000000000" pitchFamily="2" charset="2"/>
              <a:buChar char="ü"/>
            </a:pPr>
            <a:r>
              <a:rPr lang="ar-TN" sz="2400" dirty="0" err="1">
                <a:cs typeface="+mj-cs"/>
              </a:rPr>
              <a:t>إستقرار</a:t>
            </a:r>
            <a:r>
              <a:rPr lang="ar-TN" sz="2400" dirty="0">
                <a:cs typeface="+mj-cs"/>
              </a:rPr>
              <a:t> الأحكام الضريبية </a:t>
            </a:r>
          </a:p>
          <a:p>
            <a:pPr marL="342900" indent="-342900" algn="just" rtl="1">
              <a:buClr>
                <a:schemeClr val="tx2"/>
              </a:buClr>
              <a:buFont typeface="Wingdings" panose="05000000000000000000" pitchFamily="2" charset="2"/>
              <a:buChar char="ü"/>
            </a:pPr>
            <a:r>
              <a:rPr lang="ar-TN" sz="2400" dirty="0">
                <a:cs typeface="+mj-cs"/>
              </a:rPr>
              <a:t>وضوح ودقة التشريع الضريبي</a:t>
            </a:r>
          </a:p>
          <a:p>
            <a:pPr marL="342900" indent="-342900" algn="just" rtl="1">
              <a:buClr>
                <a:schemeClr val="tx2"/>
              </a:buClr>
              <a:buFont typeface="Wingdings" panose="05000000000000000000" pitchFamily="2" charset="2"/>
              <a:buChar char="ü"/>
            </a:pPr>
            <a:r>
              <a:rPr lang="ar-TN" sz="2400" dirty="0">
                <a:cs typeface="+mj-cs"/>
              </a:rPr>
              <a:t>شفافية المعلومات حول القواعد والإجراءات الضريبية</a:t>
            </a:r>
          </a:p>
          <a:p>
            <a:pPr algn="just" rtl="1">
              <a:buClr>
                <a:schemeClr val="tx2"/>
              </a:buClr>
            </a:pPr>
            <a:r>
              <a:rPr lang="ar-TN" sz="2400" dirty="0">
                <a:cs typeface="+mj-cs"/>
              </a:rPr>
              <a:t>وبصفة عامة توفر كل المعايير التي من شأنها أن تدعم  الأمان والثقة في النظام الضريبي هي من أكثر العناصر التي تدعم </a:t>
            </a:r>
            <a:r>
              <a:rPr lang="ar-TN" sz="2400" dirty="0" err="1">
                <a:cs typeface="+mj-cs"/>
              </a:rPr>
              <a:t>الإمتثال</a:t>
            </a:r>
            <a:r>
              <a:rPr lang="ar-TN" sz="2400" dirty="0">
                <a:cs typeface="+mj-cs"/>
              </a:rPr>
              <a:t> الضريبي وتحفز على </a:t>
            </a:r>
            <a:r>
              <a:rPr lang="ar-TN" sz="2400" dirty="0" err="1">
                <a:cs typeface="+mj-cs"/>
              </a:rPr>
              <a:t>الإستثمار</a:t>
            </a:r>
            <a:r>
              <a:rPr lang="ar-TN" sz="2400" dirty="0">
                <a:cs typeface="+mj-cs"/>
              </a:rPr>
              <a:t>.</a:t>
            </a:r>
          </a:p>
          <a:p>
            <a:pPr algn="just" rtl="1">
              <a:buClr>
                <a:schemeClr val="tx2"/>
              </a:buClr>
            </a:pPr>
            <a:endParaRPr lang="ar-TN" sz="1400" dirty="0">
              <a:cs typeface="+mj-cs"/>
            </a:endParaRPr>
          </a:p>
          <a:p>
            <a:pPr algn="just" rtl="1">
              <a:buClr>
                <a:schemeClr val="tx2"/>
              </a:buClr>
            </a:pPr>
            <a:r>
              <a:rPr lang="ar-TN" sz="2400" dirty="0">
                <a:cs typeface="+mj-cs"/>
              </a:rPr>
              <a:t>إنّ كلفة  تحصيل الضريبة في ظل </a:t>
            </a:r>
            <a:r>
              <a:rPr lang="ar-TN" sz="2400" dirty="0" err="1">
                <a:cs typeface="+mj-cs"/>
              </a:rPr>
              <a:t>إمتثال</a:t>
            </a:r>
            <a:r>
              <a:rPr lang="ar-TN" sz="2400" dirty="0">
                <a:cs typeface="+mj-cs"/>
              </a:rPr>
              <a:t> ضريبي طوعي تقلّ بكثير عن كلفة التحصيل الإجباري. </a:t>
            </a:r>
          </a:p>
          <a:p>
            <a:pPr algn="just" rtl="1">
              <a:buClr>
                <a:schemeClr val="tx2"/>
              </a:buClr>
            </a:pPr>
            <a:r>
              <a:rPr lang="ar-TN" sz="2400" dirty="0">
                <a:cs typeface="+mj-cs"/>
              </a:rPr>
              <a:t>كلما زاد وضوح القوانين وعدالتها، تراجع التهرب الجبائي وتعزز الاستثمار.</a:t>
            </a:r>
          </a:p>
          <a:p>
            <a:pPr algn="just" rtl="1"/>
            <a:endParaRPr lang="ar-EG" sz="2400" dirty="0"/>
          </a:p>
        </p:txBody>
      </p:sp>
      <p:sp>
        <p:nvSpPr>
          <p:cNvPr id="19" name="Espace réservé du numéro de diapositive 44"/>
          <p:cNvSpPr txBox="1">
            <a:spLocks/>
          </p:cNvSpPr>
          <p:nvPr/>
        </p:nvSpPr>
        <p:spPr>
          <a:xfrm>
            <a:off x="-1397615" y="5637956"/>
            <a:ext cx="2057400" cy="273844"/>
          </a:xfrm>
          <a:prstGeom prst="rect">
            <a:avLst/>
          </a:prstGeom>
        </p:spPr>
        <p:txBody>
          <a:bodyPr vert="horz" lIns="68580" tIns="34290" rIns="68580" bIns="3429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TN" sz="900" dirty="0"/>
              <a:t>4</a:t>
            </a:r>
            <a:endParaRPr lang="fr-FR" sz="900" dirty="0"/>
          </a:p>
        </p:txBody>
      </p:sp>
      <p:sp>
        <p:nvSpPr>
          <p:cNvPr id="9" name="ZoneTexte 4"/>
          <p:cNvSpPr txBox="1"/>
          <p:nvPr/>
        </p:nvSpPr>
        <p:spPr>
          <a:xfrm>
            <a:off x="2234877" y="741368"/>
            <a:ext cx="6039612" cy="422434"/>
          </a:xfrm>
          <a:prstGeom prst="rect">
            <a:avLst/>
          </a:prstGeom>
          <a:solidFill>
            <a:schemeClr val="bg1"/>
          </a:solidFill>
          <a:ln w="9525">
            <a:solidFill>
              <a:schemeClr val="bg1"/>
            </a:solidFill>
            <a:miter lim="800000"/>
            <a:headEnd/>
            <a:tailEnd/>
          </a:ln>
          <a:effectLst/>
        </p:spPr>
        <p:txBody>
          <a:bodyPr vert="horz" wrap="square" lIns="57150" tIns="57150" rIns="57150" bIns="57150" numCol="1" rtlCol="0" anchor="t" anchorCtr="0" compatLnSpc="1">
            <a:prstTxWarp prst="textNoShape">
              <a:avLst/>
            </a:prstTxWarp>
            <a:noAutofit/>
          </a:bodyPr>
          <a:lstStyle/>
          <a:p>
            <a:pPr algn="just" rtl="1"/>
            <a:r>
              <a:rPr lang="ar-EG" sz="2400" b="1" u="sng" dirty="0">
                <a:solidFill>
                  <a:schemeClr val="accent1">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الخـــاتــمة</a:t>
            </a:r>
            <a:endParaRPr lang="ar-TN" sz="2400" b="1" u="sng" dirty="0">
              <a:solidFill>
                <a:schemeClr val="accent1">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22</a:t>
            </a:fld>
            <a:endParaRPr lang="en-US"/>
          </a:p>
        </p:txBody>
      </p:sp>
    </p:spTree>
    <p:extLst>
      <p:ext uri="{BB962C8B-B14F-4D97-AF65-F5344CB8AC3E}">
        <p14:creationId xmlns:p14="http://schemas.microsoft.com/office/powerpoint/2010/main" val="2749496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32038"/>
            <a:ext cx="8229600" cy="1642434"/>
          </a:xfrm>
        </p:spPr>
        <p:txBody>
          <a:bodyPr/>
          <a:lstStyle/>
          <a:p>
            <a:pPr marL="0" indent="0" algn="ctr">
              <a:buNone/>
            </a:pPr>
            <a:r>
              <a:rPr lang="ar-EG" sz="4400" dirty="0">
                <a:solidFill>
                  <a:schemeClr val="accent1"/>
                </a:solidFill>
                <a:effectLst>
                  <a:outerShdw blurRad="38100" dist="38100" dir="2700000" algn="tl">
                    <a:srgbClr val="000000">
                      <a:alpha val="43137"/>
                    </a:srgbClr>
                  </a:outerShdw>
                </a:effectLst>
              </a:rPr>
              <a:t>شـــكــرا على حســن المـتـابعة</a:t>
            </a:r>
            <a:endParaRPr lang="ar-EG" dirty="0">
              <a:solidFill>
                <a:schemeClr val="accent1"/>
              </a:solidFill>
            </a:endParaRPr>
          </a:p>
          <a:p>
            <a:pPr marL="0" indent="0" algn="ctr">
              <a:buNone/>
            </a:pPr>
            <a:endParaRPr lang="fr-FR" dirty="0">
              <a:solidFill>
                <a:schemeClr val="accent1"/>
              </a:solidFill>
            </a:endParaRP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23</a:t>
            </a:fld>
            <a:endParaRPr lang="en-US"/>
          </a:p>
        </p:txBody>
      </p:sp>
    </p:spTree>
    <p:extLst>
      <p:ext uri="{BB962C8B-B14F-4D97-AF65-F5344CB8AC3E}">
        <p14:creationId xmlns:p14="http://schemas.microsoft.com/office/powerpoint/2010/main" val="146484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59608" y="3434598"/>
            <a:ext cx="3608836"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11" name="Rectangle 10"/>
          <p:cNvSpPr/>
          <p:nvPr/>
        </p:nvSpPr>
        <p:spPr>
          <a:xfrm>
            <a:off x="1100196" y="1931420"/>
            <a:ext cx="3639750"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14" name="Rectangle 13"/>
          <p:cNvSpPr/>
          <p:nvPr/>
        </p:nvSpPr>
        <p:spPr>
          <a:xfrm>
            <a:off x="1055106" y="3438880"/>
            <a:ext cx="3617048"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17" name="Rectangle 16"/>
          <p:cNvSpPr/>
          <p:nvPr/>
        </p:nvSpPr>
        <p:spPr>
          <a:xfrm>
            <a:off x="5386390" y="1930300"/>
            <a:ext cx="3577988"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18" name="Rectangle 17"/>
          <p:cNvSpPr/>
          <p:nvPr/>
        </p:nvSpPr>
        <p:spPr>
          <a:xfrm>
            <a:off x="5504507" y="2135792"/>
            <a:ext cx="3017995" cy="400110"/>
          </a:xfrm>
          <a:prstGeom prst="rect">
            <a:avLst/>
          </a:prstGeom>
        </p:spPr>
        <p:txBody>
          <a:bodyPr wrap="square">
            <a:spAutoFit/>
          </a:bodyPr>
          <a:lstStyle/>
          <a:p>
            <a:pPr lvl="0" algn="r" rtl="1"/>
            <a:r>
              <a:rPr lang="ar-EG" sz="2000" dirty="0"/>
              <a:t>التهرب الضريبي وآثاره</a:t>
            </a:r>
            <a:endParaRPr lang="fr-FR" sz="2000" dirty="0"/>
          </a:p>
        </p:txBody>
      </p:sp>
      <p:sp>
        <p:nvSpPr>
          <p:cNvPr id="24" name="Rectangle 23"/>
          <p:cNvSpPr/>
          <p:nvPr/>
        </p:nvSpPr>
        <p:spPr>
          <a:xfrm>
            <a:off x="5435636" y="3558724"/>
            <a:ext cx="3086866" cy="400110"/>
          </a:xfrm>
          <a:prstGeom prst="rect">
            <a:avLst/>
          </a:prstGeom>
        </p:spPr>
        <p:txBody>
          <a:bodyPr wrap="square">
            <a:spAutoFit/>
          </a:bodyPr>
          <a:lstStyle/>
          <a:p>
            <a:pPr lvl="0" algn="r" rtl="1"/>
            <a:r>
              <a:rPr lang="ar-TN" sz="2000" dirty="0"/>
              <a:t> محدودية المقاربة التشريعية</a:t>
            </a:r>
          </a:p>
        </p:txBody>
      </p:sp>
      <p:sp>
        <p:nvSpPr>
          <p:cNvPr id="28" name="Rectangle 27"/>
          <p:cNvSpPr/>
          <p:nvPr/>
        </p:nvSpPr>
        <p:spPr>
          <a:xfrm>
            <a:off x="955453" y="1953956"/>
            <a:ext cx="3419277" cy="707886"/>
          </a:xfrm>
          <a:prstGeom prst="rect">
            <a:avLst/>
          </a:prstGeom>
        </p:spPr>
        <p:txBody>
          <a:bodyPr wrap="square">
            <a:spAutoFit/>
          </a:bodyPr>
          <a:lstStyle/>
          <a:p>
            <a:pPr lvl="0" algn="ctr" rtl="1"/>
            <a:r>
              <a:rPr lang="ar-EG" sz="2000" dirty="0"/>
              <a:t>دور التشريع الضريبي في مكافحة التهرب الضريبي</a:t>
            </a:r>
          </a:p>
        </p:txBody>
      </p:sp>
      <p:sp>
        <p:nvSpPr>
          <p:cNvPr id="33" name="Rectangle 32"/>
          <p:cNvSpPr/>
          <p:nvPr/>
        </p:nvSpPr>
        <p:spPr>
          <a:xfrm>
            <a:off x="8613218" y="3464267"/>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35" name="Rectangle 34"/>
          <p:cNvSpPr/>
          <p:nvPr/>
        </p:nvSpPr>
        <p:spPr>
          <a:xfrm>
            <a:off x="8618075" y="1949766"/>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41" name="Rectangle 40"/>
          <p:cNvSpPr/>
          <p:nvPr/>
        </p:nvSpPr>
        <p:spPr>
          <a:xfrm>
            <a:off x="4374730" y="1954063"/>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42" name="Rectangle 41"/>
          <p:cNvSpPr/>
          <p:nvPr/>
        </p:nvSpPr>
        <p:spPr>
          <a:xfrm>
            <a:off x="4320595" y="3469098"/>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43" name="Rectangle 42"/>
          <p:cNvSpPr/>
          <p:nvPr/>
        </p:nvSpPr>
        <p:spPr>
          <a:xfrm>
            <a:off x="4701953" y="1180020"/>
            <a:ext cx="4043094" cy="461665"/>
          </a:xfrm>
          <a:prstGeom prst="rect">
            <a:avLst/>
          </a:prstGeom>
        </p:spPr>
        <p:txBody>
          <a:bodyPr wrap="none">
            <a:spAutoFit/>
          </a:bodyPr>
          <a:lstStyle/>
          <a:p>
            <a:pPr algn="just" rtl="1"/>
            <a:r>
              <a:rPr lang="ar-EG" sz="2400" dirty="0">
                <a:latin typeface="Times New Roman" panose="02020603050405020304" pitchFamily="18" charset="0"/>
                <a:cs typeface="Times New Roman" panose="02020603050405020304" pitchFamily="18" charset="0"/>
              </a:rPr>
              <a:t>يتطرق ه</a:t>
            </a:r>
            <a:r>
              <a:rPr lang="ar-TN" sz="2400" dirty="0">
                <a:latin typeface="Times New Roman" panose="02020603050405020304" pitchFamily="18" charset="0"/>
                <a:cs typeface="Times New Roman" panose="02020603050405020304" pitchFamily="18" charset="0"/>
              </a:rPr>
              <a:t>ذ</a:t>
            </a:r>
            <a:r>
              <a:rPr lang="ar-EG" sz="2400" dirty="0">
                <a:latin typeface="Times New Roman" panose="02020603050405020304" pitchFamily="18" charset="0"/>
                <a:cs typeface="Times New Roman" panose="02020603050405020304" pitchFamily="18" charset="0"/>
              </a:rPr>
              <a:t>ا العرض إلى المحاور التالية :</a:t>
            </a:r>
            <a:endParaRPr lang="ar-TN" sz="2400" dirty="0">
              <a:latin typeface="Times New Roman" panose="02020603050405020304" pitchFamily="18" charset="0"/>
              <a:cs typeface="Times New Roman" panose="02020603050405020304" pitchFamily="18" charset="0"/>
            </a:endParaRPr>
          </a:p>
        </p:txBody>
      </p:sp>
      <p:sp>
        <p:nvSpPr>
          <p:cNvPr id="64" name="ZoneTexte 4"/>
          <p:cNvSpPr txBox="1"/>
          <p:nvPr/>
        </p:nvSpPr>
        <p:spPr>
          <a:xfrm>
            <a:off x="2705435" y="468971"/>
            <a:ext cx="6039612" cy="422434"/>
          </a:xfrm>
          <a:prstGeom prst="rect">
            <a:avLst/>
          </a:prstGeom>
          <a:solidFill>
            <a:schemeClr val="bg1"/>
          </a:solidFill>
          <a:ln w="9525">
            <a:solidFill>
              <a:schemeClr val="bg1"/>
            </a:solidFill>
            <a:miter lim="800000"/>
            <a:headEnd/>
            <a:tailEnd/>
          </a:ln>
          <a:effectLst/>
        </p:spPr>
        <p:txBody>
          <a:bodyPr vert="horz" wrap="square" lIns="57150" tIns="57150" rIns="57150" bIns="57150" numCol="1" rtlCol="0" anchor="t" anchorCtr="0" compatLnSpc="1">
            <a:prstTxWarp prst="textNoShape">
              <a:avLst/>
            </a:prstTxWarp>
            <a:noAutofit/>
          </a:bodyPr>
          <a:lstStyle/>
          <a:p>
            <a:pPr algn="just" rtl="1"/>
            <a:r>
              <a:rPr lang="ar-EG" sz="2400" b="1" u="sng" dirty="0">
                <a:solidFill>
                  <a:schemeClr val="accent1">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الملـخـص</a:t>
            </a:r>
            <a:endParaRPr lang="ar-TN" sz="2400" b="1" u="sng" dirty="0">
              <a:solidFill>
                <a:schemeClr val="accent1">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5" name="Rectangle 64"/>
          <p:cNvSpPr/>
          <p:nvPr/>
        </p:nvSpPr>
        <p:spPr>
          <a:xfrm>
            <a:off x="901132" y="3498032"/>
            <a:ext cx="3421667" cy="400110"/>
          </a:xfrm>
          <a:prstGeom prst="rect">
            <a:avLst/>
          </a:prstGeom>
        </p:spPr>
        <p:txBody>
          <a:bodyPr wrap="square">
            <a:spAutoFit/>
          </a:bodyPr>
          <a:lstStyle/>
          <a:p>
            <a:pPr lvl="0" algn="r" rtl="1"/>
            <a:r>
              <a:rPr lang="ar-EG" sz="2000" dirty="0"/>
              <a:t>التشريع الضريبي </a:t>
            </a:r>
            <a:r>
              <a:rPr lang="ar-TN" sz="2000" dirty="0"/>
              <a:t>المقارن</a:t>
            </a:r>
            <a:endParaRPr lang="fr-FR" sz="2000" dirty="0"/>
          </a:p>
        </p:txBody>
      </p:sp>
      <p:sp>
        <p:nvSpPr>
          <p:cNvPr id="19" name="Rectangle 18"/>
          <p:cNvSpPr/>
          <p:nvPr/>
        </p:nvSpPr>
        <p:spPr>
          <a:xfrm>
            <a:off x="992830" y="4549035"/>
            <a:ext cx="3617048"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0" name="Rectangle 19"/>
          <p:cNvSpPr/>
          <p:nvPr/>
        </p:nvSpPr>
        <p:spPr>
          <a:xfrm>
            <a:off x="4258319" y="4579253"/>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1" name="Rectangle 20"/>
          <p:cNvSpPr/>
          <p:nvPr/>
        </p:nvSpPr>
        <p:spPr>
          <a:xfrm>
            <a:off x="992831" y="4599506"/>
            <a:ext cx="3493796" cy="707886"/>
          </a:xfrm>
          <a:prstGeom prst="rect">
            <a:avLst/>
          </a:prstGeom>
        </p:spPr>
        <p:txBody>
          <a:bodyPr wrap="square">
            <a:spAutoFit/>
          </a:bodyPr>
          <a:lstStyle/>
          <a:p>
            <a:pPr lvl="0" algn="ctr" rtl="1"/>
            <a:r>
              <a:rPr lang="ar-EG" sz="2000" dirty="0"/>
              <a:t>دور التشريع الضريبي في مكافحة التهرب الضريبي وحفز </a:t>
            </a:r>
            <a:r>
              <a:rPr lang="ar-EG" sz="2000" dirty="0" err="1"/>
              <a:t>الإستثمار</a:t>
            </a:r>
            <a:endParaRPr lang="ar-EG" sz="200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3</a:t>
            </a:fld>
            <a:endParaRPr lang="en-US"/>
          </a:p>
        </p:txBody>
      </p:sp>
      <p:sp>
        <p:nvSpPr>
          <p:cNvPr id="22" name="Rectangle 21"/>
          <p:cNvSpPr/>
          <p:nvPr/>
        </p:nvSpPr>
        <p:spPr>
          <a:xfrm>
            <a:off x="5363048" y="4550952"/>
            <a:ext cx="3617048"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3" name="Rectangle 22"/>
          <p:cNvSpPr/>
          <p:nvPr/>
        </p:nvSpPr>
        <p:spPr>
          <a:xfrm>
            <a:off x="8628537" y="4581170"/>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5" name="Rectangle 24"/>
          <p:cNvSpPr/>
          <p:nvPr/>
        </p:nvSpPr>
        <p:spPr>
          <a:xfrm>
            <a:off x="5209074" y="4610104"/>
            <a:ext cx="3421667" cy="400110"/>
          </a:xfrm>
          <a:prstGeom prst="rect">
            <a:avLst/>
          </a:prstGeom>
        </p:spPr>
        <p:txBody>
          <a:bodyPr wrap="square">
            <a:spAutoFit/>
          </a:bodyPr>
          <a:lstStyle/>
          <a:p>
            <a:pPr lvl="0" algn="r" rtl="1"/>
            <a:r>
              <a:rPr lang="ar-EG" sz="2000" dirty="0"/>
              <a:t>التشريع الضريبي </a:t>
            </a:r>
            <a:r>
              <a:rPr lang="ar-TN" sz="2000" dirty="0"/>
              <a:t>التونسي</a:t>
            </a:r>
            <a:endParaRPr lang="fr-FR" sz="2000" dirty="0"/>
          </a:p>
        </p:txBody>
      </p:sp>
      <p:sp>
        <p:nvSpPr>
          <p:cNvPr id="26" name="Rectangle 25"/>
          <p:cNvSpPr/>
          <p:nvPr/>
        </p:nvSpPr>
        <p:spPr>
          <a:xfrm>
            <a:off x="2826567" y="5644912"/>
            <a:ext cx="3617048" cy="713792"/>
          </a:xfrm>
          <a:prstGeom prst="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7" name="Rectangle 26"/>
          <p:cNvSpPr/>
          <p:nvPr/>
        </p:nvSpPr>
        <p:spPr>
          <a:xfrm>
            <a:off x="6092056" y="5675130"/>
            <a:ext cx="263658" cy="63039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9" name="Rectangle 28"/>
          <p:cNvSpPr/>
          <p:nvPr/>
        </p:nvSpPr>
        <p:spPr>
          <a:xfrm>
            <a:off x="2672593" y="5704064"/>
            <a:ext cx="3421667" cy="707886"/>
          </a:xfrm>
          <a:prstGeom prst="rect">
            <a:avLst/>
          </a:prstGeom>
        </p:spPr>
        <p:txBody>
          <a:bodyPr wrap="square">
            <a:spAutoFit/>
          </a:bodyPr>
          <a:lstStyle/>
          <a:p>
            <a:pPr lvl="0" algn="ctr" rtl="1"/>
            <a:r>
              <a:rPr lang="ar-EG" sz="2000" dirty="0"/>
              <a:t>آليات الحدّ من التهرب الضريبي ودعم الموارد الضريبية </a:t>
            </a:r>
          </a:p>
        </p:txBody>
      </p:sp>
    </p:spTree>
    <p:extLst>
      <p:ext uri="{BB962C8B-B14F-4D97-AF65-F5344CB8AC3E}">
        <p14:creationId xmlns:p14="http://schemas.microsoft.com/office/powerpoint/2010/main" val="3233121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105843" y="836005"/>
            <a:ext cx="2972289" cy="523220"/>
          </a:xfrm>
          <a:prstGeom prst="rect">
            <a:avLst/>
          </a:prstGeom>
        </p:spPr>
        <p:txBody>
          <a:bodyPr wrap="none">
            <a:spAutoFit/>
          </a:bodyPr>
          <a:lstStyle/>
          <a:p>
            <a:pPr lvl="0" rtl="1"/>
            <a:r>
              <a:rPr lang="ar-TN" sz="2800" b="1" dirty="0">
                <a:solidFill>
                  <a:schemeClr val="accent1">
                    <a:lumMod val="75000"/>
                  </a:schemeClr>
                </a:solidFill>
                <a:cs typeface="+mj-cs"/>
              </a:rPr>
              <a:t>التهرب الضريبي و آثاره</a:t>
            </a:r>
          </a:p>
        </p:txBody>
      </p:sp>
      <p:cxnSp>
        <p:nvCxnSpPr>
          <p:cNvPr id="10" name="Connecteur droit 9"/>
          <p:cNvCxnSpPr/>
          <p:nvPr/>
        </p:nvCxnSpPr>
        <p:spPr>
          <a:xfrm flipH="1">
            <a:off x="2620106" y="1331501"/>
            <a:ext cx="3894992"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85051" y="2198753"/>
            <a:ext cx="8301845" cy="3416320"/>
          </a:xfrm>
          <a:prstGeom prst="rect">
            <a:avLst/>
          </a:prstGeom>
        </p:spPr>
        <p:txBody>
          <a:bodyPr wrap="square">
            <a:spAutoFit/>
          </a:bodyPr>
          <a:lstStyle/>
          <a:p>
            <a:pPr algn="just" rtl="1"/>
            <a:r>
              <a:rPr lang="ar-TN" sz="2400" dirty="0">
                <a:cs typeface="+mj-cs"/>
              </a:rPr>
              <a:t>يعتبر التهرّب </a:t>
            </a:r>
            <a:r>
              <a:rPr lang="ar-EG" sz="2400" dirty="0">
                <a:cs typeface="+mj-cs"/>
              </a:rPr>
              <a:t>الضريبي</a:t>
            </a:r>
            <a:r>
              <a:rPr lang="ar-TN" sz="2400" dirty="0">
                <a:cs typeface="+mj-cs"/>
              </a:rPr>
              <a:t> من أبرز التحديات التي تواجه الأنظمة المالية والاقتصادية في مختلف الدول لما يترتب عليه من خسائر مالية للدولة، وإخلال بمبدأ العدالة الضريبية بين الأفراد والمؤسسات و الإضرار  ببيئة الاستثمار ويقوّض الثقة في النظام الاقتصادي.</a:t>
            </a:r>
          </a:p>
          <a:p>
            <a:pPr algn="just" rtl="1"/>
            <a:endParaRPr lang="ar-TN" sz="2400" b="1" u="sng" dirty="0">
              <a:solidFill>
                <a:schemeClr val="accent6">
                  <a:lumMod val="60000"/>
                  <a:lumOff val="40000"/>
                </a:schemeClr>
              </a:solidFill>
              <a:cs typeface="+mj-cs"/>
            </a:endParaRPr>
          </a:p>
          <a:p>
            <a:pPr algn="just" rtl="1">
              <a:buClr>
                <a:schemeClr val="accent1"/>
              </a:buClr>
            </a:pPr>
            <a:r>
              <a:rPr lang="ar-TN" sz="2400" dirty="0"/>
              <a:t>ويقصد بالتهرب الضريبي قيام المكلف بالضريبة بإخفاء جزء من دخله أو أرباحه، أو تقديم بيانات غير صحيحة، بغرض تقليل مبلغ الضريبة المستحقة عليه، وهو سلوك غير مشروع يختلف عن "التجنب الضريبي" الذي يتم في إطار القانون. </a:t>
            </a:r>
          </a:p>
          <a:p>
            <a:pPr algn="just" rtl="1">
              <a:buClr>
                <a:schemeClr val="accent1"/>
              </a:buClr>
            </a:pPr>
            <a:endParaRPr lang="ar-TN" sz="2400" dirty="0"/>
          </a:p>
        </p:txBody>
      </p:sp>
      <p:sp>
        <p:nvSpPr>
          <p:cNvPr id="19" name="Espace réservé du numéro de diapositive 44"/>
          <p:cNvSpPr txBox="1">
            <a:spLocks/>
          </p:cNvSpPr>
          <p:nvPr/>
        </p:nvSpPr>
        <p:spPr>
          <a:xfrm>
            <a:off x="-1397615" y="5637956"/>
            <a:ext cx="2057400" cy="273844"/>
          </a:xfrm>
          <a:prstGeom prst="rect">
            <a:avLst/>
          </a:prstGeom>
        </p:spPr>
        <p:txBody>
          <a:bodyPr vert="horz" lIns="68580" tIns="34290" rIns="68580" bIns="3429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90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4</a:t>
            </a:fld>
            <a:endParaRPr lang="en-US"/>
          </a:p>
        </p:txBody>
      </p:sp>
    </p:spTree>
    <p:extLst>
      <p:ext uri="{BB962C8B-B14F-4D97-AF65-F5344CB8AC3E}">
        <p14:creationId xmlns:p14="http://schemas.microsoft.com/office/powerpoint/2010/main" val="1840134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42557" y="1965813"/>
            <a:ext cx="8301845" cy="4147289"/>
          </a:xfrm>
          <a:prstGeom prst="rect">
            <a:avLst/>
          </a:prstGeom>
        </p:spPr>
        <p:txBody>
          <a:bodyPr wrap="square">
            <a:spAutoFit/>
          </a:bodyPr>
          <a:lstStyle/>
          <a:p>
            <a:pPr algn="just" rtl="1"/>
            <a:r>
              <a:rPr lang="ar-TN" sz="2200" dirty="0">
                <a:cs typeface="+mj-cs"/>
              </a:rPr>
              <a:t>يُعدّ التشريع الضريبي أداة محورية في مكافحة ظاهرة التهرب الضريبي لما له من آثار سلبية على العدالة الجبائية وتوازن المالية العمومية.</a:t>
            </a:r>
            <a:r>
              <a:rPr lang="ar-EG" sz="2200" dirty="0">
                <a:cs typeface="+mj-cs"/>
              </a:rPr>
              <a:t> </a:t>
            </a:r>
            <a:endParaRPr lang="ar-TN" sz="2200" dirty="0">
              <a:cs typeface="+mj-cs"/>
            </a:endParaRPr>
          </a:p>
          <a:p>
            <a:pPr algn="just" rtl="1"/>
            <a:r>
              <a:rPr lang="ar-TN" sz="2200" dirty="0"/>
              <a:t>فالتشريع الضريبي السليم لا يقتصر على تحديد الواجبات الضريبية بل يتضمّن منظومة متكاملة من القواعد القانونية والآليات الرقابية التي تهدف إلى سدّ الثغرات القانونية واستباق أساليب التهرب وردعها ووضع عقوبات لمخالفتها ومتابعة إنفاذها.</a:t>
            </a:r>
            <a:endParaRPr lang="ar-EG" sz="2200" dirty="0"/>
          </a:p>
          <a:p>
            <a:pPr algn="just" rtl="1"/>
            <a:endParaRPr lang="ar-EG" sz="1100" dirty="0"/>
          </a:p>
          <a:p>
            <a:pPr algn="just" rtl="1"/>
            <a:r>
              <a:rPr lang="ar-TN" sz="2200" dirty="0">
                <a:cs typeface="+mj-cs"/>
              </a:rPr>
              <a:t>وعليه</a:t>
            </a:r>
            <a:r>
              <a:rPr lang="ar-EG" sz="2200" dirty="0">
                <a:cs typeface="+mj-cs"/>
              </a:rPr>
              <a:t> </a:t>
            </a:r>
            <a:r>
              <a:rPr lang="ar-TN" sz="2200" dirty="0">
                <a:cs typeface="+mj-cs"/>
              </a:rPr>
              <a:t>يضطلع التشريع الجبائي بدور أساسي في الحدّ من ظاهرة التهرب من خلال:</a:t>
            </a:r>
          </a:p>
          <a:p>
            <a:pPr marL="342900" indent="-342900" algn="just" rtl="1">
              <a:buClr>
                <a:schemeClr val="accent1"/>
              </a:buClr>
              <a:buFont typeface="Wingdings" panose="05000000000000000000" pitchFamily="2" charset="2"/>
              <a:buChar char="ü"/>
            </a:pPr>
            <a:r>
              <a:rPr lang="ar-TN" sz="2200" dirty="0">
                <a:cs typeface="+mj-cs"/>
              </a:rPr>
              <a:t> </a:t>
            </a:r>
            <a:r>
              <a:rPr lang="ar-TN" sz="2200" b="1" dirty="0">
                <a:solidFill>
                  <a:schemeClr val="accent1"/>
                </a:solidFill>
                <a:cs typeface="+mj-cs"/>
              </a:rPr>
              <a:t>وضع نصوص قانونية و</a:t>
            </a:r>
            <a:r>
              <a:rPr lang="ar-EG" sz="2200" b="1" dirty="0">
                <a:solidFill>
                  <a:schemeClr val="accent1"/>
                </a:solidFill>
                <a:cs typeface="+mj-cs"/>
              </a:rPr>
              <a:t>ا</a:t>
            </a:r>
            <a:r>
              <a:rPr lang="ar-TN" sz="2200" b="1" dirty="0">
                <a:solidFill>
                  <a:schemeClr val="accent1"/>
                </a:solidFill>
                <a:cs typeface="+mj-cs"/>
              </a:rPr>
              <a:t>ضحة ودقيقة </a:t>
            </a:r>
            <a:r>
              <a:rPr lang="ar-TN" sz="2200" dirty="0">
                <a:cs typeface="+mj-cs"/>
              </a:rPr>
              <a:t>تضمن حسن التطبيق والامتثال فكلما تميزت النصوص القانونية بالوضوح والبساطة والدقة في الصياغة، تقلصت فرص التأويل والالتفاف حول أحكامها. </a:t>
            </a:r>
            <a:endParaRPr lang="ar-TN" sz="2200" dirty="0">
              <a:solidFill>
                <a:schemeClr val="accent2">
                  <a:lumMod val="40000"/>
                  <a:lumOff val="60000"/>
                </a:schemeClr>
              </a:solidFill>
              <a:cs typeface="+mj-cs"/>
            </a:endParaRPr>
          </a:p>
          <a:p>
            <a:pPr marL="342900" indent="-342900" algn="just" rtl="1">
              <a:buClr>
                <a:schemeClr val="accent1"/>
              </a:buClr>
              <a:buFont typeface="Wingdings" panose="05000000000000000000" pitchFamily="2" charset="2"/>
              <a:buChar char="ü"/>
            </a:pPr>
            <a:endParaRPr lang="ar-TN" sz="1050" dirty="0">
              <a:cs typeface="+mj-cs"/>
            </a:endParaRPr>
          </a:p>
          <a:p>
            <a:pPr marL="342900" indent="-342900" algn="just" rtl="1">
              <a:buFont typeface="Wingdings" panose="05000000000000000000" pitchFamily="2" charset="2"/>
              <a:buChar char="ü"/>
            </a:pPr>
            <a:r>
              <a:rPr lang="ar-EG" sz="2200" b="1" dirty="0">
                <a:solidFill>
                  <a:schemeClr val="accent1"/>
                </a:solidFill>
                <a:cs typeface="+mj-cs"/>
              </a:rPr>
              <a:t>تبسيط الإجراءات الإدارية والتصاريح </a:t>
            </a:r>
            <a:r>
              <a:rPr lang="ar-TN" sz="2200" dirty="0"/>
              <a:t>مما من شأنه أن يشجع المكلف على </a:t>
            </a:r>
            <a:r>
              <a:rPr lang="ar-TN" sz="2200" dirty="0" err="1"/>
              <a:t>الإمتثال</a:t>
            </a:r>
            <a:r>
              <a:rPr lang="ar-TN" sz="2200" dirty="0"/>
              <a:t> الضريبي.</a:t>
            </a:r>
            <a:endParaRPr lang="ar-TN" sz="2200" b="1" dirty="0">
              <a:solidFill>
                <a:schemeClr val="accent1"/>
              </a:solidFill>
              <a:cs typeface="+mj-cs"/>
            </a:endParaRPr>
          </a:p>
        </p:txBody>
      </p:sp>
      <p:cxnSp>
        <p:nvCxnSpPr>
          <p:cNvPr id="6" name="Connecteur droit 5"/>
          <p:cNvCxnSpPr/>
          <p:nvPr/>
        </p:nvCxnSpPr>
        <p:spPr>
          <a:xfrm flipH="1" flipV="1">
            <a:off x="1946495" y="1309732"/>
            <a:ext cx="5558829" cy="21769"/>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2" name="Espace réservé du numéro de diapositive 1"/>
          <p:cNvSpPr>
            <a:spLocks noGrp="1"/>
          </p:cNvSpPr>
          <p:nvPr>
            <p:ph type="sldNum" sz="quarter" idx="12"/>
          </p:nvPr>
        </p:nvSpPr>
        <p:spPr/>
        <p:txBody>
          <a:bodyPr/>
          <a:lstStyle/>
          <a:p>
            <a:fld id="{C1FF6DA9-008F-8B48-92A6-B652298478BF}" type="slidenum">
              <a:rPr lang="en-US" smtClean="0"/>
              <a:t>5</a:t>
            </a:fld>
            <a:endParaRPr lang="en-US"/>
          </a:p>
        </p:txBody>
      </p:sp>
      <p:sp>
        <p:nvSpPr>
          <p:cNvPr id="7" name="Rectangle 6"/>
          <p:cNvSpPr/>
          <p:nvPr/>
        </p:nvSpPr>
        <p:spPr>
          <a:xfrm>
            <a:off x="2206364" y="805310"/>
            <a:ext cx="4910319" cy="523220"/>
          </a:xfrm>
          <a:prstGeom prst="rect">
            <a:avLst/>
          </a:prstGeom>
        </p:spPr>
        <p:txBody>
          <a:bodyPr wrap="none">
            <a:spAutoFit/>
          </a:bodyPr>
          <a:lstStyle/>
          <a:p>
            <a:pPr lvl="0" rtl="1"/>
            <a:r>
              <a:rPr lang="ar-TN" sz="2800" b="1" dirty="0">
                <a:solidFill>
                  <a:schemeClr val="accent1">
                    <a:lumMod val="75000"/>
                  </a:schemeClr>
                </a:solidFill>
                <a:cs typeface="+mj-cs"/>
              </a:rPr>
              <a:t>دور </a:t>
            </a:r>
            <a:r>
              <a:rPr lang="ar-EG" sz="2800" b="1" dirty="0">
                <a:solidFill>
                  <a:schemeClr val="accent1">
                    <a:lumMod val="75000"/>
                  </a:schemeClr>
                </a:solidFill>
                <a:cs typeface="+mj-cs"/>
              </a:rPr>
              <a:t>التشريع الضريبي </a:t>
            </a:r>
            <a:r>
              <a:rPr lang="ar-TN" sz="2800" b="1" dirty="0">
                <a:solidFill>
                  <a:schemeClr val="accent1">
                    <a:lumMod val="75000"/>
                  </a:schemeClr>
                </a:solidFill>
                <a:cs typeface="+mj-cs"/>
              </a:rPr>
              <a:t>في مكافحة </a:t>
            </a:r>
            <a:r>
              <a:rPr lang="ar-EG" sz="2800" b="1" dirty="0">
                <a:solidFill>
                  <a:schemeClr val="accent1">
                    <a:lumMod val="75000"/>
                  </a:schemeClr>
                </a:solidFill>
                <a:cs typeface="+mj-cs"/>
              </a:rPr>
              <a:t>التهرب</a:t>
            </a:r>
            <a:endParaRPr lang="ar-TN" sz="2800" b="1" dirty="0">
              <a:solidFill>
                <a:schemeClr val="accent1">
                  <a:lumMod val="75000"/>
                </a:schemeClr>
              </a:solidFill>
              <a:cs typeface="+mj-cs"/>
            </a:endParaRPr>
          </a:p>
        </p:txBody>
      </p:sp>
    </p:spTree>
    <p:extLst>
      <p:ext uri="{BB962C8B-B14F-4D97-AF65-F5344CB8AC3E}">
        <p14:creationId xmlns:p14="http://schemas.microsoft.com/office/powerpoint/2010/main" val="1144417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onnecteur droit 9"/>
          <p:cNvCxnSpPr/>
          <p:nvPr/>
        </p:nvCxnSpPr>
        <p:spPr>
          <a:xfrm flipH="1">
            <a:off x="1943100" y="1235250"/>
            <a:ext cx="4906108"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519120" y="2359156"/>
            <a:ext cx="8301845" cy="2677656"/>
          </a:xfrm>
          <a:prstGeom prst="rect">
            <a:avLst/>
          </a:prstGeom>
          <a:ln>
            <a:noFill/>
            <a:prstDash val="lgDashDot"/>
          </a:ln>
        </p:spPr>
        <p:txBody>
          <a:bodyPr wrap="square">
            <a:spAutoFit/>
          </a:bodyPr>
          <a:lstStyle/>
          <a:p>
            <a:pPr algn="just" rtl="1"/>
            <a:r>
              <a:rPr lang="ar-TN" sz="2400" dirty="0">
                <a:cs typeface="+mj-cs"/>
              </a:rPr>
              <a:t> يمكن للتشريع أن يعتمد </a:t>
            </a:r>
            <a:r>
              <a:rPr lang="ar-TN" sz="2400" b="1" dirty="0">
                <a:solidFill>
                  <a:schemeClr val="accent1"/>
                </a:solidFill>
                <a:cs typeface="+mj-cs"/>
              </a:rPr>
              <a:t>مقاربة تحفيزية </a:t>
            </a:r>
            <a:r>
              <a:rPr lang="ar-EG" sz="2400" b="1" dirty="0">
                <a:solidFill>
                  <a:schemeClr val="accent1"/>
                </a:solidFill>
                <a:cs typeface="+mj-cs"/>
              </a:rPr>
              <a:t> </a:t>
            </a:r>
            <a:r>
              <a:rPr lang="ar-EG" sz="2400" dirty="0">
                <a:cs typeface="+mj-cs"/>
              </a:rPr>
              <a:t>من</a:t>
            </a:r>
            <a:r>
              <a:rPr lang="ar-EG" sz="2400" b="1" dirty="0">
                <a:cs typeface="+mj-cs"/>
              </a:rPr>
              <a:t> </a:t>
            </a:r>
            <a:r>
              <a:rPr lang="ar-TN" sz="2400" dirty="0"/>
              <a:t>خلال منح حوافز أو امتيازات للمطالبين الملتزمين</a:t>
            </a:r>
            <a:r>
              <a:rPr lang="fr-FR" sz="2400" dirty="0"/>
              <a:t>، </a:t>
            </a:r>
            <a:r>
              <a:rPr lang="ar-TN" sz="2400" dirty="0"/>
              <a:t>مما يخلق ثقافة ضريبية إيجابية</a:t>
            </a:r>
            <a:r>
              <a:rPr lang="ar-EG" sz="2400" dirty="0"/>
              <a:t> ويدعم</a:t>
            </a:r>
            <a:r>
              <a:rPr lang="ar-TN" sz="2400" dirty="0">
                <a:cs typeface="+mj-cs"/>
              </a:rPr>
              <a:t> إدماج الاقتصاد غير المنظم.</a:t>
            </a:r>
          </a:p>
          <a:p>
            <a:pPr algn="just" rtl="1"/>
            <a:endParaRPr lang="ar-EG" sz="2400" dirty="0">
              <a:cs typeface="+mj-cs"/>
            </a:endParaRPr>
          </a:p>
          <a:p>
            <a:pPr algn="just" rtl="1"/>
            <a:r>
              <a:rPr lang="ar-TN" sz="2400" dirty="0">
                <a:cs typeface="+mj-cs"/>
              </a:rPr>
              <a:t>	إن فعالية التشريع الضريبي في مكافحة التهرب الضريبي ترتكز على التوازن بين الردع والتحفيز، بما يضمن تحقيق العدالة الجبائية واستقرار الموارد المالية للدولة.</a:t>
            </a:r>
          </a:p>
          <a:p>
            <a:pPr algn="just" rtl="1"/>
            <a:endParaRPr lang="ar-TN" sz="2400" dirty="0">
              <a:cs typeface="+mj-cs"/>
            </a:endParaRPr>
          </a:p>
          <a:p>
            <a:pPr algn="just" rtl="1"/>
            <a:endParaRPr lang="ar-EG" sz="2400" dirty="0"/>
          </a:p>
        </p:txBody>
      </p:sp>
      <p:sp>
        <p:nvSpPr>
          <p:cNvPr id="17" name="Flèche gauche 16"/>
          <p:cNvSpPr/>
          <p:nvPr/>
        </p:nvSpPr>
        <p:spPr>
          <a:xfrm>
            <a:off x="8422314" y="3493470"/>
            <a:ext cx="528972" cy="409028"/>
          </a:xfrm>
          <a:prstGeom prst="lef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6</a:t>
            </a:fld>
            <a:endParaRPr lang="en-US"/>
          </a:p>
        </p:txBody>
      </p:sp>
      <p:sp>
        <p:nvSpPr>
          <p:cNvPr id="7" name="Rectangle 6"/>
          <p:cNvSpPr/>
          <p:nvPr/>
        </p:nvSpPr>
        <p:spPr>
          <a:xfrm>
            <a:off x="2115834" y="732886"/>
            <a:ext cx="4910319" cy="523220"/>
          </a:xfrm>
          <a:prstGeom prst="rect">
            <a:avLst/>
          </a:prstGeom>
        </p:spPr>
        <p:txBody>
          <a:bodyPr wrap="none">
            <a:spAutoFit/>
          </a:bodyPr>
          <a:lstStyle/>
          <a:p>
            <a:pPr lvl="0" rtl="1"/>
            <a:r>
              <a:rPr lang="ar-TN" sz="2800" b="1" dirty="0">
                <a:solidFill>
                  <a:schemeClr val="accent1">
                    <a:lumMod val="75000"/>
                  </a:schemeClr>
                </a:solidFill>
                <a:cs typeface="+mj-cs"/>
              </a:rPr>
              <a:t>دور </a:t>
            </a:r>
            <a:r>
              <a:rPr lang="ar-EG" sz="2800" b="1" dirty="0">
                <a:solidFill>
                  <a:schemeClr val="accent1">
                    <a:lumMod val="75000"/>
                  </a:schemeClr>
                </a:solidFill>
                <a:cs typeface="+mj-cs"/>
              </a:rPr>
              <a:t>التشريع الضريبي </a:t>
            </a:r>
            <a:r>
              <a:rPr lang="ar-TN" sz="2800" b="1" dirty="0">
                <a:solidFill>
                  <a:schemeClr val="accent1">
                    <a:lumMod val="75000"/>
                  </a:schemeClr>
                </a:solidFill>
                <a:cs typeface="+mj-cs"/>
              </a:rPr>
              <a:t>في مكافحة </a:t>
            </a:r>
            <a:r>
              <a:rPr lang="ar-EG" sz="2800" b="1" dirty="0">
                <a:solidFill>
                  <a:schemeClr val="accent1">
                    <a:lumMod val="75000"/>
                  </a:schemeClr>
                </a:solidFill>
                <a:cs typeface="+mj-cs"/>
              </a:rPr>
              <a:t>التهرب</a:t>
            </a:r>
            <a:endParaRPr lang="ar-TN" sz="2800" b="1" dirty="0">
              <a:solidFill>
                <a:schemeClr val="accent1">
                  <a:lumMod val="75000"/>
                </a:schemeClr>
              </a:solidFill>
              <a:cs typeface="+mj-cs"/>
            </a:endParaRPr>
          </a:p>
        </p:txBody>
      </p:sp>
    </p:spTree>
    <p:extLst>
      <p:ext uri="{BB962C8B-B14F-4D97-AF65-F5344CB8AC3E}">
        <p14:creationId xmlns:p14="http://schemas.microsoft.com/office/powerpoint/2010/main" val="1033345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67767" y="629065"/>
            <a:ext cx="3464410" cy="523220"/>
          </a:xfrm>
          <a:prstGeom prst="rect">
            <a:avLst/>
          </a:prstGeom>
        </p:spPr>
        <p:txBody>
          <a:bodyPr wrap="none">
            <a:spAutoFit/>
          </a:bodyPr>
          <a:lstStyle/>
          <a:p>
            <a:pPr lvl="0" rtl="1"/>
            <a:r>
              <a:rPr lang="fr-FR" sz="2800" b="1" dirty="0">
                <a:solidFill>
                  <a:schemeClr val="accent1">
                    <a:lumMod val="75000"/>
                  </a:schemeClr>
                </a:solidFill>
                <a:cs typeface="+mj-cs"/>
              </a:rPr>
              <a:t> </a:t>
            </a:r>
            <a:r>
              <a:rPr lang="ar-TN" sz="2800" b="1" dirty="0">
                <a:solidFill>
                  <a:schemeClr val="accent1">
                    <a:lumMod val="75000"/>
                  </a:schemeClr>
                </a:solidFill>
                <a:cs typeface="+mj-cs"/>
              </a:rPr>
              <a:t>محدودية المقاربة </a:t>
            </a:r>
            <a:r>
              <a:rPr lang="ar-EG" sz="2800" b="1" dirty="0">
                <a:solidFill>
                  <a:schemeClr val="accent1">
                    <a:lumMod val="75000"/>
                  </a:schemeClr>
                </a:solidFill>
                <a:cs typeface="+mj-cs"/>
              </a:rPr>
              <a:t>التشريع</a:t>
            </a:r>
            <a:r>
              <a:rPr lang="ar-TN" sz="2800" b="1" dirty="0">
                <a:solidFill>
                  <a:schemeClr val="accent1">
                    <a:lumMod val="75000"/>
                  </a:schemeClr>
                </a:solidFill>
                <a:cs typeface="+mj-cs"/>
              </a:rPr>
              <a:t>ية</a:t>
            </a:r>
          </a:p>
        </p:txBody>
      </p:sp>
      <p:cxnSp>
        <p:nvCxnSpPr>
          <p:cNvPr id="10" name="Connecteur droit 9"/>
          <p:cNvCxnSpPr/>
          <p:nvPr/>
        </p:nvCxnSpPr>
        <p:spPr>
          <a:xfrm flipH="1">
            <a:off x="2400300" y="1114934"/>
            <a:ext cx="3701562"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02758" y="1638154"/>
            <a:ext cx="8301845" cy="4832092"/>
          </a:xfrm>
          <a:prstGeom prst="rect">
            <a:avLst/>
          </a:prstGeom>
        </p:spPr>
        <p:txBody>
          <a:bodyPr wrap="square">
            <a:spAutoFit/>
          </a:bodyPr>
          <a:lstStyle/>
          <a:p>
            <a:pPr algn="just" rtl="1"/>
            <a:r>
              <a:rPr lang="ar-TN" sz="2400" dirty="0">
                <a:cs typeface="+mj-cs"/>
              </a:rPr>
              <a:t>إنّ </a:t>
            </a:r>
            <a:r>
              <a:rPr lang="ar-TN" sz="2400" b="1" dirty="0">
                <a:solidFill>
                  <a:schemeClr val="tx2"/>
                </a:solidFill>
                <a:cs typeface="+mj-cs"/>
              </a:rPr>
              <a:t>تشعب وتعدد النصوص </a:t>
            </a:r>
            <a:r>
              <a:rPr lang="ar-TN" sz="2400" b="1" dirty="0" err="1">
                <a:solidFill>
                  <a:schemeClr val="tx2"/>
                </a:solidFill>
                <a:cs typeface="+mj-cs"/>
              </a:rPr>
              <a:t>الجبائية</a:t>
            </a:r>
            <a:r>
              <a:rPr lang="ar-TN" sz="2400" b="1" dirty="0">
                <a:solidFill>
                  <a:schemeClr val="tx2"/>
                </a:solidFill>
                <a:cs typeface="+mj-cs"/>
              </a:rPr>
              <a:t> وتشتتها </a:t>
            </a:r>
            <a:r>
              <a:rPr lang="ar-TN" sz="2400" dirty="0">
                <a:cs typeface="+mj-cs"/>
              </a:rPr>
              <a:t>(أحكام مدرجة بنصوص ضريبية وقوانين خاصة وأوامر تطبيقية (لوائح تنفيذية) وقرارات  يعد من أ</a:t>
            </a:r>
            <a:r>
              <a:rPr lang="ar-EG" sz="2400" dirty="0"/>
              <a:t>برز عوائق</a:t>
            </a:r>
            <a:r>
              <a:rPr lang="ar-TN" sz="2400" dirty="0"/>
              <a:t> </a:t>
            </a:r>
            <a:r>
              <a:rPr lang="ar-TN" sz="2400" dirty="0">
                <a:cs typeface="+mj-cs"/>
              </a:rPr>
              <a:t>تطبيق الضريبة من قبل المكلفين  ويحد من سهولة الامتثال الضريبي وقد يساهم في تعزيز التهرب الضريبي.</a:t>
            </a:r>
          </a:p>
          <a:p>
            <a:pPr algn="just" rtl="1"/>
            <a:endParaRPr lang="ar-TN" sz="2000" dirty="0">
              <a:cs typeface="+mj-cs"/>
            </a:endParaRPr>
          </a:p>
          <a:p>
            <a:pPr algn="just" rtl="1"/>
            <a:r>
              <a:rPr lang="ar-TN" sz="2400" dirty="0">
                <a:cs typeface="+mj-cs"/>
              </a:rPr>
              <a:t>كما أنّ </a:t>
            </a:r>
            <a:r>
              <a:rPr lang="ar-TN" sz="2400" b="1" dirty="0">
                <a:solidFill>
                  <a:schemeClr val="tx2"/>
                </a:solidFill>
                <a:cs typeface="+mj-cs"/>
              </a:rPr>
              <a:t>تعدد </a:t>
            </a:r>
            <a:r>
              <a:rPr lang="ar-TN" sz="2400" b="1" dirty="0" err="1">
                <a:solidFill>
                  <a:schemeClr val="tx2"/>
                </a:solidFill>
                <a:cs typeface="+mj-cs"/>
              </a:rPr>
              <a:t>المعاليم</a:t>
            </a:r>
            <a:r>
              <a:rPr lang="ar-TN" sz="2400" b="1" dirty="0">
                <a:solidFill>
                  <a:schemeClr val="tx2"/>
                </a:solidFill>
                <a:cs typeface="+mj-cs"/>
              </a:rPr>
              <a:t> والنسب الموظفة على رقم المعاملات </a:t>
            </a:r>
            <a:r>
              <a:rPr lang="ar-TN" sz="2400" dirty="0">
                <a:cs typeface="+mj-cs"/>
              </a:rPr>
              <a:t>على غرار الأداء على القيمة المضافة </a:t>
            </a:r>
            <a:r>
              <a:rPr lang="ar-TN" sz="2400" dirty="0" err="1">
                <a:cs typeface="+mj-cs"/>
              </a:rPr>
              <a:t>والمعاليم</a:t>
            </a:r>
            <a:r>
              <a:rPr lang="ar-TN" sz="2400" dirty="0">
                <a:cs typeface="+mj-cs"/>
              </a:rPr>
              <a:t> الأخرى، </a:t>
            </a:r>
            <a:r>
              <a:rPr lang="ar-TN" sz="2400" b="1" dirty="0">
                <a:solidFill>
                  <a:schemeClr val="tx2"/>
                </a:solidFill>
                <a:cs typeface="+mj-cs"/>
              </a:rPr>
              <a:t>وتعدد وتعقيد الواجبات الضريبية </a:t>
            </a:r>
            <a:r>
              <a:rPr lang="ar-TN" sz="2400" dirty="0">
                <a:cs typeface="+mj-cs"/>
              </a:rPr>
              <a:t>المحمولة على المكلّف بالأداء ينعكس سلبيا على </a:t>
            </a:r>
            <a:r>
              <a:rPr lang="ar-TN" sz="2400" dirty="0"/>
              <a:t>ثقة المستثمرين في بيئة الأعمال وتجاه الدولة ومؤسساتها.</a:t>
            </a:r>
          </a:p>
          <a:p>
            <a:pPr algn="just" rtl="1"/>
            <a:endParaRPr lang="ar-TN" sz="2400" dirty="0">
              <a:cs typeface="+mj-cs"/>
            </a:endParaRPr>
          </a:p>
          <a:p>
            <a:pPr algn="just" rtl="1"/>
            <a:r>
              <a:rPr lang="ar-TN" sz="2400" dirty="0">
                <a:cs typeface="+mj-cs"/>
              </a:rPr>
              <a:t>وهو ما يخلق ضريبة غير ناجعة لدفع التنمية الاقتصادية والاجتماعية رغم تعدّد الأنظمة التفاضلية التي لم تحقق الأهداف التنموية المرسومة لها .</a:t>
            </a:r>
          </a:p>
          <a:p>
            <a:pPr algn="just" rtl="1"/>
            <a:endParaRPr lang="ar-TN" sz="2400" dirty="0"/>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7</a:t>
            </a:fld>
            <a:endParaRPr lang="en-US"/>
          </a:p>
        </p:txBody>
      </p:sp>
    </p:spTree>
    <p:extLst>
      <p:ext uri="{BB962C8B-B14F-4D97-AF65-F5344CB8AC3E}">
        <p14:creationId xmlns:p14="http://schemas.microsoft.com/office/powerpoint/2010/main" val="2638579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67767" y="629065"/>
            <a:ext cx="3464410" cy="523220"/>
          </a:xfrm>
          <a:prstGeom prst="rect">
            <a:avLst/>
          </a:prstGeom>
        </p:spPr>
        <p:txBody>
          <a:bodyPr wrap="none">
            <a:spAutoFit/>
          </a:bodyPr>
          <a:lstStyle/>
          <a:p>
            <a:pPr lvl="0" rtl="1"/>
            <a:r>
              <a:rPr lang="fr-FR" sz="2800" b="1" dirty="0">
                <a:solidFill>
                  <a:schemeClr val="accent1">
                    <a:lumMod val="75000"/>
                  </a:schemeClr>
                </a:solidFill>
                <a:cs typeface="+mj-cs"/>
              </a:rPr>
              <a:t> </a:t>
            </a:r>
            <a:r>
              <a:rPr lang="ar-TN" sz="2800" b="1" dirty="0">
                <a:solidFill>
                  <a:schemeClr val="accent1">
                    <a:lumMod val="75000"/>
                  </a:schemeClr>
                </a:solidFill>
                <a:cs typeface="+mj-cs"/>
              </a:rPr>
              <a:t>محدودية المقاربة </a:t>
            </a:r>
            <a:r>
              <a:rPr lang="ar-EG" sz="2800" b="1" dirty="0">
                <a:solidFill>
                  <a:schemeClr val="accent1">
                    <a:lumMod val="75000"/>
                  </a:schemeClr>
                </a:solidFill>
                <a:cs typeface="+mj-cs"/>
              </a:rPr>
              <a:t>التشريع</a:t>
            </a:r>
            <a:r>
              <a:rPr lang="ar-TN" sz="2800" b="1" dirty="0">
                <a:solidFill>
                  <a:schemeClr val="accent1">
                    <a:lumMod val="75000"/>
                  </a:schemeClr>
                </a:solidFill>
                <a:cs typeface="+mj-cs"/>
              </a:rPr>
              <a:t>ية</a:t>
            </a:r>
          </a:p>
        </p:txBody>
      </p:sp>
      <p:cxnSp>
        <p:nvCxnSpPr>
          <p:cNvPr id="10" name="Connecteur droit 9"/>
          <p:cNvCxnSpPr/>
          <p:nvPr/>
        </p:nvCxnSpPr>
        <p:spPr>
          <a:xfrm flipH="1">
            <a:off x="2400300" y="1114934"/>
            <a:ext cx="3701562"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02758" y="1638154"/>
            <a:ext cx="8301845" cy="4501232"/>
          </a:xfrm>
          <a:prstGeom prst="rect">
            <a:avLst/>
          </a:prstGeom>
        </p:spPr>
        <p:txBody>
          <a:bodyPr wrap="square">
            <a:spAutoFit/>
          </a:bodyPr>
          <a:lstStyle/>
          <a:p>
            <a:pPr algn="just" rtl="1"/>
            <a:r>
              <a:rPr lang="ar-TN" sz="2400" dirty="0">
                <a:cs typeface="+mj-cs"/>
              </a:rPr>
              <a:t>إنّ عدم نجاعة التشريعات الضريبية هي أحد أسباب التي ينتج فجوة ضريبية (</a:t>
            </a:r>
            <a:r>
              <a:rPr lang="fr-FR" sz="2400" dirty="0">
                <a:cs typeface="+mj-cs"/>
              </a:rPr>
              <a:t>TAX GAP</a:t>
            </a:r>
            <a:r>
              <a:rPr lang="ar-TN" sz="2400" dirty="0">
                <a:cs typeface="+mj-cs"/>
              </a:rPr>
              <a:t>)</a:t>
            </a:r>
            <a:r>
              <a:rPr lang="fr-FR" sz="2400" dirty="0">
                <a:cs typeface="+mj-cs"/>
              </a:rPr>
              <a:t> </a:t>
            </a:r>
            <a:r>
              <a:rPr lang="ar-TN" sz="2400" dirty="0">
                <a:cs typeface="+mj-cs"/>
              </a:rPr>
              <a:t> من شأنها أن تقلص من المداخيل الضريبية وتحد من كفاءة مصالح الدولة في تقديم الخدمات العامة. </a:t>
            </a:r>
          </a:p>
          <a:p>
            <a:pPr algn="just" rtl="1"/>
            <a:r>
              <a:rPr lang="ar-TN" sz="2400" dirty="0">
                <a:cs typeface="+mj-cs"/>
              </a:rPr>
              <a:t>تنقسم الفجوة الضريبية حسب أسبابها إلى </a:t>
            </a:r>
            <a:r>
              <a:rPr lang="ar-TN" sz="2400" dirty="0">
                <a:solidFill>
                  <a:schemeClr val="tx2"/>
                </a:solidFill>
                <a:cs typeface="+mj-cs"/>
              </a:rPr>
              <a:t>فجوة ضريبية  طوعية </a:t>
            </a:r>
            <a:r>
              <a:rPr lang="ar-TN" sz="2400" dirty="0">
                <a:cs typeface="+mj-cs"/>
              </a:rPr>
              <a:t>ناتجة عن عدم امتثال المكلفين بالضريبة من خلال أعمال التهرب الضريبي (غش ضريبي متعمد، إخفاء معلومات أو تصريحات ضريبية مغلوطة) </a:t>
            </a:r>
            <a:r>
              <a:rPr lang="ar-TN" sz="2400" dirty="0">
                <a:solidFill>
                  <a:schemeClr val="tx2"/>
                </a:solidFill>
                <a:cs typeface="+mj-cs"/>
              </a:rPr>
              <a:t>وفجوة ضريبية إدارية </a:t>
            </a:r>
            <a:r>
              <a:rPr lang="ar-TN" sz="2400" dirty="0">
                <a:cs typeface="+mj-cs"/>
              </a:rPr>
              <a:t>قد تنتج عن سوء تطبيق قوانين أو سنّ قوانين غير دقيقة أو غير مفهومة. </a:t>
            </a:r>
          </a:p>
          <a:p>
            <a:pPr algn="just" rtl="1"/>
            <a:endParaRPr lang="ar-TN" sz="1050" dirty="0">
              <a:cs typeface="+mj-cs"/>
            </a:endParaRPr>
          </a:p>
          <a:p>
            <a:pPr algn="just" rtl="1"/>
            <a:r>
              <a:rPr lang="ar-TN" sz="2400" dirty="0">
                <a:cs typeface="+mj-cs"/>
              </a:rPr>
              <a:t>و بصفة عامة يعتبر من أهم الظواهر الملاحظة في هذا الإطار :</a:t>
            </a:r>
          </a:p>
          <a:p>
            <a:pPr algn="just" rtl="1"/>
            <a:endParaRPr lang="ar-TN" sz="1050" dirty="0">
              <a:cs typeface="+mj-cs"/>
            </a:endParaRPr>
          </a:p>
          <a:p>
            <a:pPr marL="342900" indent="-342900" algn="just" rtl="1">
              <a:buClr>
                <a:schemeClr val="tx2"/>
              </a:buClr>
              <a:buFont typeface="Wingdings" panose="05000000000000000000" pitchFamily="2" charset="2"/>
              <a:buChar char="§"/>
            </a:pPr>
            <a:r>
              <a:rPr lang="ar-TN" sz="2400" dirty="0">
                <a:cs typeface="+mj-cs"/>
              </a:rPr>
              <a:t>ضعف قدرات الإدارة الضريبية على تحصيل الضريبة </a:t>
            </a:r>
          </a:p>
          <a:p>
            <a:pPr marL="342900" indent="-342900" algn="just" rtl="1">
              <a:buClr>
                <a:schemeClr val="tx2"/>
              </a:buClr>
              <a:buFont typeface="Wingdings" panose="05000000000000000000" pitchFamily="2" charset="2"/>
              <a:buChar char="§"/>
            </a:pPr>
            <a:r>
              <a:rPr lang="ar-TN" sz="2400" dirty="0">
                <a:cs typeface="+mj-cs"/>
              </a:rPr>
              <a:t>محدودية آليات المتابعة والوسائل التكنولوجية المتاحة </a:t>
            </a:r>
          </a:p>
          <a:p>
            <a:pPr marL="342900" indent="-342900" algn="just" rtl="1">
              <a:buClr>
                <a:schemeClr val="tx2"/>
              </a:buClr>
              <a:buFont typeface="Wingdings" panose="05000000000000000000" pitchFamily="2" charset="2"/>
              <a:buChar char="§"/>
            </a:pPr>
            <a:r>
              <a:rPr lang="ar-TN" sz="2400" dirty="0">
                <a:cs typeface="+mj-cs"/>
              </a:rPr>
              <a:t>تعقيد القوانين أو الثغرات القانونية </a:t>
            </a:r>
          </a:p>
        </p:txBody>
      </p:sp>
      <p:sp>
        <p:nvSpPr>
          <p:cNvPr id="2" name="Espace réservé du numéro de diapositive 1"/>
          <p:cNvSpPr>
            <a:spLocks noGrp="1"/>
          </p:cNvSpPr>
          <p:nvPr>
            <p:ph type="sldNum" sz="quarter" idx="12"/>
          </p:nvPr>
        </p:nvSpPr>
        <p:spPr/>
        <p:txBody>
          <a:bodyPr/>
          <a:lstStyle/>
          <a:p>
            <a:fld id="{C1FF6DA9-008F-8B48-92A6-B652298478BF}" type="slidenum">
              <a:rPr lang="en-US" smtClean="0"/>
              <a:t>8</a:t>
            </a:fld>
            <a:endParaRPr lang="en-US"/>
          </a:p>
        </p:txBody>
      </p:sp>
    </p:spTree>
    <p:extLst>
      <p:ext uri="{BB962C8B-B14F-4D97-AF65-F5344CB8AC3E}">
        <p14:creationId xmlns:p14="http://schemas.microsoft.com/office/powerpoint/2010/main" val="2689617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30387"/>
            <a:ext cx="8229600" cy="4525963"/>
          </a:xfrm>
        </p:spPr>
        <p:txBody>
          <a:bodyPr>
            <a:normAutofit/>
          </a:bodyPr>
          <a:lstStyle/>
          <a:p>
            <a:pPr algn="just" rtl="1"/>
            <a:r>
              <a:rPr lang="ar-TN" sz="2400" dirty="0">
                <a:cs typeface="+mj-cs"/>
              </a:rPr>
              <a:t>يطرح إشكال حول مدى اعتبار الأحكام التي تنص على حوافز ضريبية </a:t>
            </a:r>
            <a:r>
              <a:rPr lang="ar-TN" sz="2400" dirty="0" err="1">
                <a:cs typeface="+mj-cs"/>
              </a:rPr>
              <a:t>وبإعتبار</a:t>
            </a:r>
            <a:r>
              <a:rPr lang="ar-TN" sz="2400" dirty="0">
                <a:cs typeface="+mj-cs"/>
              </a:rPr>
              <a:t>  أنّها تتضمن غالبا تخفيضات في نسب الضرائب أو في الوعاء الضريبي أو إعفاءات لقطاعات أو لأنشطة </a:t>
            </a:r>
            <a:r>
              <a:rPr lang="ar-TN" sz="2400" dirty="0" err="1">
                <a:cs typeface="+mj-cs"/>
              </a:rPr>
              <a:t>إقتصادية</a:t>
            </a:r>
            <a:r>
              <a:rPr lang="ar-TN" sz="2400" dirty="0">
                <a:cs typeface="+mj-cs"/>
              </a:rPr>
              <a:t> أو لمواد معينة مساهمة في التقليص في العائدات الضريبية.</a:t>
            </a:r>
          </a:p>
          <a:p>
            <a:pPr algn="just" rtl="1"/>
            <a:r>
              <a:rPr lang="ar-TN" sz="2400" dirty="0">
                <a:cs typeface="+mj-cs"/>
              </a:rPr>
              <a:t>إنّ أغلب الحوافز الضريبية لها أهداف </a:t>
            </a:r>
            <a:r>
              <a:rPr lang="ar-TN" sz="2400" dirty="0" err="1">
                <a:cs typeface="+mj-cs"/>
              </a:rPr>
              <a:t>إقتصادية</a:t>
            </a:r>
            <a:r>
              <a:rPr lang="ar-TN" sz="2400" dirty="0">
                <a:cs typeface="+mj-cs"/>
              </a:rPr>
              <a:t> أو </a:t>
            </a:r>
            <a:r>
              <a:rPr lang="ar-TN" sz="2400" dirty="0" err="1">
                <a:cs typeface="+mj-cs"/>
              </a:rPr>
              <a:t>إجتماعية</a:t>
            </a:r>
            <a:r>
              <a:rPr lang="ar-TN" sz="2400" dirty="0">
                <a:cs typeface="+mj-cs"/>
              </a:rPr>
              <a:t> ترمي إلى حفز </a:t>
            </a:r>
            <a:r>
              <a:rPr lang="ar-TN" sz="2400" dirty="0" err="1">
                <a:cs typeface="+mj-cs"/>
              </a:rPr>
              <a:t>الإستثمارات</a:t>
            </a:r>
            <a:r>
              <a:rPr lang="ar-TN" sz="2400" dirty="0">
                <a:cs typeface="+mj-cs"/>
              </a:rPr>
              <a:t> </a:t>
            </a:r>
            <a:r>
              <a:rPr lang="ar-TN" sz="2400" dirty="0" err="1">
                <a:cs typeface="+mj-cs"/>
              </a:rPr>
              <a:t>وإستقطاب</a:t>
            </a:r>
            <a:r>
              <a:rPr lang="ar-TN" sz="2400" dirty="0">
                <a:cs typeface="+mj-cs"/>
              </a:rPr>
              <a:t> رؤوس الأموال المحلية أو الأجنبية و في الأغلب خلق مواطن شغل إضافية ودعم القدرة الإنتاجية التصديرية </a:t>
            </a:r>
            <a:r>
              <a:rPr lang="ar-TN" sz="2400" dirty="0" err="1">
                <a:cs typeface="+mj-cs"/>
              </a:rPr>
              <a:t>للإقتصاد</a:t>
            </a:r>
            <a:r>
              <a:rPr lang="ar-TN" sz="2400" dirty="0">
                <a:cs typeface="+mj-cs"/>
              </a:rPr>
              <a:t> مما ينجر عنه توفير عائدات إضافية لخزينة الدولة على المدى المتوسط و الطويل.</a:t>
            </a:r>
            <a:endParaRPr lang="fr-FR" sz="2400" dirty="0">
              <a:cs typeface="+mj-cs"/>
            </a:endParaRPr>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9</a:t>
            </a:fld>
            <a:endParaRPr lang="en-US"/>
          </a:p>
        </p:txBody>
      </p:sp>
      <p:sp>
        <p:nvSpPr>
          <p:cNvPr id="5" name="Rectangle 4"/>
          <p:cNvSpPr/>
          <p:nvPr/>
        </p:nvSpPr>
        <p:spPr>
          <a:xfrm>
            <a:off x="2567767" y="629065"/>
            <a:ext cx="3464410" cy="523220"/>
          </a:xfrm>
          <a:prstGeom prst="rect">
            <a:avLst/>
          </a:prstGeom>
        </p:spPr>
        <p:txBody>
          <a:bodyPr wrap="none">
            <a:spAutoFit/>
          </a:bodyPr>
          <a:lstStyle/>
          <a:p>
            <a:pPr lvl="0" rtl="1"/>
            <a:r>
              <a:rPr lang="fr-FR" sz="2800" b="1" dirty="0">
                <a:solidFill>
                  <a:schemeClr val="accent1">
                    <a:lumMod val="75000"/>
                  </a:schemeClr>
                </a:solidFill>
                <a:cs typeface="+mj-cs"/>
              </a:rPr>
              <a:t> </a:t>
            </a:r>
            <a:r>
              <a:rPr lang="ar-TN" sz="2800" b="1" dirty="0">
                <a:solidFill>
                  <a:schemeClr val="accent1">
                    <a:lumMod val="75000"/>
                  </a:schemeClr>
                </a:solidFill>
                <a:cs typeface="+mj-cs"/>
              </a:rPr>
              <a:t>محدودية المقاربة </a:t>
            </a:r>
            <a:r>
              <a:rPr lang="ar-EG" sz="2800" b="1" dirty="0">
                <a:solidFill>
                  <a:schemeClr val="accent1">
                    <a:lumMod val="75000"/>
                  </a:schemeClr>
                </a:solidFill>
                <a:cs typeface="+mj-cs"/>
              </a:rPr>
              <a:t>التشريع</a:t>
            </a:r>
            <a:r>
              <a:rPr lang="ar-TN" sz="2800" b="1" dirty="0">
                <a:solidFill>
                  <a:schemeClr val="accent1">
                    <a:lumMod val="75000"/>
                  </a:schemeClr>
                </a:solidFill>
                <a:cs typeface="+mj-cs"/>
              </a:rPr>
              <a:t>ية</a:t>
            </a:r>
          </a:p>
        </p:txBody>
      </p:sp>
      <p:cxnSp>
        <p:nvCxnSpPr>
          <p:cNvPr id="6" name="Connecteur droit 5"/>
          <p:cNvCxnSpPr/>
          <p:nvPr/>
        </p:nvCxnSpPr>
        <p:spPr>
          <a:xfrm flipH="1">
            <a:off x="2400300" y="1114934"/>
            <a:ext cx="3701562"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05729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1052</TotalTime>
  <Words>1733</Words>
  <Application>Microsoft Office PowerPoint</Application>
  <PresentationFormat>Affichage à l'écran (4:3)</PresentationFormat>
  <Paragraphs>248</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Office Theme</vt:lpstr>
      <vt:lpstr>دور التشريع الضريبي في تعزيز  الإمتثال الضريبي ومكافحة التهرب</vt:lpstr>
      <vt:lpstr>الإطــار العــام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الضريبة على الشركات :</vt:lpstr>
      <vt:lpstr>الأداء على القيمة المضافة :</vt:lpstr>
      <vt:lpstr>Présentation PowerPoint</vt:lpstr>
      <vt:lpstr>المعلوم على الإستهلاك :</vt:lpstr>
      <vt:lpstr>معاليم التسجيل :</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التشريع الجبائي في مكافحة التهرب الجبائي وتحفيز الاستثمار</dc:title>
  <dc:subject/>
  <dc:creator>Samia BEN SAID</dc:creator>
  <cp:keywords/>
  <dc:description>generated using python-pptx</dc:description>
  <cp:lastModifiedBy>Imed Zeir</cp:lastModifiedBy>
  <cp:revision>121</cp:revision>
  <cp:lastPrinted>2025-11-13T17:12:01Z</cp:lastPrinted>
  <dcterms:created xsi:type="dcterms:W3CDTF">2013-01-27T09:14:16Z</dcterms:created>
  <dcterms:modified xsi:type="dcterms:W3CDTF">2025-11-14T17:16:23Z</dcterms:modified>
  <cp:category/>
</cp:coreProperties>
</file>