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B697-293B-23AC-B134-B8236E43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1FB22-AC33-8F6C-0269-FC809A276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BB60F-C46C-C7CF-C2DA-758D4728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BB39-A01B-052C-766D-0375C2ED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21BF-547E-8C7B-8727-C601644E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F1B7-F347-D95F-62F9-67FF159F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6E2CA-AA78-40DA-A395-686753F88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EEECC-97E5-D49B-13D0-2D25DA3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88E2-7887-19B6-9A88-14DD69F8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C8759-3CEC-005D-8FB1-95930138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11855-A477-DE58-729E-4835597CC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4AF6F-25B1-B372-02AB-E2EFE1638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0F0AE-D396-65C1-F8B5-C57A671B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2DBD-8ABB-E789-0E1D-B58247E4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F6E8-085D-CEB6-2F87-233E2E67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4A5A-49AA-92F9-055F-3A36EEF0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F7AB-3B8F-4831-9712-25B6EC1F1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777F-2C9E-36DF-7E1C-82292139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06892-4C25-E32B-1B87-F4ED75C4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998C-0DAD-86AB-2984-857E5108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4FFC-C381-4421-FF4A-235B26DB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A61F2-DE0B-C3FC-8A1C-0B9FE897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F868-D196-9DBE-9746-B6A6C7DD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7990-0053-3769-1769-320167FB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C92E-0C48-F5FB-3BA8-B2E74496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DF72-9285-7904-1479-5151B87E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EA2E1-5531-ACA3-1AE9-F0A5904DD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D4CC2-5BB0-D0AD-ED7F-55EE27021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12B9B-17F8-43A8-A133-D9921166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51075-B10D-8D4E-BD9B-06D27AB0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3D9BF-1E9C-EAE0-A9D9-258A8614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1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3CE5-CB87-043B-9D9E-DD5A5D9D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E3FB9-A1F2-0CC4-DDFC-188742FB1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1EE08-6BB6-42F5-161D-D1063D1A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4DD2F-5D0C-6B84-0DD0-7869CFF7F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E6F56A-4031-C598-4FA4-AD2AA9A81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7D48C-766A-8B53-F889-9B15008F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02753A-C6EB-D1A2-DC53-C8466CFB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E13CB-300C-FDF5-4ACF-ADBE738C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D7B8-7063-D825-59CE-2D5EDF6F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4511-38BA-3ED9-A2E4-CC0AE469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252E4-4628-C32C-7ECB-FE14D84B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5151D-A321-1472-8362-D84D2A1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58C15-9A3F-D277-31FD-7B642021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57EDE-F1D6-21CA-1031-D477F9DF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06D85-8BB0-F8A4-531D-CF2CA9E4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A65F-F713-0CBA-5BAC-FC93EA52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C850-6521-8F7B-2CD8-87757B8A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C621E-6A71-8F29-8DF1-6EFB2A899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1BAB9-EB55-A24D-2D24-4323B0DA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45DD7-3229-C048-8DB9-2574611C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B547D-8508-6072-878E-75C19DA1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9AE6-F3C9-65F9-8DD5-4762F0CD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B345E-D3F4-5764-3E45-EA5C24F8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ED989-EE9E-91D0-C94F-181B7A426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23AE6-FEAE-A7D6-8D84-E68FF615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98A98-F24F-5E80-755B-C8EB8C7C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9B122-31A6-0060-331F-C664E895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9E061-4DB7-D7A8-B963-18CB35E9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0961-851E-E426-3F24-5F959369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C5300-FA3B-ADE6-2769-506944AC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A6DB0-6FA0-441D-9E9E-CAB80E81640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C083C-BE3A-3D1E-F87D-FD6E961C2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60190-F3E0-F428-35CD-2830140D8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22285-0D1C-4389-8103-E3AAE018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d.gov.af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">
            <a:extLst>
              <a:ext uri="{FF2B5EF4-FFF2-40B4-BE49-F238E27FC236}">
                <a16:creationId xmlns:a16="http://schemas.microsoft.com/office/drawing/2014/main" id="{A972686D-C1F8-0B50-5795-AE7CF259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85" y="-181672"/>
            <a:ext cx="2188029" cy="2005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69CDE-789F-E0A8-3C56-D4E3D8B50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139098"/>
            <a:ext cx="1693115" cy="1436915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6FCC54F-B1BA-D7D0-94F0-DF2D147E8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8" y="106441"/>
            <a:ext cx="1436914" cy="14369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99EC4-17BD-0DC0-2941-B9BDE8FBCB60}"/>
              </a:ext>
            </a:extLst>
          </p:cNvPr>
          <p:cNvSpPr txBox="1">
            <a:spLocks/>
          </p:cNvSpPr>
          <p:nvPr/>
        </p:nvSpPr>
        <p:spPr>
          <a:xfrm>
            <a:off x="838200" y="4493963"/>
            <a:ext cx="10515600" cy="185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Subtitle:</a:t>
            </a:r>
            <a:r>
              <a:rPr lang="en-US" dirty="0"/>
              <a:t> An Overview of Policies, Incentives, and Future Direction</a:t>
            </a:r>
          </a:p>
          <a:p>
            <a:pPr algn="l"/>
            <a:r>
              <a:rPr lang="en-US" b="1" dirty="0"/>
              <a:t>Presented by: </a:t>
            </a:r>
            <a:r>
              <a:rPr lang="en-US" dirty="0"/>
              <a:t>Sayed Barack Sadat</a:t>
            </a:r>
          </a:p>
          <a:p>
            <a:pPr algn="l"/>
            <a:r>
              <a:rPr lang="en-US" b="1" dirty="0"/>
              <a:t>Date: </a:t>
            </a:r>
            <a:r>
              <a:rPr lang="en-US" dirty="0"/>
              <a:t>18/11/2025</a:t>
            </a:r>
          </a:p>
          <a:p>
            <a:pPr algn="l"/>
            <a:r>
              <a:rPr lang="en-US" dirty="0"/>
              <a:t>Afghanistan Revenue Department Ministry of Finance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A9579A-61D6-03F4-79D7-B59C653C2198}"/>
              </a:ext>
            </a:extLst>
          </p:cNvPr>
          <p:cNvSpPr txBox="1">
            <a:spLocks/>
          </p:cNvSpPr>
          <p:nvPr/>
        </p:nvSpPr>
        <p:spPr>
          <a:xfrm>
            <a:off x="838200" y="2177159"/>
            <a:ext cx="10515600" cy="185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3B2DA6-C978-1C27-5BA6-FD3284D8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2" y="2282840"/>
            <a:ext cx="11027228" cy="14369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Afghanistan Tax System </a:t>
            </a:r>
            <a:br>
              <a:rPr lang="en-US" b="1" dirty="0"/>
            </a:br>
            <a:r>
              <a:rPr lang="en-US" b="1" dirty="0"/>
              <a:t>Reform &amp;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3DF9-540F-F933-D177-D118545A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Future Strategy: Enhancing Trust &amp; Digital Expansion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0514-063C-DB77-BE61-1C9998FB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Building Trust:</a:t>
            </a:r>
            <a:endParaRPr lang="en-US" dirty="0"/>
          </a:p>
          <a:p>
            <a:pPr lvl="1"/>
            <a:r>
              <a:rPr lang="en-US" dirty="0"/>
              <a:t>Public awareness campaigns.</a:t>
            </a:r>
          </a:p>
          <a:p>
            <a:pPr lvl="1"/>
            <a:r>
              <a:rPr lang="en-US" dirty="0"/>
              <a:t>Taxpayer Service Centers.</a:t>
            </a:r>
          </a:p>
          <a:p>
            <a:pPr lvl="1"/>
            <a:r>
              <a:rPr lang="en-US" dirty="0"/>
              <a:t>Tax Ombudsman for grievance resolution.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Digital Expansion:</a:t>
            </a:r>
            <a:endParaRPr lang="en-US" dirty="0"/>
          </a:p>
          <a:p>
            <a:pPr lvl="1"/>
            <a:r>
              <a:rPr lang="en-US" dirty="0"/>
              <a:t>Nationwide e-services rollout.</a:t>
            </a:r>
          </a:p>
          <a:p>
            <a:pPr lvl="1"/>
            <a:r>
              <a:rPr lang="en-US" dirty="0"/>
              <a:t>Integrated Tax Administration System (ITAS).</a:t>
            </a:r>
          </a:p>
          <a:p>
            <a:pPr lvl="1"/>
            <a:r>
              <a:rPr lang="en-US" dirty="0"/>
              <a:t>Use of AI and analytics for compliance.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0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017B-D8C3-D450-EEAF-CACF1D62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Future Strategy: Major Tax Incentives for Investors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8B8A-9799-6108-7A4F-91B291B55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Message:</a:t>
            </a:r>
            <a:r>
              <a:rPr lang="en-US" dirty="0"/>
              <a:t> Attracting large-scale investment through long-term tax holidays.</a:t>
            </a:r>
          </a:p>
          <a:p>
            <a:r>
              <a:rPr lang="en-US" b="1" dirty="0"/>
              <a:t>Visual:</a:t>
            </a:r>
            <a:r>
              <a:rPr lang="en-US" dirty="0"/>
              <a:t> A clear table showing the tiers.</a:t>
            </a:r>
          </a:p>
          <a:p>
            <a:r>
              <a:rPr lang="en-US" b="1" dirty="0"/>
              <a:t>Income Tax Exemption:</a:t>
            </a:r>
            <a:endParaRPr lang="en-US" dirty="0"/>
          </a:p>
          <a:p>
            <a:pPr lvl="1"/>
            <a:r>
              <a:rPr lang="en-US" dirty="0"/>
              <a:t>$100k - $1M → 3 years exempt</a:t>
            </a:r>
          </a:p>
          <a:p>
            <a:pPr lvl="1"/>
            <a:r>
              <a:rPr lang="en-US" dirty="0"/>
              <a:t>$1M - $100M → 5 years exempt</a:t>
            </a:r>
          </a:p>
          <a:p>
            <a:pPr lvl="1"/>
            <a:r>
              <a:rPr lang="en-US" dirty="0"/>
              <a:t>$100M → 7 years exempt</a:t>
            </a:r>
          </a:p>
          <a:p>
            <a:r>
              <a:rPr lang="en-US" b="1" dirty="0"/>
              <a:t>Business Transaction Tax Exemption:</a:t>
            </a:r>
            <a:r>
              <a:rPr lang="en-US" dirty="0"/>
              <a:t> Similar tiered structure for key sectors (Agriculture, Industry, Health, Technology,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6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6F4D-FB53-3902-A0F7-9249558C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Regional &amp; International Cooperation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E2E1-C248-8F7A-52F3-E950161D8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Message:</a:t>
            </a:r>
            <a:r>
              <a:rPr lang="en-US" dirty="0"/>
              <a:t> Afghanistan is committed to aligning with global standards.</a:t>
            </a:r>
          </a:p>
          <a:p>
            <a:r>
              <a:rPr lang="en-US" b="1" dirty="0"/>
              <a:t>Points:</a:t>
            </a:r>
            <a:endParaRPr lang="en-US" dirty="0"/>
          </a:p>
          <a:p>
            <a:pPr lvl="1"/>
            <a:r>
              <a:rPr lang="en-US" dirty="0"/>
              <a:t>Active member of ATAIC.</a:t>
            </a:r>
          </a:p>
          <a:p>
            <a:pPr lvl="1"/>
            <a:r>
              <a:rPr lang="en-US" dirty="0"/>
              <a:t>Cooperation on avoiding double taxation.</a:t>
            </a:r>
          </a:p>
          <a:p>
            <a:pPr lvl="1"/>
            <a:r>
              <a:rPr lang="en-US" dirty="0"/>
              <a:t>Adherence to international transparency and anti-profit-shifting standards.</a:t>
            </a:r>
          </a:p>
          <a:p>
            <a:pPr lvl="1"/>
            <a:r>
              <a:rPr lang="en-US" dirty="0"/>
              <a:t>Taxation of Digital Transaction </a:t>
            </a:r>
          </a:p>
        </p:txBody>
      </p:sp>
    </p:spTree>
    <p:extLst>
      <p:ext uri="{BB962C8B-B14F-4D97-AF65-F5344CB8AC3E}">
        <p14:creationId xmlns:p14="http://schemas.microsoft.com/office/powerpoint/2010/main" val="228170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3549-548F-E4D9-B646-65A3201D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D901-9409-9306-EB31-F90EFD95B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Summary:</a:t>
            </a:r>
            <a:endParaRPr lang="en-US" dirty="0"/>
          </a:p>
          <a:p>
            <a:pPr lvl="1"/>
            <a:r>
              <a:rPr lang="en-US" dirty="0"/>
              <a:t>ARD is actively reforming the tax system for simplicity and growth.</a:t>
            </a:r>
          </a:p>
          <a:p>
            <a:pPr lvl="1"/>
            <a:r>
              <a:rPr lang="en-US" dirty="0"/>
              <a:t>Significant tax incentives are in place for both SMEs and large investors.</a:t>
            </a:r>
          </a:p>
          <a:p>
            <a:pPr lvl="1"/>
            <a:r>
              <a:rPr lang="en-US" dirty="0"/>
              <a:t>A strong focus on digitalization and taxpayer service is underway.</a:t>
            </a:r>
          </a:p>
          <a:p>
            <a:pPr lvl="1"/>
            <a:r>
              <a:rPr lang="en-US" dirty="0"/>
              <a:t>The overall direction is to build a transparent, fair, and attractive fiscal environment for economic recovery.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7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DCD5-4FA1-246E-AF2E-850D0AB0E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235200"/>
            <a:ext cx="11027228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Afghanistan Tax System </a:t>
            </a:r>
            <a:br>
              <a:rPr lang="en-US" b="1" dirty="0"/>
            </a:br>
            <a:r>
              <a:rPr lang="en-US" b="1" dirty="0"/>
              <a:t>Reform &amp; Development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A229-D4BD-5DFD-B4E9-6511B8DD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CE40-002E-6A18-2D80-1243A6CB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67"/>
            <a:ext cx="10515600" cy="4699907"/>
          </a:xfrm>
        </p:spPr>
        <p:txBody>
          <a:bodyPr>
            <a:normAutofit/>
          </a:bodyPr>
          <a:lstStyle/>
          <a:p>
            <a:r>
              <a:rPr lang="en-US" dirty="0"/>
              <a:t>Introduction &amp; Mandate</a:t>
            </a:r>
          </a:p>
          <a:p>
            <a:r>
              <a:rPr lang="en-US" dirty="0"/>
              <a:t>Overview of the Current Tax System</a:t>
            </a:r>
          </a:p>
          <a:p>
            <a:r>
              <a:rPr lang="en-US" dirty="0"/>
              <a:t>Main Tax Categories</a:t>
            </a:r>
          </a:p>
          <a:p>
            <a:r>
              <a:rPr lang="en-US" dirty="0"/>
              <a:t>Recent Tax Incentives &amp; Exemptions</a:t>
            </a:r>
          </a:p>
          <a:p>
            <a:r>
              <a:rPr lang="en-US" dirty="0"/>
              <a:t>Digital Transformation &amp; Administration</a:t>
            </a:r>
          </a:p>
          <a:p>
            <a:r>
              <a:rPr lang="en-US" dirty="0"/>
              <a:t>Future Strategy: Taxpayer Segmentation / Enhancing Trust &amp; Digital Expansion / Major Tax Incentives for Investors</a:t>
            </a:r>
            <a:endParaRPr lang="fa-IR" dirty="0"/>
          </a:p>
          <a:p>
            <a:r>
              <a:rPr lang="en-US" dirty="0"/>
              <a:t>Regional &amp; International Cooperation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10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34E-E700-AD44-8DFD-764ED6C1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&amp; Mandate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0712-1DE2-3117-FF52-64472F3C9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Message:</a:t>
            </a:r>
            <a:r>
              <a:rPr lang="en-US" dirty="0"/>
              <a:t> The Islamic Emirate of Afghanistan is implementing fiscal reforms to stabilize revenue and attract investment.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Points:</a:t>
            </a:r>
            <a:endParaRPr lang="en-US" dirty="0"/>
          </a:p>
          <a:p>
            <a:pPr lvl="1"/>
            <a:r>
              <a:rPr lang="en-US" dirty="0"/>
              <a:t>The Afghanistan Revenue Department (ARD) leads tax policy, collection, and enforcement.</a:t>
            </a:r>
          </a:p>
          <a:p>
            <a:pPr lvl="1"/>
            <a:r>
              <a:rPr lang="en-US" dirty="0"/>
              <a:t>Goal: Create a transparent, equitable, and investment-friendly tax system.</a:t>
            </a:r>
          </a:p>
          <a:p>
            <a:pPr lvl="1"/>
            <a:r>
              <a:rPr lang="en-US" dirty="0"/>
              <a:t>Part of broader efforts to achieve economic self-reliance.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8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C4FF-4B88-5189-5475-8F1BF053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the Current Tax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20430-E33D-3938-C50F-5BD4B5B5D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Message:</a:t>
            </a:r>
            <a:r>
              <a:rPr lang="en-US" dirty="0"/>
              <a:t> The system is centralized and based on established laws, focusing on fairness and private sector development.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Points:</a:t>
            </a:r>
            <a:endParaRPr lang="en-US" dirty="0"/>
          </a:p>
          <a:p>
            <a:pPr lvl="1"/>
            <a:r>
              <a:rPr lang="en-US" dirty="0"/>
              <a:t>Governed by the Income Tax Law and Tax Administration Law.</a:t>
            </a:r>
          </a:p>
          <a:p>
            <a:pPr lvl="1"/>
            <a:r>
              <a:rPr lang="en-US" dirty="0"/>
              <a:t>Centrally administered by the ARD.</a:t>
            </a:r>
          </a:p>
          <a:p>
            <a:pPr lvl="1"/>
            <a:r>
              <a:rPr lang="en-US" dirty="0"/>
              <a:t>A mix of direct and indirect taxes.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8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49BE-CA1C-0645-2D8F-9A724756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 Tax Categories </a:t>
            </a:r>
            <a:r>
              <a:rPr lang="en-US" sz="1600" b="1" dirty="0"/>
              <a:t>(Table from Page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EA83F-8127-9E04-EE3F-58350509E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Visual:</a:t>
            </a:r>
            <a:r>
              <a:rPr lang="en-US" dirty="0"/>
              <a:t> A simplified table.</a:t>
            </a:r>
          </a:p>
          <a:p>
            <a:r>
              <a:rPr lang="en-US" b="1" dirty="0"/>
              <a:t>Tax Types:</a:t>
            </a:r>
            <a:endParaRPr lang="en-US" dirty="0"/>
          </a:p>
          <a:p>
            <a:pPr lvl="1"/>
            <a:r>
              <a:rPr lang="en-US" dirty="0"/>
              <a:t>Corporate &amp; Personal Income Tax</a:t>
            </a:r>
          </a:p>
          <a:p>
            <a:pPr lvl="1"/>
            <a:r>
              <a:rPr lang="en-US" dirty="0"/>
              <a:t>Business Receipts Tax (BRT)</a:t>
            </a:r>
          </a:p>
          <a:p>
            <a:pPr lvl="1"/>
            <a:r>
              <a:rPr lang="en-US" dirty="0"/>
              <a:t>Withholding Tax</a:t>
            </a:r>
          </a:p>
          <a:p>
            <a:pPr lvl="1"/>
            <a:r>
              <a:rPr lang="en-US" dirty="0"/>
              <a:t>Capital Gains Tax</a:t>
            </a:r>
          </a:p>
          <a:p>
            <a:pPr lvl="1"/>
            <a:r>
              <a:rPr lang="en-US" dirty="0"/>
              <a:t>Fixed Tax</a:t>
            </a:r>
          </a:p>
          <a:p>
            <a:r>
              <a:rPr lang="en-US" dirty="0" err="1"/>
              <a:t>Taxbasis</a:t>
            </a:r>
            <a:r>
              <a:rPr lang="en-US" dirty="0"/>
              <a:t> (net profit, gross income) and frequency for each.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0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F42D-A985-3344-7268-5F678C4D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Recent Tax Incentives &amp; Exemptions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F8D6-BBF1-7424-084F-02656E9F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Message:</a:t>
            </a:r>
            <a:r>
              <a:rPr lang="en-US" dirty="0"/>
              <a:t> Significant tax cuts have been introduced to stimulate key sectors of the economy.</a:t>
            </a:r>
          </a:p>
          <a:p>
            <a:endParaRPr lang="en-US" dirty="0"/>
          </a:p>
          <a:p>
            <a:r>
              <a:rPr lang="en-US" b="1" dirty="0"/>
              <a:t>Visual:</a:t>
            </a:r>
            <a:r>
              <a:rPr lang="en-US" dirty="0"/>
              <a:t> Highlight key sectors from the table on Page 2.</a:t>
            </a:r>
          </a:p>
          <a:p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b="1" dirty="0"/>
              <a:t>Small Businesses:</a:t>
            </a:r>
            <a:r>
              <a:rPr lang="en-US" dirty="0"/>
              <a:t> Rate reduced from 1.5% to 0.3%.</a:t>
            </a:r>
          </a:p>
          <a:p>
            <a:pPr lvl="1"/>
            <a:r>
              <a:rPr lang="en-US" b="1" dirty="0"/>
              <a:t>Health &amp; Education:</a:t>
            </a:r>
            <a:r>
              <a:rPr lang="en-US" dirty="0"/>
              <a:t> Significant reductions to 0-3% and 2%.</a:t>
            </a:r>
          </a:p>
          <a:p>
            <a:pPr lvl="1"/>
            <a:r>
              <a:rPr lang="en-US" b="1" dirty="0"/>
              <a:t>Industry &amp; Production:</a:t>
            </a:r>
            <a:r>
              <a:rPr lang="en-US" dirty="0"/>
              <a:t> Rate halved from 4% to 2%.</a:t>
            </a:r>
          </a:p>
          <a:p>
            <a:pPr lvl="1"/>
            <a:r>
              <a:rPr lang="en-US" b="1" dirty="0"/>
              <a:t>Compliance:</a:t>
            </a:r>
            <a:r>
              <a:rPr lang="en-US" dirty="0"/>
              <a:t> Audit period reduced from 5 years to 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1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1905-D9BC-4A2E-31C8-D9F7EE94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Transformation &amp; Administration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06DB-A780-D335-FD41-D7A83FE1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Message:</a:t>
            </a:r>
            <a:r>
              <a:rPr lang="en-US" dirty="0"/>
              <a:t> ARD is modernizing to improve efficiency and transparency.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Points:</a:t>
            </a:r>
            <a:endParaRPr lang="en-US" dirty="0"/>
          </a:p>
          <a:p>
            <a:pPr lvl="1"/>
            <a:r>
              <a:rPr lang="en-US" dirty="0"/>
              <a:t>E-filing and digital payment systems.</a:t>
            </a:r>
          </a:p>
          <a:p>
            <a:pPr lvl="1"/>
            <a:r>
              <a:rPr lang="en-US" dirty="0"/>
              <a:t>Integration with Customs for real-time monitoring.</a:t>
            </a:r>
          </a:p>
          <a:p>
            <a:pPr lvl="1"/>
            <a:r>
              <a:rPr lang="en-US" dirty="0"/>
              <a:t>Official portal: </a:t>
            </a:r>
            <a:r>
              <a:rPr lang="en-US" dirty="0">
                <a:hlinkClick r:id="rId2"/>
              </a:rPr>
              <a:t>https://ard.gov.af</a:t>
            </a:r>
            <a:r>
              <a:rPr lang="en-US" dirty="0"/>
              <a:t> for forms and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F563-899B-CEF1-D1A6-DA4C125A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Strategy: Taxpayer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BAF1-7441-A833-EE0A-A75E44FF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Message:</a:t>
            </a:r>
            <a:r>
              <a:rPr lang="en-US" dirty="0"/>
              <a:t> Customized services for different taxpayer groups to enhance compliance and satisfaction.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Segmentation:</a:t>
            </a:r>
            <a:endParaRPr lang="en-US" dirty="0"/>
          </a:p>
          <a:p>
            <a:pPr lvl="1"/>
            <a:r>
              <a:rPr lang="en-US" b="1" dirty="0"/>
              <a:t>Small Taxpayers:</a:t>
            </a:r>
            <a:r>
              <a:rPr lang="en-US" dirty="0"/>
              <a:t> Simplified processes, mobile services.</a:t>
            </a:r>
          </a:p>
          <a:p>
            <a:pPr lvl="1"/>
            <a:r>
              <a:rPr lang="en-US" b="1" dirty="0"/>
              <a:t>Medium Taxpayers:</a:t>
            </a:r>
            <a:r>
              <a:rPr lang="en-US" dirty="0"/>
              <a:t> Semi-digital systems, tax clinics.</a:t>
            </a:r>
          </a:p>
          <a:p>
            <a:pPr lvl="1"/>
            <a:r>
              <a:rPr lang="en-US" b="1" dirty="0"/>
              <a:t>Large Taxpayers:</a:t>
            </a:r>
            <a:r>
              <a:rPr lang="en-US" dirty="0"/>
              <a:t> Full e-filing, dedicated relationship managers.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3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646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Afghanistan Tax System  Reform &amp; Development</vt:lpstr>
      <vt:lpstr>Afghanistan Tax System  Reform &amp; Development </vt:lpstr>
      <vt:lpstr>Contents</vt:lpstr>
      <vt:lpstr>Introduction &amp; Mandate</vt:lpstr>
      <vt:lpstr>Overview of the Current Tax System</vt:lpstr>
      <vt:lpstr>Main Tax Categories (Table from Page 1)</vt:lpstr>
      <vt:lpstr>Recent Tax Incentives &amp; Exemptions</vt:lpstr>
      <vt:lpstr>Digital Transformation &amp; Administration</vt:lpstr>
      <vt:lpstr>Future Strategy: Taxpayer Segmentation</vt:lpstr>
      <vt:lpstr>Future Strategy: Enhancing Trust &amp; Digital Expansion</vt:lpstr>
      <vt:lpstr>Future Strategy: Major Tax Incentives for Investors</vt:lpstr>
      <vt:lpstr>Regional &amp; International Cooperation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Sayed barack Sadat</dc:creator>
  <cp:lastModifiedBy>Sayed Barack Sadat</cp:lastModifiedBy>
  <cp:revision>7</cp:revision>
  <dcterms:created xsi:type="dcterms:W3CDTF">2025-11-16T04:00:50Z</dcterms:created>
  <dcterms:modified xsi:type="dcterms:W3CDTF">2025-11-16T06:52:52Z</dcterms:modified>
</cp:coreProperties>
</file>