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Lst>
  <p:sldIdLst>
    <p:sldId id="256" r:id="rId2"/>
    <p:sldId id="284" r:id="rId3"/>
    <p:sldId id="278" r:id="rId4"/>
    <p:sldId id="287" r:id="rId5"/>
    <p:sldId id="285" r:id="rId6"/>
    <p:sldId id="279" r:id="rId7"/>
    <p:sldId id="295" r:id="rId8"/>
    <p:sldId id="4245" r:id="rId9"/>
    <p:sldId id="286" r:id="rId10"/>
    <p:sldId id="297" r:id="rId11"/>
    <p:sldId id="4266" r:id="rId12"/>
    <p:sldId id="4235" r:id="rId13"/>
    <p:sldId id="4240" r:id="rId14"/>
    <p:sldId id="4234" r:id="rId15"/>
    <p:sldId id="296" r:id="rId16"/>
    <p:sldId id="4247" r:id="rId17"/>
    <p:sldId id="4248" r:id="rId18"/>
    <p:sldId id="4243" r:id="rId19"/>
    <p:sldId id="4229" r:id="rId20"/>
    <p:sldId id="292" r:id="rId21"/>
    <p:sldId id="301" r:id="rId22"/>
    <p:sldId id="4237" r:id="rId23"/>
    <p:sldId id="4267" r:id="rId24"/>
    <p:sldId id="4265" r:id="rId25"/>
    <p:sldId id="4268" r:id="rId26"/>
    <p:sldId id="33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4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eka Nwankwo" userId="b26d0789-be6f-421f-87e1-e131949593e4" providerId="ADAL" clId="{CD8EFA97-ECDE-481E-8050-EA94F3A62699}"/>
    <pc:docChg chg="delSld">
      <pc:chgData name="Emeka Nwankwo" userId="b26d0789-be6f-421f-87e1-e131949593e4" providerId="ADAL" clId="{CD8EFA97-ECDE-481E-8050-EA94F3A62699}" dt="2025-09-21T17:59:01.750" v="2" actId="47"/>
      <pc:docMkLst>
        <pc:docMk/>
      </pc:docMkLst>
      <pc:sldChg chg="del">
        <pc:chgData name="Emeka Nwankwo" userId="b26d0789-be6f-421f-87e1-e131949593e4" providerId="ADAL" clId="{CD8EFA97-ECDE-481E-8050-EA94F3A62699}" dt="2025-09-21T17:59:01.750" v="2" actId="47"/>
        <pc:sldMkLst>
          <pc:docMk/>
          <pc:sldMk cId="1744337499" sldId="291"/>
        </pc:sldMkLst>
      </pc:sldChg>
      <pc:sldChg chg="del">
        <pc:chgData name="Emeka Nwankwo" userId="b26d0789-be6f-421f-87e1-e131949593e4" providerId="ADAL" clId="{CD8EFA97-ECDE-481E-8050-EA94F3A62699}" dt="2025-09-21T17:57:54.342" v="0" actId="47"/>
        <pc:sldMkLst>
          <pc:docMk/>
          <pc:sldMk cId="1953211818" sldId="299"/>
        </pc:sldMkLst>
      </pc:sldChg>
      <pc:sldChg chg="del">
        <pc:chgData name="Emeka Nwankwo" userId="b26d0789-be6f-421f-87e1-e131949593e4" providerId="ADAL" clId="{CD8EFA97-ECDE-481E-8050-EA94F3A62699}" dt="2025-09-21T17:57:59.668" v="1" actId="47"/>
        <pc:sldMkLst>
          <pc:docMk/>
          <pc:sldMk cId="2856300708" sldId="4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95E56-DC95-4B99-B74C-CE0CD5FDE336}" type="doc">
      <dgm:prSet loTypeId="urn:microsoft.com/office/officeart/2005/8/layout/hierarchy5" loCatId="hierarchy" qsTypeId="urn:microsoft.com/office/officeart/2005/8/quickstyle/simple1" qsCatId="simple" csTypeId="urn:microsoft.com/office/officeart/2005/8/colors/colorful4" csCatId="colorful" phldr="1"/>
      <dgm:spPr/>
      <dgm:t>
        <a:bodyPr/>
        <a:lstStyle/>
        <a:p>
          <a:endParaRPr lang="en-ZA"/>
        </a:p>
      </dgm:t>
    </dgm:pt>
    <dgm:pt modelId="{EBE4BE73-135B-46C7-986F-DDA40E933FA6}">
      <dgm:prSet phldrT="[Text]"/>
      <dgm:spPr/>
      <dgm:t>
        <a:bodyPr/>
        <a:lstStyle/>
        <a:p>
          <a:r>
            <a:rPr lang="en-ZA" dirty="0"/>
            <a:t>Cross Border Supply of Digital Services by Foreign Business</a:t>
          </a:r>
        </a:p>
      </dgm:t>
    </dgm:pt>
    <dgm:pt modelId="{55142144-8A81-45E2-B4FB-45A9ECA18ACD}" type="parTrans" cxnId="{83E89D2D-EA69-4C43-8BF2-E3A81AD93A8B}">
      <dgm:prSet/>
      <dgm:spPr/>
      <dgm:t>
        <a:bodyPr/>
        <a:lstStyle/>
        <a:p>
          <a:endParaRPr lang="en-ZA"/>
        </a:p>
      </dgm:t>
    </dgm:pt>
    <dgm:pt modelId="{09328430-D1F0-4EFE-9495-222001457694}" type="sibTrans" cxnId="{83E89D2D-EA69-4C43-8BF2-E3A81AD93A8B}">
      <dgm:prSet/>
      <dgm:spPr/>
      <dgm:t>
        <a:bodyPr/>
        <a:lstStyle/>
        <a:p>
          <a:endParaRPr lang="en-ZA"/>
        </a:p>
      </dgm:t>
    </dgm:pt>
    <dgm:pt modelId="{243753BC-40A9-4E2B-9F63-DBFE24D15E0B}">
      <dgm:prSet phldrT="[Text]" custT="1"/>
      <dgm:spPr/>
      <dgm:t>
        <a:bodyPr/>
        <a:lstStyle/>
        <a:p>
          <a:r>
            <a:rPr lang="en-ZA" sz="1800" dirty="0"/>
            <a:t>Business</a:t>
          </a:r>
        </a:p>
      </dgm:t>
    </dgm:pt>
    <dgm:pt modelId="{553C6182-CE75-4D68-9265-11C1CC7843C0}" type="parTrans" cxnId="{6F3A5586-58B7-433A-A210-E30CAE71BC19}">
      <dgm:prSet/>
      <dgm:spPr/>
      <dgm:t>
        <a:bodyPr/>
        <a:lstStyle/>
        <a:p>
          <a:endParaRPr lang="en-ZA"/>
        </a:p>
      </dgm:t>
    </dgm:pt>
    <dgm:pt modelId="{A130CC68-0BC5-4BEA-A04B-C34E281E742E}" type="sibTrans" cxnId="{6F3A5586-58B7-433A-A210-E30CAE71BC19}">
      <dgm:prSet/>
      <dgm:spPr/>
      <dgm:t>
        <a:bodyPr/>
        <a:lstStyle/>
        <a:p>
          <a:endParaRPr lang="en-ZA"/>
        </a:p>
      </dgm:t>
    </dgm:pt>
    <dgm:pt modelId="{B8EE7135-D3D0-497A-A9E1-DC93F4E4FE10}">
      <dgm:prSet phldrT="[Text]" custT="1"/>
      <dgm:spPr/>
      <dgm:t>
        <a:bodyPr anchor="t"/>
        <a:lstStyle/>
        <a:p>
          <a:pPr algn="ctr"/>
          <a:r>
            <a:rPr lang="en-ZA" sz="1300" b="1" dirty="0"/>
            <a:t>Reverse Charge </a:t>
          </a:r>
        </a:p>
        <a:p>
          <a:pPr algn="ctr"/>
          <a:r>
            <a:rPr lang="en-ZA" sz="1300" b="0" dirty="0"/>
            <a:t>Entity</a:t>
          </a:r>
          <a:r>
            <a:rPr lang="en-US" sz="1300" dirty="0"/>
            <a:t> consuming supplies is required to self assess itself to VAT based on its expenses.</a:t>
          </a:r>
          <a:endParaRPr lang="en-ZA" sz="1300" b="1" dirty="0"/>
        </a:p>
      </dgm:t>
    </dgm:pt>
    <dgm:pt modelId="{5AE165F8-3963-41EF-8B8A-9664158388A5}" type="parTrans" cxnId="{AB32FC55-8D6C-40B9-B345-63AE63495CEA}">
      <dgm:prSet/>
      <dgm:spPr/>
      <dgm:t>
        <a:bodyPr/>
        <a:lstStyle/>
        <a:p>
          <a:endParaRPr lang="en-ZA"/>
        </a:p>
      </dgm:t>
    </dgm:pt>
    <dgm:pt modelId="{5D39A65D-5FDA-4823-A75F-C92EA3D98135}" type="sibTrans" cxnId="{AB32FC55-8D6C-40B9-B345-63AE63495CEA}">
      <dgm:prSet/>
      <dgm:spPr/>
      <dgm:t>
        <a:bodyPr/>
        <a:lstStyle/>
        <a:p>
          <a:endParaRPr lang="en-ZA"/>
        </a:p>
      </dgm:t>
    </dgm:pt>
    <dgm:pt modelId="{27980E3C-DCDF-4B79-8492-ECEE7822DFE9}">
      <dgm:prSet phldrT="[Text]" custT="1"/>
      <dgm:spPr/>
      <dgm:t>
        <a:bodyPr/>
        <a:lstStyle/>
        <a:p>
          <a:pPr>
            <a:buFont typeface="Arial" panose="020B0604020202020204" pitchFamily="34" charset="0"/>
            <a:buChar char="•"/>
          </a:pPr>
          <a:r>
            <a:rPr lang="en-US" sz="1300" b="1" dirty="0"/>
            <a:t>Withholding VAT </a:t>
          </a:r>
        </a:p>
        <a:p>
          <a:pPr>
            <a:buFont typeface="Arial" panose="020B0604020202020204" pitchFamily="34" charset="0"/>
            <a:buChar char="•"/>
          </a:pPr>
          <a:r>
            <a:rPr lang="en-US" sz="1300" dirty="0"/>
            <a:t>Consuming entity deducts VAT at source based on the invoice received from the supplier. </a:t>
          </a:r>
          <a:endParaRPr lang="en-ZA" sz="1300" dirty="0"/>
        </a:p>
      </dgm:t>
    </dgm:pt>
    <dgm:pt modelId="{4342C5CC-722B-4428-818E-B31A42ED72AF}" type="parTrans" cxnId="{1028208D-DC42-44B4-B48A-DA96DD3E8325}">
      <dgm:prSet/>
      <dgm:spPr/>
      <dgm:t>
        <a:bodyPr/>
        <a:lstStyle/>
        <a:p>
          <a:endParaRPr lang="en-ZA"/>
        </a:p>
      </dgm:t>
    </dgm:pt>
    <dgm:pt modelId="{C7C805C5-358A-4F92-960E-AD2DF75AA49E}" type="sibTrans" cxnId="{1028208D-DC42-44B4-B48A-DA96DD3E8325}">
      <dgm:prSet/>
      <dgm:spPr/>
      <dgm:t>
        <a:bodyPr/>
        <a:lstStyle/>
        <a:p>
          <a:endParaRPr lang="en-ZA"/>
        </a:p>
      </dgm:t>
    </dgm:pt>
    <dgm:pt modelId="{9D98D237-FF1C-4CBB-A691-A5388DE892FB}">
      <dgm:prSet phldrT="[Text]" custT="1"/>
      <dgm:spPr/>
      <dgm:t>
        <a:bodyPr/>
        <a:lstStyle/>
        <a:p>
          <a:r>
            <a:rPr lang="en-ZA" sz="1800" dirty="0"/>
            <a:t>Consumer</a:t>
          </a:r>
        </a:p>
      </dgm:t>
    </dgm:pt>
    <dgm:pt modelId="{D119D565-72A7-4F85-A89F-118CF2436F9D}" type="parTrans" cxnId="{491335CE-9BB9-4EEE-AAC6-A2E33B94B56B}">
      <dgm:prSet/>
      <dgm:spPr/>
      <dgm:t>
        <a:bodyPr/>
        <a:lstStyle/>
        <a:p>
          <a:endParaRPr lang="en-ZA"/>
        </a:p>
      </dgm:t>
    </dgm:pt>
    <dgm:pt modelId="{1EAD31C5-C548-44E7-928C-E49DD543883F}" type="sibTrans" cxnId="{491335CE-9BB9-4EEE-AAC6-A2E33B94B56B}">
      <dgm:prSet/>
      <dgm:spPr/>
      <dgm:t>
        <a:bodyPr/>
        <a:lstStyle/>
        <a:p>
          <a:endParaRPr lang="en-ZA"/>
        </a:p>
      </dgm:t>
    </dgm:pt>
    <dgm:pt modelId="{A6E4C6FF-CD1E-41A7-896D-8DBB6D05FE81}">
      <dgm:prSet phldrT="[Text]"/>
      <dgm:spPr/>
      <dgm:t>
        <a:bodyPr/>
        <a:lstStyle/>
        <a:p>
          <a:r>
            <a:rPr lang="en-ZA" b="1" dirty="0"/>
            <a:t>Simplified Registration and Filing Regime</a:t>
          </a:r>
        </a:p>
      </dgm:t>
    </dgm:pt>
    <dgm:pt modelId="{DF9BB5C3-F095-41EE-AD54-36D56C6D93D2}" type="parTrans" cxnId="{F66BC8E4-0B30-405A-B72E-E3FDE673259B}">
      <dgm:prSet/>
      <dgm:spPr/>
      <dgm:t>
        <a:bodyPr/>
        <a:lstStyle/>
        <a:p>
          <a:endParaRPr lang="en-ZA"/>
        </a:p>
      </dgm:t>
    </dgm:pt>
    <dgm:pt modelId="{40E4152E-0CB2-4BAD-8617-CA0580B814CF}" type="sibTrans" cxnId="{F66BC8E4-0B30-405A-B72E-E3FDE673259B}">
      <dgm:prSet/>
      <dgm:spPr/>
      <dgm:t>
        <a:bodyPr/>
        <a:lstStyle/>
        <a:p>
          <a:endParaRPr lang="en-ZA"/>
        </a:p>
      </dgm:t>
    </dgm:pt>
    <dgm:pt modelId="{64A9FEBF-FD43-4390-8465-38E36AB217BE}">
      <dgm:prSet phldrT="[Text]"/>
      <dgm:spPr/>
      <dgm:t>
        <a:bodyPr/>
        <a:lstStyle/>
        <a:p>
          <a:r>
            <a:rPr lang="en-ZA" b="1" dirty="0"/>
            <a:t>Supply</a:t>
          </a:r>
        </a:p>
      </dgm:t>
    </dgm:pt>
    <dgm:pt modelId="{4BC4A39E-A5AA-4145-9189-16E0FA01B347}" type="parTrans" cxnId="{3F1AE653-1190-4208-AEA5-CBD761EFC05C}">
      <dgm:prSet/>
      <dgm:spPr/>
      <dgm:t>
        <a:bodyPr/>
        <a:lstStyle/>
        <a:p>
          <a:endParaRPr lang="en-ZA"/>
        </a:p>
      </dgm:t>
    </dgm:pt>
    <dgm:pt modelId="{C19B9573-378D-4CBE-A9A5-C75975FFB378}" type="sibTrans" cxnId="{3F1AE653-1190-4208-AEA5-CBD761EFC05C}">
      <dgm:prSet/>
      <dgm:spPr/>
      <dgm:t>
        <a:bodyPr/>
        <a:lstStyle/>
        <a:p>
          <a:endParaRPr lang="en-ZA"/>
        </a:p>
      </dgm:t>
    </dgm:pt>
    <dgm:pt modelId="{3C41F11F-D61C-4692-91E7-131C5A2D23FF}">
      <dgm:prSet phldrT="[Text]"/>
      <dgm:spPr/>
      <dgm:t>
        <a:bodyPr/>
        <a:lstStyle/>
        <a:p>
          <a:r>
            <a:rPr lang="en-ZA" b="1" dirty="0"/>
            <a:t>Customer</a:t>
          </a:r>
        </a:p>
      </dgm:t>
    </dgm:pt>
    <dgm:pt modelId="{4CA53554-0A9B-4631-82E7-61D958CFD378}" type="parTrans" cxnId="{D5B7C840-6BAE-49C6-AA56-A4B88C16E597}">
      <dgm:prSet/>
      <dgm:spPr/>
      <dgm:t>
        <a:bodyPr/>
        <a:lstStyle/>
        <a:p>
          <a:endParaRPr lang="en-ZA"/>
        </a:p>
      </dgm:t>
    </dgm:pt>
    <dgm:pt modelId="{5B4EEC57-7A0C-499D-B3C6-41F604588A4E}" type="sibTrans" cxnId="{D5B7C840-6BAE-49C6-AA56-A4B88C16E597}">
      <dgm:prSet/>
      <dgm:spPr/>
      <dgm:t>
        <a:bodyPr/>
        <a:lstStyle/>
        <a:p>
          <a:endParaRPr lang="en-ZA"/>
        </a:p>
      </dgm:t>
    </dgm:pt>
    <dgm:pt modelId="{B57487B3-7D67-4F29-934F-1628D90A41A3}">
      <dgm:prSet phldrT="[Text]"/>
      <dgm:spPr/>
      <dgm:t>
        <a:bodyPr/>
        <a:lstStyle/>
        <a:p>
          <a:r>
            <a:rPr lang="en-ZA" b="1" dirty="0"/>
            <a:t>Collection Mechanism</a:t>
          </a:r>
        </a:p>
      </dgm:t>
    </dgm:pt>
    <dgm:pt modelId="{93EB66E1-48BD-4792-B06A-D49C21C6AD88}" type="parTrans" cxnId="{44EF03D9-2AD0-4415-B57C-6408B360D72C}">
      <dgm:prSet/>
      <dgm:spPr/>
      <dgm:t>
        <a:bodyPr/>
        <a:lstStyle/>
        <a:p>
          <a:endParaRPr lang="en-ZA"/>
        </a:p>
      </dgm:t>
    </dgm:pt>
    <dgm:pt modelId="{ABB3B587-4F10-4BFD-A8D7-6FD4EA7B1940}" type="sibTrans" cxnId="{44EF03D9-2AD0-4415-B57C-6408B360D72C}">
      <dgm:prSet/>
      <dgm:spPr/>
      <dgm:t>
        <a:bodyPr/>
        <a:lstStyle/>
        <a:p>
          <a:endParaRPr lang="en-ZA"/>
        </a:p>
      </dgm:t>
    </dgm:pt>
    <dgm:pt modelId="{8FD84BFD-F5DC-4C8B-A7D3-B3D4C079DF02}" type="pres">
      <dgm:prSet presAssocID="{40495E56-DC95-4B99-B74C-CE0CD5FDE336}" presName="mainComposite" presStyleCnt="0">
        <dgm:presLayoutVars>
          <dgm:chPref val="1"/>
          <dgm:dir/>
          <dgm:animOne val="branch"/>
          <dgm:animLvl val="lvl"/>
          <dgm:resizeHandles val="exact"/>
        </dgm:presLayoutVars>
      </dgm:prSet>
      <dgm:spPr/>
    </dgm:pt>
    <dgm:pt modelId="{1F1F92BA-844F-4842-8C23-78AB9E341624}" type="pres">
      <dgm:prSet presAssocID="{40495E56-DC95-4B99-B74C-CE0CD5FDE336}" presName="hierFlow" presStyleCnt="0"/>
      <dgm:spPr/>
    </dgm:pt>
    <dgm:pt modelId="{9C89C7DD-5DDF-480A-82E7-0CC7E3D62CFC}" type="pres">
      <dgm:prSet presAssocID="{40495E56-DC95-4B99-B74C-CE0CD5FDE336}" presName="firstBuf" presStyleCnt="0"/>
      <dgm:spPr/>
    </dgm:pt>
    <dgm:pt modelId="{3D05757F-8208-4A45-8AD5-E7FF7A49DCFA}" type="pres">
      <dgm:prSet presAssocID="{40495E56-DC95-4B99-B74C-CE0CD5FDE336}" presName="hierChild1" presStyleCnt="0">
        <dgm:presLayoutVars>
          <dgm:chPref val="1"/>
          <dgm:animOne val="branch"/>
          <dgm:animLvl val="lvl"/>
        </dgm:presLayoutVars>
      </dgm:prSet>
      <dgm:spPr/>
    </dgm:pt>
    <dgm:pt modelId="{1BF73CC6-A419-4653-AE07-98F5A1322AD6}" type="pres">
      <dgm:prSet presAssocID="{EBE4BE73-135B-46C7-986F-DDA40E933FA6}" presName="Name17" presStyleCnt="0"/>
      <dgm:spPr/>
    </dgm:pt>
    <dgm:pt modelId="{65891140-B7F2-44D6-A1C6-00F08F51BBAD}" type="pres">
      <dgm:prSet presAssocID="{EBE4BE73-135B-46C7-986F-DDA40E933FA6}" presName="level1Shape" presStyleLbl="node0" presStyleIdx="0" presStyleCnt="1" custScaleX="149490" custScaleY="212765" custLinFactNeighborX="8113" custLinFactNeighborY="-73620">
        <dgm:presLayoutVars>
          <dgm:chPref val="3"/>
        </dgm:presLayoutVars>
      </dgm:prSet>
      <dgm:spPr/>
    </dgm:pt>
    <dgm:pt modelId="{0E53B278-5A16-4559-8474-28C31A875C1A}" type="pres">
      <dgm:prSet presAssocID="{EBE4BE73-135B-46C7-986F-DDA40E933FA6}" presName="hierChild2" presStyleCnt="0"/>
      <dgm:spPr/>
    </dgm:pt>
    <dgm:pt modelId="{640E8F78-F512-476F-85B1-50629AE6D1F5}" type="pres">
      <dgm:prSet presAssocID="{553C6182-CE75-4D68-9265-11C1CC7843C0}" presName="Name25" presStyleLbl="parChTrans1D2" presStyleIdx="0" presStyleCnt="2"/>
      <dgm:spPr/>
    </dgm:pt>
    <dgm:pt modelId="{F9841158-CC33-424D-B6D2-4EA72BFA9F8F}" type="pres">
      <dgm:prSet presAssocID="{553C6182-CE75-4D68-9265-11C1CC7843C0}" presName="connTx" presStyleLbl="parChTrans1D2" presStyleIdx="0" presStyleCnt="2"/>
      <dgm:spPr/>
    </dgm:pt>
    <dgm:pt modelId="{4D8A1491-4FDF-47C1-902A-E1EB6C44FB59}" type="pres">
      <dgm:prSet presAssocID="{243753BC-40A9-4E2B-9F63-DBFE24D15E0B}" presName="Name30" presStyleCnt="0"/>
      <dgm:spPr/>
    </dgm:pt>
    <dgm:pt modelId="{58C1E17B-3E21-45DA-975B-F0821C72B825}" type="pres">
      <dgm:prSet presAssocID="{243753BC-40A9-4E2B-9F63-DBFE24D15E0B}" presName="level2Shape" presStyleLbl="node2" presStyleIdx="0" presStyleCnt="2" custScaleX="122642" custScaleY="172367" custLinFactNeighborX="49326" custLinFactNeighborY="-64785"/>
      <dgm:spPr/>
    </dgm:pt>
    <dgm:pt modelId="{DC20676C-F69A-4833-B23D-873F9E9FC26F}" type="pres">
      <dgm:prSet presAssocID="{243753BC-40A9-4E2B-9F63-DBFE24D15E0B}" presName="hierChild3" presStyleCnt="0"/>
      <dgm:spPr/>
    </dgm:pt>
    <dgm:pt modelId="{AA4658E5-CA48-4AED-99C1-2D0E35A4FAF7}" type="pres">
      <dgm:prSet presAssocID="{5AE165F8-3963-41EF-8B8A-9664158388A5}" presName="Name25" presStyleLbl="parChTrans1D3" presStyleIdx="0" presStyleCnt="3"/>
      <dgm:spPr/>
    </dgm:pt>
    <dgm:pt modelId="{6201D3E6-D223-4753-84B3-DC8FC70BF3C7}" type="pres">
      <dgm:prSet presAssocID="{5AE165F8-3963-41EF-8B8A-9664158388A5}" presName="connTx" presStyleLbl="parChTrans1D3" presStyleIdx="0" presStyleCnt="3"/>
      <dgm:spPr/>
    </dgm:pt>
    <dgm:pt modelId="{761713A2-0A12-48A2-A722-AB062EB4AC61}" type="pres">
      <dgm:prSet presAssocID="{B8EE7135-D3D0-497A-A9E1-DC93F4E4FE10}" presName="Name30" presStyleCnt="0"/>
      <dgm:spPr/>
    </dgm:pt>
    <dgm:pt modelId="{5A2A0C6A-2FE7-43F2-86C2-94520F646C9A}" type="pres">
      <dgm:prSet presAssocID="{B8EE7135-D3D0-497A-A9E1-DC93F4E4FE10}" presName="level2Shape" presStyleLbl="node3" presStyleIdx="0" presStyleCnt="3" custScaleX="181429" custScaleY="146521" custLinFactNeighborX="91289" custLinFactNeighborY="-29043"/>
      <dgm:spPr/>
    </dgm:pt>
    <dgm:pt modelId="{F8CF40DF-24F0-4E2E-A985-7589446F4441}" type="pres">
      <dgm:prSet presAssocID="{B8EE7135-D3D0-497A-A9E1-DC93F4E4FE10}" presName="hierChild3" presStyleCnt="0"/>
      <dgm:spPr/>
    </dgm:pt>
    <dgm:pt modelId="{A8F7D835-5F66-4475-9C42-579E2B0D2C2E}" type="pres">
      <dgm:prSet presAssocID="{4342C5CC-722B-4428-818E-B31A42ED72AF}" presName="Name25" presStyleLbl="parChTrans1D3" presStyleIdx="1" presStyleCnt="3"/>
      <dgm:spPr/>
    </dgm:pt>
    <dgm:pt modelId="{EFEC1A53-1284-4DB7-9B61-6D08E6F74185}" type="pres">
      <dgm:prSet presAssocID="{4342C5CC-722B-4428-818E-B31A42ED72AF}" presName="connTx" presStyleLbl="parChTrans1D3" presStyleIdx="1" presStyleCnt="3"/>
      <dgm:spPr/>
    </dgm:pt>
    <dgm:pt modelId="{B64913E1-1C2B-4210-91A8-98098F75F273}" type="pres">
      <dgm:prSet presAssocID="{27980E3C-DCDF-4B79-8492-ECEE7822DFE9}" presName="Name30" presStyleCnt="0"/>
      <dgm:spPr/>
    </dgm:pt>
    <dgm:pt modelId="{A02B110F-A829-46BB-A25C-A4CAAC600D9B}" type="pres">
      <dgm:prSet presAssocID="{27980E3C-DCDF-4B79-8492-ECEE7822DFE9}" presName="level2Shape" presStyleLbl="node3" presStyleIdx="1" presStyleCnt="3" custScaleX="186381" custScaleY="133777" custLinFactNeighborX="89817" custLinFactNeighborY="-5890"/>
      <dgm:spPr/>
    </dgm:pt>
    <dgm:pt modelId="{31539449-7EAB-46D2-8C93-F7F3B58FF574}" type="pres">
      <dgm:prSet presAssocID="{27980E3C-DCDF-4B79-8492-ECEE7822DFE9}" presName="hierChild3" presStyleCnt="0"/>
      <dgm:spPr/>
    </dgm:pt>
    <dgm:pt modelId="{2190C2CA-1B35-4FFE-8BA0-AA2681AC4B2B}" type="pres">
      <dgm:prSet presAssocID="{D119D565-72A7-4F85-A89F-118CF2436F9D}" presName="Name25" presStyleLbl="parChTrans1D2" presStyleIdx="1" presStyleCnt="2"/>
      <dgm:spPr/>
    </dgm:pt>
    <dgm:pt modelId="{FA892394-2FEA-413C-8754-4F20AD36B8E5}" type="pres">
      <dgm:prSet presAssocID="{D119D565-72A7-4F85-A89F-118CF2436F9D}" presName="connTx" presStyleLbl="parChTrans1D2" presStyleIdx="1" presStyleCnt="2"/>
      <dgm:spPr/>
    </dgm:pt>
    <dgm:pt modelId="{A6DF753A-03CE-4663-B034-32C5F6F5497D}" type="pres">
      <dgm:prSet presAssocID="{9D98D237-FF1C-4CBB-A691-A5388DE892FB}" presName="Name30" presStyleCnt="0"/>
      <dgm:spPr/>
    </dgm:pt>
    <dgm:pt modelId="{6B39C2A3-5A76-4FA4-8A27-DE185E63ED02}" type="pres">
      <dgm:prSet presAssocID="{9D98D237-FF1C-4CBB-A691-A5388DE892FB}" presName="level2Shape" presStyleLbl="node2" presStyleIdx="1" presStyleCnt="2" custScaleX="122681" custScaleY="180787" custLinFactNeighborX="50700" custLinFactNeighborY="-27473"/>
      <dgm:spPr/>
    </dgm:pt>
    <dgm:pt modelId="{520F8FCE-C9DE-4EE9-94E3-157BE5986C0D}" type="pres">
      <dgm:prSet presAssocID="{9D98D237-FF1C-4CBB-A691-A5388DE892FB}" presName="hierChild3" presStyleCnt="0"/>
      <dgm:spPr/>
    </dgm:pt>
    <dgm:pt modelId="{8FDEE1CC-AD90-437B-B15B-DE7B7266D4EB}" type="pres">
      <dgm:prSet presAssocID="{DF9BB5C3-F095-41EE-AD54-36D56C6D93D2}" presName="Name25" presStyleLbl="parChTrans1D3" presStyleIdx="2" presStyleCnt="3"/>
      <dgm:spPr/>
    </dgm:pt>
    <dgm:pt modelId="{5C357499-718B-4396-884A-E02CAF42E741}" type="pres">
      <dgm:prSet presAssocID="{DF9BB5C3-F095-41EE-AD54-36D56C6D93D2}" presName="connTx" presStyleLbl="parChTrans1D3" presStyleIdx="2" presStyleCnt="3"/>
      <dgm:spPr/>
    </dgm:pt>
    <dgm:pt modelId="{2CF34247-577D-42F7-A49E-EDB14C7B7BBE}" type="pres">
      <dgm:prSet presAssocID="{A6E4C6FF-CD1E-41A7-896D-8DBB6D05FE81}" presName="Name30" presStyleCnt="0"/>
      <dgm:spPr/>
    </dgm:pt>
    <dgm:pt modelId="{AB3E4E1D-3F70-495D-A0C5-27A1A1CD060D}" type="pres">
      <dgm:prSet presAssocID="{A6E4C6FF-CD1E-41A7-896D-8DBB6D05FE81}" presName="level2Shape" presStyleLbl="node3" presStyleIdx="2" presStyleCnt="3" custScaleX="188247" custScaleY="115398" custLinFactNeighborX="89817"/>
      <dgm:spPr/>
    </dgm:pt>
    <dgm:pt modelId="{363F8B7C-4651-4078-815A-9437AF7552C9}" type="pres">
      <dgm:prSet presAssocID="{A6E4C6FF-CD1E-41A7-896D-8DBB6D05FE81}" presName="hierChild3" presStyleCnt="0"/>
      <dgm:spPr/>
    </dgm:pt>
    <dgm:pt modelId="{BC26C8EB-4333-4B95-AF3A-12DC27D2CF66}" type="pres">
      <dgm:prSet presAssocID="{40495E56-DC95-4B99-B74C-CE0CD5FDE336}" presName="bgShapesFlow" presStyleCnt="0"/>
      <dgm:spPr/>
    </dgm:pt>
    <dgm:pt modelId="{168AE550-C2C4-4A0A-85B1-F67718300BCF}" type="pres">
      <dgm:prSet presAssocID="{64A9FEBF-FD43-4390-8465-38E36AB217BE}" presName="rectComp" presStyleCnt="0"/>
      <dgm:spPr/>
    </dgm:pt>
    <dgm:pt modelId="{DA227E49-A16E-4025-8EAE-A5B41B86E007}" type="pres">
      <dgm:prSet presAssocID="{64A9FEBF-FD43-4390-8465-38E36AB217BE}" presName="bgRect" presStyleLbl="bgShp" presStyleIdx="0" presStyleCnt="3" custScaleX="201995" custLinFactNeighborX="-40441" custLinFactNeighborY="1749"/>
      <dgm:spPr/>
    </dgm:pt>
    <dgm:pt modelId="{78D55244-1E54-4E9E-88A0-1F7FE225A726}" type="pres">
      <dgm:prSet presAssocID="{64A9FEBF-FD43-4390-8465-38E36AB217BE}" presName="bgRectTx" presStyleLbl="bgShp" presStyleIdx="0" presStyleCnt="3">
        <dgm:presLayoutVars>
          <dgm:bulletEnabled val="1"/>
        </dgm:presLayoutVars>
      </dgm:prSet>
      <dgm:spPr/>
    </dgm:pt>
    <dgm:pt modelId="{A846CA62-DF44-4172-8C0E-64A0149B03A8}" type="pres">
      <dgm:prSet presAssocID="{64A9FEBF-FD43-4390-8465-38E36AB217BE}" presName="spComp" presStyleCnt="0"/>
      <dgm:spPr/>
    </dgm:pt>
    <dgm:pt modelId="{5CF47A70-140C-40E4-9270-B976B91EC7F6}" type="pres">
      <dgm:prSet presAssocID="{64A9FEBF-FD43-4390-8465-38E36AB217BE}" presName="hSp" presStyleCnt="0"/>
      <dgm:spPr/>
    </dgm:pt>
    <dgm:pt modelId="{1B091F77-CF94-49E7-9E91-E4D3B5ADF4C0}" type="pres">
      <dgm:prSet presAssocID="{3C41F11F-D61C-4692-91E7-131C5A2D23FF}" presName="rectComp" presStyleCnt="0"/>
      <dgm:spPr/>
    </dgm:pt>
    <dgm:pt modelId="{9AA75B06-8D4F-4478-8095-AF12C7FCAA65}" type="pres">
      <dgm:prSet presAssocID="{3C41F11F-D61C-4692-91E7-131C5A2D23FF}" presName="bgRect" presStyleLbl="bgShp" presStyleIdx="1" presStyleCnt="3" custScaleX="220501"/>
      <dgm:spPr/>
    </dgm:pt>
    <dgm:pt modelId="{5C0E6092-5845-47D1-9BF2-7C50B01E8EC3}" type="pres">
      <dgm:prSet presAssocID="{3C41F11F-D61C-4692-91E7-131C5A2D23FF}" presName="bgRectTx" presStyleLbl="bgShp" presStyleIdx="1" presStyleCnt="3">
        <dgm:presLayoutVars>
          <dgm:bulletEnabled val="1"/>
        </dgm:presLayoutVars>
      </dgm:prSet>
      <dgm:spPr/>
    </dgm:pt>
    <dgm:pt modelId="{24ABBE93-F9EC-4060-8D61-CB4BC89E93BA}" type="pres">
      <dgm:prSet presAssocID="{3C41F11F-D61C-4692-91E7-131C5A2D23FF}" presName="spComp" presStyleCnt="0"/>
      <dgm:spPr/>
    </dgm:pt>
    <dgm:pt modelId="{0A046914-C942-4045-889C-788295C3E5F7}" type="pres">
      <dgm:prSet presAssocID="{3C41F11F-D61C-4692-91E7-131C5A2D23FF}" presName="hSp" presStyleCnt="0"/>
      <dgm:spPr/>
    </dgm:pt>
    <dgm:pt modelId="{34C0BA59-B5CD-458F-97B1-3F9C46C6E719}" type="pres">
      <dgm:prSet presAssocID="{B57487B3-7D67-4F29-934F-1628D90A41A3}" presName="rectComp" presStyleCnt="0"/>
      <dgm:spPr/>
    </dgm:pt>
    <dgm:pt modelId="{D60C4251-2796-43BA-B8B9-2E1A1760343B}" type="pres">
      <dgm:prSet presAssocID="{B57487B3-7D67-4F29-934F-1628D90A41A3}" presName="bgRect" presStyleLbl="bgShp" presStyleIdx="2" presStyleCnt="3" custScaleX="210800"/>
      <dgm:spPr/>
    </dgm:pt>
    <dgm:pt modelId="{09ECCBF9-86A3-4175-AE1B-01F9CFC606F6}" type="pres">
      <dgm:prSet presAssocID="{B57487B3-7D67-4F29-934F-1628D90A41A3}" presName="bgRectTx" presStyleLbl="bgShp" presStyleIdx="2" presStyleCnt="3">
        <dgm:presLayoutVars>
          <dgm:bulletEnabled val="1"/>
        </dgm:presLayoutVars>
      </dgm:prSet>
      <dgm:spPr/>
    </dgm:pt>
  </dgm:ptLst>
  <dgm:cxnLst>
    <dgm:cxn modelId="{730A7610-0ED5-42E8-8E4F-43B000764A7C}" type="presOf" srcId="{553C6182-CE75-4D68-9265-11C1CC7843C0}" destId="{F9841158-CC33-424D-B6D2-4EA72BFA9F8F}" srcOrd="1" destOrd="0" presId="urn:microsoft.com/office/officeart/2005/8/layout/hierarchy5"/>
    <dgm:cxn modelId="{63BD5614-5024-42AF-B8A8-CBADA69D0F92}" type="presOf" srcId="{EBE4BE73-135B-46C7-986F-DDA40E933FA6}" destId="{65891140-B7F2-44D6-A1C6-00F08F51BBAD}" srcOrd="0" destOrd="0" presId="urn:microsoft.com/office/officeart/2005/8/layout/hierarchy5"/>
    <dgm:cxn modelId="{83E89D2D-EA69-4C43-8BF2-E3A81AD93A8B}" srcId="{40495E56-DC95-4B99-B74C-CE0CD5FDE336}" destId="{EBE4BE73-135B-46C7-986F-DDA40E933FA6}" srcOrd="0" destOrd="0" parTransId="{55142144-8A81-45E2-B4FB-45A9ECA18ACD}" sibTransId="{09328430-D1F0-4EFE-9495-222001457694}"/>
    <dgm:cxn modelId="{2236262E-2EC2-4296-87B7-54E08B4CF278}" type="presOf" srcId="{D119D565-72A7-4F85-A89F-118CF2436F9D}" destId="{FA892394-2FEA-413C-8754-4F20AD36B8E5}" srcOrd="1" destOrd="0" presId="urn:microsoft.com/office/officeart/2005/8/layout/hierarchy5"/>
    <dgm:cxn modelId="{45248438-EAC3-4B4F-9D11-F49A94F8BCCC}" type="presOf" srcId="{B57487B3-7D67-4F29-934F-1628D90A41A3}" destId="{D60C4251-2796-43BA-B8B9-2E1A1760343B}" srcOrd="0" destOrd="0" presId="urn:microsoft.com/office/officeart/2005/8/layout/hierarchy5"/>
    <dgm:cxn modelId="{D5B7C840-6BAE-49C6-AA56-A4B88C16E597}" srcId="{40495E56-DC95-4B99-B74C-CE0CD5FDE336}" destId="{3C41F11F-D61C-4692-91E7-131C5A2D23FF}" srcOrd="2" destOrd="0" parTransId="{4CA53554-0A9B-4631-82E7-61D958CFD378}" sibTransId="{5B4EEC57-7A0C-499D-B3C6-41F604588A4E}"/>
    <dgm:cxn modelId="{B8733C5E-7E15-40EE-B540-964F7D4A71EB}" type="presOf" srcId="{9D98D237-FF1C-4CBB-A691-A5388DE892FB}" destId="{6B39C2A3-5A76-4FA4-8A27-DE185E63ED02}" srcOrd="0" destOrd="0" presId="urn:microsoft.com/office/officeart/2005/8/layout/hierarchy5"/>
    <dgm:cxn modelId="{14B43563-7141-4649-8807-0729D128B9B6}" type="presOf" srcId="{3C41F11F-D61C-4692-91E7-131C5A2D23FF}" destId="{9AA75B06-8D4F-4478-8095-AF12C7FCAA65}" srcOrd="0" destOrd="0" presId="urn:microsoft.com/office/officeart/2005/8/layout/hierarchy5"/>
    <dgm:cxn modelId="{3F1AE653-1190-4208-AEA5-CBD761EFC05C}" srcId="{40495E56-DC95-4B99-B74C-CE0CD5FDE336}" destId="{64A9FEBF-FD43-4390-8465-38E36AB217BE}" srcOrd="1" destOrd="0" parTransId="{4BC4A39E-A5AA-4145-9189-16E0FA01B347}" sibTransId="{C19B9573-378D-4CBE-A9A5-C75975FFB378}"/>
    <dgm:cxn modelId="{AB32FC55-8D6C-40B9-B345-63AE63495CEA}" srcId="{243753BC-40A9-4E2B-9F63-DBFE24D15E0B}" destId="{B8EE7135-D3D0-497A-A9E1-DC93F4E4FE10}" srcOrd="0" destOrd="0" parTransId="{5AE165F8-3963-41EF-8B8A-9664158388A5}" sibTransId="{5D39A65D-5FDA-4823-A75F-C92EA3D98135}"/>
    <dgm:cxn modelId="{C613117E-BF69-4127-996D-4F20099D5F91}" type="presOf" srcId="{DF9BB5C3-F095-41EE-AD54-36D56C6D93D2}" destId="{8FDEE1CC-AD90-437B-B15B-DE7B7266D4EB}" srcOrd="0" destOrd="0" presId="urn:microsoft.com/office/officeart/2005/8/layout/hierarchy5"/>
    <dgm:cxn modelId="{6F3A5586-58B7-433A-A210-E30CAE71BC19}" srcId="{EBE4BE73-135B-46C7-986F-DDA40E933FA6}" destId="{243753BC-40A9-4E2B-9F63-DBFE24D15E0B}" srcOrd="0" destOrd="0" parTransId="{553C6182-CE75-4D68-9265-11C1CC7843C0}" sibTransId="{A130CC68-0BC5-4BEA-A04B-C34E281E742E}"/>
    <dgm:cxn modelId="{1028208D-DC42-44B4-B48A-DA96DD3E8325}" srcId="{243753BC-40A9-4E2B-9F63-DBFE24D15E0B}" destId="{27980E3C-DCDF-4B79-8492-ECEE7822DFE9}" srcOrd="1" destOrd="0" parTransId="{4342C5CC-722B-4428-818E-B31A42ED72AF}" sibTransId="{C7C805C5-358A-4F92-960E-AD2DF75AA49E}"/>
    <dgm:cxn modelId="{E963FE9B-35F6-4946-A101-D603DE5C9FB8}" type="presOf" srcId="{5AE165F8-3963-41EF-8B8A-9664158388A5}" destId="{6201D3E6-D223-4753-84B3-DC8FC70BF3C7}" srcOrd="1" destOrd="0" presId="urn:microsoft.com/office/officeart/2005/8/layout/hierarchy5"/>
    <dgm:cxn modelId="{2843719E-0404-4DC6-906C-2ED5F497CF20}" type="presOf" srcId="{4342C5CC-722B-4428-818E-B31A42ED72AF}" destId="{A8F7D835-5F66-4475-9C42-579E2B0D2C2E}" srcOrd="0" destOrd="0" presId="urn:microsoft.com/office/officeart/2005/8/layout/hierarchy5"/>
    <dgm:cxn modelId="{60E522A0-067E-4B69-84D0-1E157F87F936}" type="presOf" srcId="{27980E3C-DCDF-4B79-8492-ECEE7822DFE9}" destId="{A02B110F-A829-46BB-A25C-A4CAAC600D9B}" srcOrd="0" destOrd="0" presId="urn:microsoft.com/office/officeart/2005/8/layout/hierarchy5"/>
    <dgm:cxn modelId="{21DF43A4-86E3-4FD9-BAA3-9A10FB084043}" type="presOf" srcId="{243753BC-40A9-4E2B-9F63-DBFE24D15E0B}" destId="{58C1E17B-3E21-45DA-975B-F0821C72B825}" srcOrd="0" destOrd="0" presId="urn:microsoft.com/office/officeart/2005/8/layout/hierarchy5"/>
    <dgm:cxn modelId="{F68A75C2-113C-48B8-9C9D-831BB5787807}" type="presOf" srcId="{4342C5CC-722B-4428-818E-B31A42ED72AF}" destId="{EFEC1A53-1284-4DB7-9B61-6D08E6F74185}" srcOrd="1" destOrd="0" presId="urn:microsoft.com/office/officeart/2005/8/layout/hierarchy5"/>
    <dgm:cxn modelId="{881336C4-E349-4031-BA94-E3FFE7B59FFD}" type="presOf" srcId="{64A9FEBF-FD43-4390-8465-38E36AB217BE}" destId="{DA227E49-A16E-4025-8EAE-A5B41B86E007}" srcOrd="0" destOrd="0" presId="urn:microsoft.com/office/officeart/2005/8/layout/hierarchy5"/>
    <dgm:cxn modelId="{B4B49ECB-808B-43E9-9E69-29ACF5E757FB}" type="presOf" srcId="{DF9BB5C3-F095-41EE-AD54-36D56C6D93D2}" destId="{5C357499-718B-4396-884A-E02CAF42E741}" srcOrd="1" destOrd="0" presId="urn:microsoft.com/office/officeart/2005/8/layout/hierarchy5"/>
    <dgm:cxn modelId="{491335CE-9BB9-4EEE-AAC6-A2E33B94B56B}" srcId="{EBE4BE73-135B-46C7-986F-DDA40E933FA6}" destId="{9D98D237-FF1C-4CBB-A691-A5388DE892FB}" srcOrd="1" destOrd="0" parTransId="{D119D565-72A7-4F85-A89F-118CF2436F9D}" sibTransId="{1EAD31C5-C548-44E7-928C-E49DD543883F}"/>
    <dgm:cxn modelId="{966635CE-2151-4DE8-A46B-592D5BA00E9C}" type="presOf" srcId="{553C6182-CE75-4D68-9265-11C1CC7843C0}" destId="{640E8F78-F512-476F-85B1-50629AE6D1F5}" srcOrd="0" destOrd="0" presId="urn:microsoft.com/office/officeart/2005/8/layout/hierarchy5"/>
    <dgm:cxn modelId="{B9ACA4D3-6453-49D4-B938-A5D05F88BCF9}" type="presOf" srcId="{64A9FEBF-FD43-4390-8465-38E36AB217BE}" destId="{78D55244-1E54-4E9E-88A0-1F7FE225A726}" srcOrd="1" destOrd="0" presId="urn:microsoft.com/office/officeart/2005/8/layout/hierarchy5"/>
    <dgm:cxn modelId="{44EF03D9-2AD0-4415-B57C-6408B360D72C}" srcId="{40495E56-DC95-4B99-B74C-CE0CD5FDE336}" destId="{B57487B3-7D67-4F29-934F-1628D90A41A3}" srcOrd="3" destOrd="0" parTransId="{93EB66E1-48BD-4792-B06A-D49C21C6AD88}" sibTransId="{ABB3B587-4F10-4BFD-A8D7-6FD4EA7B1940}"/>
    <dgm:cxn modelId="{46DC1DDC-5138-4606-8B82-0FFF0838EA87}" type="presOf" srcId="{5AE165F8-3963-41EF-8B8A-9664158388A5}" destId="{AA4658E5-CA48-4AED-99C1-2D0E35A4FAF7}" srcOrd="0" destOrd="0" presId="urn:microsoft.com/office/officeart/2005/8/layout/hierarchy5"/>
    <dgm:cxn modelId="{F66BC8E4-0B30-405A-B72E-E3FDE673259B}" srcId="{9D98D237-FF1C-4CBB-A691-A5388DE892FB}" destId="{A6E4C6FF-CD1E-41A7-896D-8DBB6D05FE81}" srcOrd="0" destOrd="0" parTransId="{DF9BB5C3-F095-41EE-AD54-36D56C6D93D2}" sibTransId="{40E4152E-0CB2-4BAD-8617-CA0580B814CF}"/>
    <dgm:cxn modelId="{6CEAD7EC-2185-4D3B-903F-1D60D943529B}" type="presOf" srcId="{D119D565-72A7-4F85-A89F-118CF2436F9D}" destId="{2190C2CA-1B35-4FFE-8BA0-AA2681AC4B2B}" srcOrd="0" destOrd="0" presId="urn:microsoft.com/office/officeart/2005/8/layout/hierarchy5"/>
    <dgm:cxn modelId="{137BFAEE-0291-4FD6-9637-CAFFEB318EF7}" type="presOf" srcId="{B57487B3-7D67-4F29-934F-1628D90A41A3}" destId="{09ECCBF9-86A3-4175-AE1B-01F9CFC606F6}" srcOrd="1" destOrd="0" presId="urn:microsoft.com/office/officeart/2005/8/layout/hierarchy5"/>
    <dgm:cxn modelId="{680A09F1-2B91-415D-BC08-299D9650A94A}" type="presOf" srcId="{B8EE7135-D3D0-497A-A9E1-DC93F4E4FE10}" destId="{5A2A0C6A-2FE7-43F2-86C2-94520F646C9A}" srcOrd="0" destOrd="0" presId="urn:microsoft.com/office/officeart/2005/8/layout/hierarchy5"/>
    <dgm:cxn modelId="{689439F1-5DE2-4E67-A80F-D8FB589D4627}" type="presOf" srcId="{A6E4C6FF-CD1E-41A7-896D-8DBB6D05FE81}" destId="{AB3E4E1D-3F70-495D-A0C5-27A1A1CD060D}" srcOrd="0" destOrd="0" presId="urn:microsoft.com/office/officeart/2005/8/layout/hierarchy5"/>
    <dgm:cxn modelId="{9EAD78F7-680A-4C2E-AEA0-744A291B2153}" type="presOf" srcId="{3C41F11F-D61C-4692-91E7-131C5A2D23FF}" destId="{5C0E6092-5845-47D1-9BF2-7C50B01E8EC3}" srcOrd="1" destOrd="0" presId="urn:microsoft.com/office/officeart/2005/8/layout/hierarchy5"/>
    <dgm:cxn modelId="{CF4570F8-8BB2-4173-9D4E-8D54545388F1}" type="presOf" srcId="{40495E56-DC95-4B99-B74C-CE0CD5FDE336}" destId="{8FD84BFD-F5DC-4C8B-A7D3-B3D4C079DF02}" srcOrd="0" destOrd="0" presId="urn:microsoft.com/office/officeart/2005/8/layout/hierarchy5"/>
    <dgm:cxn modelId="{674A39B7-5FD9-4FCC-8828-C4F737924318}" type="presParOf" srcId="{8FD84BFD-F5DC-4C8B-A7D3-B3D4C079DF02}" destId="{1F1F92BA-844F-4842-8C23-78AB9E341624}" srcOrd="0" destOrd="0" presId="urn:microsoft.com/office/officeart/2005/8/layout/hierarchy5"/>
    <dgm:cxn modelId="{95646311-5EDE-4CF7-84F5-621B045CF8D1}" type="presParOf" srcId="{1F1F92BA-844F-4842-8C23-78AB9E341624}" destId="{9C89C7DD-5DDF-480A-82E7-0CC7E3D62CFC}" srcOrd="0" destOrd="0" presId="urn:microsoft.com/office/officeart/2005/8/layout/hierarchy5"/>
    <dgm:cxn modelId="{EC1A4E20-F7BE-4377-B41F-421E0DB7610C}" type="presParOf" srcId="{1F1F92BA-844F-4842-8C23-78AB9E341624}" destId="{3D05757F-8208-4A45-8AD5-E7FF7A49DCFA}" srcOrd="1" destOrd="0" presId="urn:microsoft.com/office/officeart/2005/8/layout/hierarchy5"/>
    <dgm:cxn modelId="{62318ECD-6558-4C44-B2DD-65A6ACBBBA4C}" type="presParOf" srcId="{3D05757F-8208-4A45-8AD5-E7FF7A49DCFA}" destId="{1BF73CC6-A419-4653-AE07-98F5A1322AD6}" srcOrd="0" destOrd="0" presId="urn:microsoft.com/office/officeart/2005/8/layout/hierarchy5"/>
    <dgm:cxn modelId="{DAC9DF8D-2BC0-437E-9A7B-B7AD30C2F521}" type="presParOf" srcId="{1BF73CC6-A419-4653-AE07-98F5A1322AD6}" destId="{65891140-B7F2-44D6-A1C6-00F08F51BBAD}" srcOrd="0" destOrd="0" presId="urn:microsoft.com/office/officeart/2005/8/layout/hierarchy5"/>
    <dgm:cxn modelId="{13AB576D-C82C-4CC3-A8FB-A6CF81722AFF}" type="presParOf" srcId="{1BF73CC6-A419-4653-AE07-98F5A1322AD6}" destId="{0E53B278-5A16-4559-8474-28C31A875C1A}" srcOrd="1" destOrd="0" presId="urn:microsoft.com/office/officeart/2005/8/layout/hierarchy5"/>
    <dgm:cxn modelId="{CA55523A-74D0-4511-AB9D-9352FA7D19BA}" type="presParOf" srcId="{0E53B278-5A16-4559-8474-28C31A875C1A}" destId="{640E8F78-F512-476F-85B1-50629AE6D1F5}" srcOrd="0" destOrd="0" presId="urn:microsoft.com/office/officeart/2005/8/layout/hierarchy5"/>
    <dgm:cxn modelId="{0EE3DF13-11FB-4873-A67A-0B839A899354}" type="presParOf" srcId="{640E8F78-F512-476F-85B1-50629AE6D1F5}" destId="{F9841158-CC33-424D-B6D2-4EA72BFA9F8F}" srcOrd="0" destOrd="0" presId="urn:microsoft.com/office/officeart/2005/8/layout/hierarchy5"/>
    <dgm:cxn modelId="{CD72D693-CC76-43D2-8182-20BF3B521A24}" type="presParOf" srcId="{0E53B278-5A16-4559-8474-28C31A875C1A}" destId="{4D8A1491-4FDF-47C1-902A-E1EB6C44FB59}" srcOrd="1" destOrd="0" presId="urn:microsoft.com/office/officeart/2005/8/layout/hierarchy5"/>
    <dgm:cxn modelId="{DF8EDDDF-19F9-4991-88C8-709C027E942F}" type="presParOf" srcId="{4D8A1491-4FDF-47C1-902A-E1EB6C44FB59}" destId="{58C1E17B-3E21-45DA-975B-F0821C72B825}" srcOrd="0" destOrd="0" presId="urn:microsoft.com/office/officeart/2005/8/layout/hierarchy5"/>
    <dgm:cxn modelId="{8F2DD93A-811E-4291-89B9-30F4782C1ADB}" type="presParOf" srcId="{4D8A1491-4FDF-47C1-902A-E1EB6C44FB59}" destId="{DC20676C-F69A-4833-B23D-873F9E9FC26F}" srcOrd="1" destOrd="0" presId="urn:microsoft.com/office/officeart/2005/8/layout/hierarchy5"/>
    <dgm:cxn modelId="{27E202ED-2DA1-4E5C-93C1-66C901C6FEC3}" type="presParOf" srcId="{DC20676C-F69A-4833-B23D-873F9E9FC26F}" destId="{AA4658E5-CA48-4AED-99C1-2D0E35A4FAF7}" srcOrd="0" destOrd="0" presId="urn:microsoft.com/office/officeart/2005/8/layout/hierarchy5"/>
    <dgm:cxn modelId="{A824C9D9-6D66-481F-B53C-0291E070104D}" type="presParOf" srcId="{AA4658E5-CA48-4AED-99C1-2D0E35A4FAF7}" destId="{6201D3E6-D223-4753-84B3-DC8FC70BF3C7}" srcOrd="0" destOrd="0" presId="urn:microsoft.com/office/officeart/2005/8/layout/hierarchy5"/>
    <dgm:cxn modelId="{1BE69F60-E114-4A24-BAF2-08759F1E5087}" type="presParOf" srcId="{DC20676C-F69A-4833-B23D-873F9E9FC26F}" destId="{761713A2-0A12-48A2-A722-AB062EB4AC61}" srcOrd="1" destOrd="0" presId="urn:microsoft.com/office/officeart/2005/8/layout/hierarchy5"/>
    <dgm:cxn modelId="{6B8798D8-CA73-4018-8168-AEEEC6EF0AC6}" type="presParOf" srcId="{761713A2-0A12-48A2-A722-AB062EB4AC61}" destId="{5A2A0C6A-2FE7-43F2-86C2-94520F646C9A}" srcOrd="0" destOrd="0" presId="urn:microsoft.com/office/officeart/2005/8/layout/hierarchy5"/>
    <dgm:cxn modelId="{4F738C9B-CB42-4EF3-AB95-99406A406E72}" type="presParOf" srcId="{761713A2-0A12-48A2-A722-AB062EB4AC61}" destId="{F8CF40DF-24F0-4E2E-A985-7589446F4441}" srcOrd="1" destOrd="0" presId="urn:microsoft.com/office/officeart/2005/8/layout/hierarchy5"/>
    <dgm:cxn modelId="{0564EA80-9DC7-4780-B3A8-413417C2DE13}" type="presParOf" srcId="{DC20676C-F69A-4833-B23D-873F9E9FC26F}" destId="{A8F7D835-5F66-4475-9C42-579E2B0D2C2E}" srcOrd="2" destOrd="0" presId="urn:microsoft.com/office/officeart/2005/8/layout/hierarchy5"/>
    <dgm:cxn modelId="{935AD611-7186-4648-A1F9-52B075DA1BAF}" type="presParOf" srcId="{A8F7D835-5F66-4475-9C42-579E2B0D2C2E}" destId="{EFEC1A53-1284-4DB7-9B61-6D08E6F74185}" srcOrd="0" destOrd="0" presId="urn:microsoft.com/office/officeart/2005/8/layout/hierarchy5"/>
    <dgm:cxn modelId="{E3B7E2E8-41C0-41C1-A771-75351767D68A}" type="presParOf" srcId="{DC20676C-F69A-4833-B23D-873F9E9FC26F}" destId="{B64913E1-1C2B-4210-91A8-98098F75F273}" srcOrd="3" destOrd="0" presId="urn:microsoft.com/office/officeart/2005/8/layout/hierarchy5"/>
    <dgm:cxn modelId="{A2E0727A-61C3-4462-9014-8C92891F288A}" type="presParOf" srcId="{B64913E1-1C2B-4210-91A8-98098F75F273}" destId="{A02B110F-A829-46BB-A25C-A4CAAC600D9B}" srcOrd="0" destOrd="0" presId="urn:microsoft.com/office/officeart/2005/8/layout/hierarchy5"/>
    <dgm:cxn modelId="{5264F3A5-2081-4CFA-BF86-C2C2923ADA0D}" type="presParOf" srcId="{B64913E1-1C2B-4210-91A8-98098F75F273}" destId="{31539449-7EAB-46D2-8C93-F7F3B58FF574}" srcOrd="1" destOrd="0" presId="urn:microsoft.com/office/officeart/2005/8/layout/hierarchy5"/>
    <dgm:cxn modelId="{74CFE39A-DE9A-47B3-9119-A560DA97CDCD}" type="presParOf" srcId="{0E53B278-5A16-4559-8474-28C31A875C1A}" destId="{2190C2CA-1B35-4FFE-8BA0-AA2681AC4B2B}" srcOrd="2" destOrd="0" presId="urn:microsoft.com/office/officeart/2005/8/layout/hierarchy5"/>
    <dgm:cxn modelId="{BE22048D-896C-4969-820C-CDC98E1441F8}" type="presParOf" srcId="{2190C2CA-1B35-4FFE-8BA0-AA2681AC4B2B}" destId="{FA892394-2FEA-413C-8754-4F20AD36B8E5}" srcOrd="0" destOrd="0" presId="urn:microsoft.com/office/officeart/2005/8/layout/hierarchy5"/>
    <dgm:cxn modelId="{88434AE7-87D5-42B0-AFE0-C2D91C7C525B}" type="presParOf" srcId="{0E53B278-5A16-4559-8474-28C31A875C1A}" destId="{A6DF753A-03CE-4663-B034-32C5F6F5497D}" srcOrd="3" destOrd="0" presId="urn:microsoft.com/office/officeart/2005/8/layout/hierarchy5"/>
    <dgm:cxn modelId="{56624397-F5C3-46DC-97F2-1A686F52979A}" type="presParOf" srcId="{A6DF753A-03CE-4663-B034-32C5F6F5497D}" destId="{6B39C2A3-5A76-4FA4-8A27-DE185E63ED02}" srcOrd="0" destOrd="0" presId="urn:microsoft.com/office/officeart/2005/8/layout/hierarchy5"/>
    <dgm:cxn modelId="{257FA494-099E-4CE9-8AD5-041279DD42A9}" type="presParOf" srcId="{A6DF753A-03CE-4663-B034-32C5F6F5497D}" destId="{520F8FCE-C9DE-4EE9-94E3-157BE5986C0D}" srcOrd="1" destOrd="0" presId="urn:microsoft.com/office/officeart/2005/8/layout/hierarchy5"/>
    <dgm:cxn modelId="{348C1CB1-94D1-427A-8D40-9512D54FC867}" type="presParOf" srcId="{520F8FCE-C9DE-4EE9-94E3-157BE5986C0D}" destId="{8FDEE1CC-AD90-437B-B15B-DE7B7266D4EB}" srcOrd="0" destOrd="0" presId="urn:microsoft.com/office/officeart/2005/8/layout/hierarchy5"/>
    <dgm:cxn modelId="{BD3A3767-6EDB-49DE-B854-9ADC27125365}" type="presParOf" srcId="{8FDEE1CC-AD90-437B-B15B-DE7B7266D4EB}" destId="{5C357499-718B-4396-884A-E02CAF42E741}" srcOrd="0" destOrd="0" presId="urn:microsoft.com/office/officeart/2005/8/layout/hierarchy5"/>
    <dgm:cxn modelId="{F1F57004-2225-41C6-9FCD-131FE4B41260}" type="presParOf" srcId="{520F8FCE-C9DE-4EE9-94E3-157BE5986C0D}" destId="{2CF34247-577D-42F7-A49E-EDB14C7B7BBE}" srcOrd="1" destOrd="0" presId="urn:microsoft.com/office/officeart/2005/8/layout/hierarchy5"/>
    <dgm:cxn modelId="{60DF018F-9258-41D4-9B2D-085FB2FFD309}" type="presParOf" srcId="{2CF34247-577D-42F7-A49E-EDB14C7B7BBE}" destId="{AB3E4E1D-3F70-495D-A0C5-27A1A1CD060D}" srcOrd="0" destOrd="0" presId="urn:microsoft.com/office/officeart/2005/8/layout/hierarchy5"/>
    <dgm:cxn modelId="{6CD47C81-B37D-4C69-A28B-3FE3FDF32AA7}" type="presParOf" srcId="{2CF34247-577D-42F7-A49E-EDB14C7B7BBE}" destId="{363F8B7C-4651-4078-815A-9437AF7552C9}" srcOrd="1" destOrd="0" presId="urn:microsoft.com/office/officeart/2005/8/layout/hierarchy5"/>
    <dgm:cxn modelId="{B68F5B80-686E-4D85-B604-A86AA5950898}" type="presParOf" srcId="{8FD84BFD-F5DC-4C8B-A7D3-B3D4C079DF02}" destId="{BC26C8EB-4333-4B95-AF3A-12DC27D2CF66}" srcOrd="1" destOrd="0" presId="urn:microsoft.com/office/officeart/2005/8/layout/hierarchy5"/>
    <dgm:cxn modelId="{42D054C6-52F4-49B1-921D-68A330CAE9C4}" type="presParOf" srcId="{BC26C8EB-4333-4B95-AF3A-12DC27D2CF66}" destId="{168AE550-C2C4-4A0A-85B1-F67718300BCF}" srcOrd="0" destOrd="0" presId="urn:microsoft.com/office/officeart/2005/8/layout/hierarchy5"/>
    <dgm:cxn modelId="{33C67A58-8978-4699-AA87-9A47282949AE}" type="presParOf" srcId="{168AE550-C2C4-4A0A-85B1-F67718300BCF}" destId="{DA227E49-A16E-4025-8EAE-A5B41B86E007}" srcOrd="0" destOrd="0" presId="urn:microsoft.com/office/officeart/2005/8/layout/hierarchy5"/>
    <dgm:cxn modelId="{085C8DEF-FC90-4C7F-8E63-454A8A093C06}" type="presParOf" srcId="{168AE550-C2C4-4A0A-85B1-F67718300BCF}" destId="{78D55244-1E54-4E9E-88A0-1F7FE225A726}" srcOrd="1" destOrd="0" presId="urn:microsoft.com/office/officeart/2005/8/layout/hierarchy5"/>
    <dgm:cxn modelId="{DA075270-9D83-494C-87EE-C9D4DC7F5875}" type="presParOf" srcId="{BC26C8EB-4333-4B95-AF3A-12DC27D2CF66}" destId="{A846CA62-DF44-4172-8C0E-64A0149B03A8}" srcOrd="1" destOrd="0" presId="urn:microsoft.com/office/officeart/2005/8/layout/hierarchy5"/>
    <dgm:cxn modelId="{D152AF28-C9BA-4040-AA56-F95EA2BEB98D}" type="presParOf" srcId="{A846CA62-DF44-4172-8C0E-64A0149B03A8}" destId="{5CF47A70-140C-40E4-9270-B976B91EC7F6}" srcOrd="0" destOrd="0" presId="urn:microsoft.com/office/officeart/2005/8/layout/hierarchy5"/>
    <dgm:cxn modelId="{8E7C7A5F-759B-47D6-9629-76CE35412EE3}" type="presParOf" srcId="{BC26C8EB-4333-4B95-AF3A-12DC27D2CF66}" destId="{1B091F77-CF94-49E7-9E91-E4D3B5ADF4C0}" srcOrd="2" destOrd="0" presId="urn:microsoft.com/office/officeart/2005/8/layout/hierarchy5"/>
    <dgm:cxn modelId="{B93EC20F-1E24-4A96-8158-68023AFD25BF}" type="presParOf" srcId="{1B091F77-CF94-49E7-9E91-E4D3B5ADF4C0}" destId="{9AA75B06-8D4F-4478-8095-AF12C7FCAA65}" srcOrd="0" destOrd="0" presId="urn:microsoft.com/office/officeart/2005/8/layout/hierarchy5"/>
    <dgm:cxn modelId="{553472C1-D058-4DB6-9F73-89C58B7E060F}" type="presParOf" srcId="{1B091F77-CF94-49E7-9E91-E4D3B5ADF4C0}" destId="{5C0E6092-5845-47D1-9BF2-7C50B01E8EC3}" srcOrd="1" destOrd="0" presId="urn:microsoft.com/office/officeart/2005/8/layout/hierarchy5"/>
    <dgm:cxn modelId="{992545E7-F207-4F90-9CA5-B2904635F4D1}" type="presParOf" srcId="{BC26C8EB-4333-4B95-AF3A-12DC27D2CF66}" destId="{24ABBE93-F9EC-4060-8D61-CB4BC89E93BA}" srcOrd="3" destOrd="0" presId="urn:microsoft.com/office/officeart/2005/8/layout/hierarchy5"/>
    <dgm:cxn modelId="{9782804F-BE09-4029-9B7B-A56C7A625E75}" type="presParOf" srcId="{24ABBE93-F9EC-4060-8D61-CB4BC89E93BA}" destId="{0A046914-C942-4045-889C-788295C3E5F7}" srcOrd="0" destOrd="0" presId="urn:microsoft.com/office/officeart/2005/8/layout/hierarchy5"/>
    <dgm:cxn modelId="{89DD26B4-3F45-4AB4-8423-7524E6FC2FAA}" type="presParOf" srcId="{BC26C8EB-4333-4B95-AF3A-12DC27D2CF66}" destId="{34C0BA59-B5CD-458F-97B1-3F9C46C6E719}" srcOrd="4" destOrd="0" presId="urn:microsoft.com/office/officeart/2005/8/layout/hierarchy5"/>
    <dgm:cxn modelId="{EB611D2E-B8C0-4185-BB88-853C024EDB0E}" type="presParOf" srcId="{34C0BA59-B5CD-458F-97B1-3F9C46C6E719}" destId="{D60C4251-2796-43BA-B8B9-2E1A1760343B}" srcOrd="0" destOrd="0" presId="urn:microsoft.com/office/officeart/2005/8/layout/hierarchy5"/>
    <dgm:cxn modelId="{704FA754-F9B9-41DE-855B-C609A8EF0A69}" type="presParOf" srcId="{34C0BA59-B5CD-458F-97B1-3F9C46C6E719}" destId="{09ECCBF9-86A3-4175-AE1B-01F9CFC606F6}"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AE8B6-3A6A-448C-A30D-52DE4F5197A9}" type="doc">
      <dgm:prSet loTypeId="urn:microsoft.com/office/officeart/2011/layout/TabList" loCatId="list" qsTypeId="urn:microsoft.com/office/officeart/2005/8/quickstyle/simple1" qsCatId="simple" csTypeId="urn:microsoft.com/office/officeart/2005/8/colors/accent3_2" csCatId="accent3" phldr="1"/>
      <dgm:spPr/>
      <dgm:t>
        <a:bodyPr/>
        <a:lstStyle/>
        <a:p>
          <a:endParaRPr lang="en-ZA"/>
        </a:p>
      </dgm:t>
    </dgm:pt>
    <dgm:pt modelId="{D86CC722-A4ED-47F1-AC8C-536DB5A86255}">
      <dgm:prSet phldrT="[Text]" custT="1"/>
      <dgm:spPr>
        <a:xfrm>
          <a:off x="0" y="2318"/>
          <a:ext cx="2615146" cy="618683"/>
        </a:xfrm>
        <a:prstGeom prst="round2SameRect">
          <a:avLst>
            <a:gd name="adj1" fmla="val 16670"/>
            <a:gd name="adj2" fmla="val 0"/>
          </a:avLst>
        </a:prstGeom>
        <a:solidFill>
          <a:srgbClr val="9BBB59">
            <a:lumMod val="50000"/>
          </a:srgbClr>
        </a:solidFill>
        <a:ln w="25400" cap="flat" cmpd="sng" algn="ctr">
          <a:solidFill>
            <a:srgbClr val="9BBB59">
              <a:hueOff val="0"/>
              <a:satOff val="0"/>
              <a:lumOff val="0"/>
              <a:alphaOff val="0"/>
            </a:srgbClr>
          </a:solidFill>
          <a:prstDash val="solid"/>
        </a:ln>
        <a:effectLst/>
      </dgm:spPr>
      <dgm:t>
        <a:bodyPr/>
        <a:lstStyle/>
        <a:p>
          <a:pPr>
            <a:buNone/>
          </a:pPr>
          <a:r>
            <a:rPr lang="en-ZA" sz="2400" dirty="0">
              <a:solidFill>
                <a:sysClr val="window" lastClr="FFFFFF"/>
              </a:solidFill>
              <a:latin typeface="Calibri"/>
              <a:ea typeface="+mn-ea"/>
              <a:cs typeface="+mn-cs"/>
            </a:rPr>
            <a:t>Communication</a:t>
          </a:r>
        </a:p>
      </dgm:t>
    </dgm:pt>
    <dgm:pt modelId="{58D76FAA-D49D-49E5-8BF5-714A34EBC831}" type="parTrans" cxnId="{23BB8592-CABC-4162-8DE3-7482FF1B33BF}">
      <dgm:prSet/>
      <dgm:spPr/>
      <dgm:t>
        <a:bodyPr/>
        <a:lstStyle/>
        <a:p>
          <a:endParaRPr lang="en-ZA" sz="2000"/>
        </a:p>
      </dgm:t>
    </dgm:pt>
    <dgm:pt modelId="{95253FFE-E9B4-43B5-AA19-997EA3F8055E}" type="sibTrans" cxnId="{23BB8592-CABC-4162-8DE3-7482FF1B33BF}">
      <dgm:prSet/>
      <dgm:spPr/>
      <dgm:t>
        <a:bodyPr/>
        <a:lstStyle/>
        <a:p>
          <a:endParaRPr lang="en-ZA" sz="2000"/>
        </a:p>
      </dgm:t>
    </dgm:pt>
    <dgm:pt modelId="{B4E62732-B943-4CA9-A4E2-885FD2F64B28}">
      <dgm:prSet phldrT="[Text]" custT="1"/>
      <dgm:spPr>
        <a:xfrm>
          <a:off x="2615146" y="2318"/>
          <a:ext cx="7443109" cy="618683"/>
        </a:xfrm>
        <a:prstGeom prst="rect">
          <a:avLst/>
        </a:prstGeom>
        <a:noFill/>
        <a:ln>
          <a:noFill/>
        </a:ln>
        <a:effectLst/>
      </dgm:spPr>
      <dgm:t>
        <a:bodyPr/>
        <a:lstStyle/>
        <a:p>
          <a:pPr>
            <a:buNone/>
          </a:pPr>
          <a:r>
            <a:rPr lang="en-ZA" sz="2400" dirty="0">
              <a:solidFill>
                <a:sysClr val="windowText" lastClr="000000">
                  <a:hueOff val="0"/>
                  <a:satOff val="0"/>
                  <a:lumOff val="0"/>
                  <a:alphaOff val="0"/>
                </a:sysClr>
              </a:solidFill>
              <a:latin typeface="Calibri"/>
              <a:ea typeface="+mn-ea"/>
              <a:cs typeface="+mn-cs"/>
            </a:rPr>
            <a:t>Digital and Effective</a:t>
          </a:r>
        </a:p>
      </dgm:t>
    </dgm:pt>
    <dgm:pt modelId="{291971B5-121A-4EFE-A873-DEEE1EFA66E1}" type="parTrans" cxnId="{CA1A259F-289C-42A9-B3B1-35B8F0A3C846}">
      <dgm:prSet/>
      <dgm:spPr/>
      <dgm:t>
        <a:bodyPr/>
        <a:lstStyle/>
        <a:p>
          <a:endParaRPr lang="en-ZA" sz="2000"/>
        </a:p>
      </dgm:t>
    </dgm:pt>
    <dgm:pt modelId="{AD04B586-99F7-41B1-BD22-09A1D2E6501B}" type="sibTrans" cxnId="{CA1A259F-289C-42A9-B3B1-35B8F0A3C846}">
      <dgm:prSet/>
      <dgm:spPr/>
      <dgm:t>
        <a:bodyPr/>
        <a:lstStyle/>
        <a:p>
          <a:endParaRPr lang="en-ZA" sz="2000"/>
        </a:p>
      </dgm:t>
    </dgm:pt>
    <dgm:pt modelId="{A52C1373-D8DB-46FB-9308-6ED26961B6E4}">
      <dgm:prSet phldrT="[Text]" custT="1"/>
      <dgm:spPr>
        <a:xfrm>
          <a:off x="0" y="621001"/>
          <a:ext cx="10058256" cy="770796"/>
        </a:xfrm>
        <a:prstGeom prst="rect">
          <a:avLst/>
        </a:prstGeom>
        <a:noFill/>
        <a:ln>
          <a:noFill/>
        </a:ln>
        <a:effectLst/>
      </dgm:spPr>
      <dgm:t>
        <a:bodyPr/>
        <a:lstStyle/>
        <a:p>
          <a:pPr>
            <a:buChar char="•"/>
          </a:pPr>
          <a:r>
            <a:rPr lang="en-ZA" sz="1800" dirty="0">
              <a:solidFill>
                <a:sysClr val="windowText" lastClr="000000">
                  <a:hueOff val="0"/>
                  <a:satOff val="0"/>
                  <a:lumOff val="0"/>
                  <a:alphaOff val="0"/>
                </a:sysClr>
              </a:solidFill>
              <a:latin typeface="Calibri"/>
              <a:ea typeface="+mn-ea"/>
              <a:cs typeface="+mn-cs"/>
            </a:rPr>
            <a:t>Availability of digital channels for communication between foreign supplier and tax authorities</a:t>
          </a:r>
        </a:p>
      </dgm:t>
    </dgm:pt>
    <dgm:pt modelId="{7F1ADD19-E2D9-463E-B57B-2C4CAC76709E}" type="parTrans" cxnId="{4C2FA4CB-A8C5-406F-99ED-9FBE7751B928}">
      <dgm:prSet/>
      <dgm:spPr/>
      <dgm:t>
        <a:bodyPr/>
        <a:lstStyle/>
        <a:p>
          <a:endParaRPr lang="en-ZA" sz="2000"/>
        </a:p>
      </dgm:t>
    </dgm:pt>
    <dgm:pt modelId="{4924D1F6-09CB-41CB-A1DE-5445F417CAF3}" type="sibTrans" cxnId="{4C2FA4CB-A8C5-406F-99ED-9FBE7751B928}">
      <dgm:prSet/>
      <dgm:spPr/>
      <dgm:t>
        <a:bodyPr/>
        <a:lstStyle/>
        <a:p>
          <a:endParaRPr lang="en-ZA" sz="2000"/>
        </a:p>
      </dgm:t>
    </dgm:pt>
    <dgm:pt modelId="{39BBE96F-3E53-413E-93B2-A006C93A5975}">
      <dgm:prSet phldrT="[Text]" custT="1"/>
      <dgm:spPr>
        <a:xfrm>
          <a:off x="0" y="1422732"/>
          <a:ext cx="2615146" cy="618683"/>
        </a:xfrm>
        <a:prstGeom prst="round2SameRect">
          <a:avLst>
            <a:gd name="adj1" fmla="val 16670"/>
            <a:gd name="adj2" fmla="val 0"/>
          </a:avLst>
        </a:prstGeom>
        <a:solidFill>
          <a:srgbClr val="9BBB59">
            <a:lumMod val="50000"/>
          </a:srgbClr>
        </a:solidFill>
        <a:ln w="25400" cap="flat" cmpd="sng" algn="ctr">
          <a:solidFill>
            <a:srgbClr val="9BBB59">
              <a:hueOff val="0"/>
              <a:satOff val="0"/>
              <a:lumOff val="0"/>
              <a:alphaOff val="0"/>
            </a:srgbClr>
          </a:solidFill>
          <a:prstDash val="solid"/>
        </a:ln>
        <a:effectLst/>
      </dgm:spPr>
      <dgm:t>
        <a:bodyPr/>
        <a:lstStyle/>
        <a:p>
          <a:pPr>
            <a:buNone/>
          </a:pPr>
          <a:r>
            <a:rPr lang="en-ZA" sz="2400" dirty="0">
              <a:solidFill>
                <a:sysClr val="window" lastClr="FFFFFF"/>
              </a:solidFill>
              <a:latin typeface="Calibri"/>
              <a:ea typeface="+mn-ea"/>
              <a:cs typeface="+mn-cs"/>
            </a:rPr>
            <a:t>Taxpayers Identification</a:t>
          </a:r>
        </a:p>
      </dgm:t>
    </dgm:pt>
    <dgm:pt modelId="{7A9B9E04-FB25-4009-9CCB-52915318DEAC}" type="parTrans" cxnId="{0C3A1A73-D082-4F2A-980E-F4A4C6E45154}">
      <dgm:prSet/>
      <dgm:spPr/>
      <dgm:t>
        <a:bodyPr/>
        <a:lstStyle/>
        <a:p>
          <a:endParaRPr lang="en-ZA" sz="2000"/>
        </a:p>
      </dgm:t>
    </dgm:pt>
    <dgm:pt modelId="{C4FA2AD7-8589-4112-AD8D-37BA8ECE7CBE}" type="sibTrans" cxnId="{0C3A1A73-D082-4F2A-980E-F4A4C6E45154}">
      <dgm:prSet/>
      <dgm:spPr/>
      <dgm:t>
        <a:bodyPr/>
        <a:lstStyle/>
        <a:p>
          <a:endParaRPr lang="en-ZA" sz="2000"/>
        </a:p>
      </dgm:t>
    </dgm:pt>
    <dgm:pt modelId="{67526016-4507-4BEB-9B0F-11CCB2EAFC6D}">
      <dgm:prSet phldrT="[Text]" custT="1"/>
      <dgm:spPr>
        <a:xfrm>
          <a:off x="0" y="2041415"/>
          <a:ext cx="10058256" cy="980685"/>
        </a:xfrm>
        <a:prstGeom prst="rect">
          <a:avLst/>
        </a:prstGeom>
        <a:noFill/>
        <a:ln>
          <a:noFill/>
        </a:ln>
        <a:effectLst/>
      </dgm:spPr>
      <dgm:t>
        <a:bodyPr/>
        <a:lstStyle/>
        <a:p>
          <a:pPr>
            <a:buChar char="•"/>
          </a:pPr>
          <a:r>
            <a:rPr lang="en-ZA" sz="1800" dirty="0">
              <a:solidFill>
                <a:sysClr val="windowText" lastClr="000000">
                  <a:hueOff val="0"/>
                  <a:satOff val="0"/>
                  <a:lumOff val="0"/>
                  <a:alphaOff val="0"/>
                </a:sysClr>
              </a:solidFill>
              <a:latin typeface="Calibri"/>
              <a:ea typeface="+mn-ea"/>
              <a:cs typeface="+mn-cs"/>
            </a:rPr>
            <a:t>Integrity of taxpayers identification database</a:t>
          </a:r>
        </a:p>
      </dgm:t>
    </dgm:pt>
    <dgm:pt modelId="{92F95E65-A82B-4116-A41D-8F91F2FE97D2}" type="parTrans" cxnId="{FA2B31B1-5522-4D69-9543-2D633A1CA36B}">
      <dgm:prSet/>
      <dgm:spPr/>
      <dgm:t>
        <a:bodyPr/>
        <a:lstStyle/>
        <a:p>
          <a:endParaRPr lang="en-ZA" sz="2000"/>
        </a:p>
      </dgm:t>
    </dgm:pt>
    <dgm:pt modelId="{3802E039-DAFF-400E-B8D6-E03DBBCDBBF4}" type="sibTrans" cxnId="{FA2B31B1-5522-4D69-9543-2D633A1CA36B}">
      <dgm:prSet/>
      <dgm:spPr/>
      <dgm:t>
        <a:bodyPr/>
        <a:lstStyle/>
        <a:p>
          <a:endParaRPr lang="en-ZA" sz="2000"/>
        </a:p>
      </dgm:t>
    </dgm:pt>
    <dgm:pt modelId="{3D8DBE26-3F25-4C47-9354-FB097FB3ED3D}">
      <dgm:prSet phldrT="[Text]" custT="1"/>
      <dgm:spPr>
        <a:xfrm>
          <a:off x="0" y="3053035"/>
          <a:ext cx="2615146" cy="618683"/>
        </a:xfrm>
        <a:prstGeom prst="round2SameRect">
          <a:avLst>
            <a:gd name="adj1" fmla="val 16670"/>
            <a:gd name="adj2" fmla="val 0"/>
          </a:avLst>
        </a:prstGeom>
        <a:solidFill>
          <a:srgbClr val="9BBB59">
            <a:lumMod val="50000"/>
          </a:srgbClr>
        </a:solidFill>
        <a:ln w="25400" cap="flat" cmpd="sng" algn="ctr">
          <a:solidFill>
            <a:srgbClr val="9BBB59">
              <a:hueOff val="0"/>
              <a:satOff val="0"/>
              <a:lumOff val="0"/>
              <a:alphaOff val="0"/>
            </a:srgbClr>
          </a:solidFill>
          <a:prstDash val="solid"/>
        </a:ln>
        <a:effectLst/>
      </dgm:spPr>
      <dgm:t>
        <a:bodyPr/>
        <a:lstStyle/>
        <a:p>
          <a:pPr>
            <a:buNone/>
          </a:pPr>
          <a:r>
            <a:rPr lang="en-ZA" sz="2400" dirty="0">
              <a:solidFill>
                <a:sysClr val="window" lastClr="FFFFFF"/>
              </a:solidFill>
              <a:latin typeface="Calibri"/>
              <a:ea typeface="+mn-ea"/>
              <a:cs typeface="+mn-cs"/>
            </a:rPr>
            <a:t>Dispute Resolution</a:t>
          </a:r>
        </a:p>
      </dgm:t>
    </dgm:pt>
    <dgm:pt modelId="{2660BA15-225A-459B-8D36-60E4ABFC4BB5}" type="parTrans" cxnId="{E191D41E-7076-4533-9939-B5E9B1905641}">
      <dgm:prSet/>
      <dgm:spPr/>
      <dgm:t>
        <a:bodyPr/>
        <a:lstStyle/>
        <a:p>
          <a:endParaRPr lang="en-ZA" sz="2000"/>
        </a:p>
      </dgm:t>
    </dgm:pt>
    <dgm:pt modelId="{1744D830-CB7E-4595-AE59-BC1E7319FFB3}" type="sibTrans" cxnId="{E191D41E-7076-4533-9939-B5E9B1905641}">
      <dgm:prSet/>
      <dgm:spPr/>
      <dgm:t>
        <a:bodyPr/>
        <a:lstStyle/>
        <a:p>
          <a:endParaRPr lang="en-ZA" sz="2000"/>
        </a:p>
      </dgm:t>
    </dgm:pt>
    <dgm:pt modelId="{32BF37B1-FC04-46A4-ADEE-C6D958F2518F}">
      <dgm:prSet phldrT="[Text]" custT="1"/>
      <dgm:spPr>
        <a:xfrm>
          <a:off x="2615146" y="3053035"/>
          <a:ext cx="7443109" cy="618683"/>
        </a:xfrm>
        <a:prstGeom prst="rect">
          <a:avLst/>
        </a:prstGeom>
        <a:noFill/>
        <a:ln>
          <a:noFill/>
        </a:ln>
        <a:effectLst/>
      </dgm:spPr>
      <dgm:t>
        <a:bodyPr/>
        <a:lstStyle/>
        <a:p>
          <a:pPr>
            <a:buNone/>
          </a:pPr>
          <a:r>
            <a:rPr lang="en-ZA" sz="2400" dirty="0">
              <a:solidFill>
                <a:sysClr val="windowText" lastClr="000000">
                  <a:hueOff val="0"/>
                  <a:satOff val="0"/>
                  <a:lumOff val="0"/>
                  <a:alphaOff val="0"/>
                </a:sysClr>
              </a:solidFill>
              <a:latin typeface="Calibri"/>
              <a:ea typeface="+mn-ea"/>
              <a:cs typeface="+mn-cs"/>
            </a:rPr>
            <a:t>Accessible, Fair and Efficient</a:t>
          </a:r>
        </a:p>
      </dgm:t>
    </dgm:pt>
    <dgm:pt modelId="{03E30D54-C2A6-4919-BE9A-4F9CF8D9D8D1}" type="parTrans" cxnId="{10A28861-4529-48A6-BBEF-A4BFDB8C4E41}">
      <dgm:prSet/>
      <dgm:spPr/>
      <dgm:t>
        <a:bodyPr/>
        <a:lstStyle/>
        <a:p>
          <a:endParaRPr lang="en-ZA" sz="2000"/>
        </a:p>
      </dgm:t>
    </dgm:pt>
    <dgm:pt modelId="{83934E21-3F22-40E2-B6AD-8787F499AFFE}" type="sibTrans" cxnId="{10A28861-4529-48A6-BBEF-A4BFDB8C4E41}">
      <dgm:prSet/>
      <dgm:spPr/>
      <dgm:t>
        <a:bodyPr/>
        <a:lstStyle/>
        <a:p>
          <a:endParaRPr lang="en-ZA" sz="2000"/>
        </a:p>
      </dgm:t>
    </dgm:pt>
    <dgm:pt modelId="{C61FB01F-363D-4F81-BD1B-42A5B564A5E3}">
      <dgm:prSet phldrT="[Text]" custT="1"/>
      <dgm:spPr>
        <a:xfrm>
          <a:off x="0" y="3671718"/>
          <a:ext cx="10058256" cy="1237552"/>
        </a:xfrm>
        <a:prstGeom prst="rect">
          <a:avLst/>
        </a:prstGeom>
        <a:noFill/>
        <a:ln>
          <a:noFill/>
        </a:ln>
        <a:effectLst/>
      </dgm:spPr>
      <dgm:t>
        <a:bodyPr/>
        <a:lstStyle/>
        <a:p>
          <a:pPr>
            <a:buChar char="•"/>
          </a:pPr>
          <a:r>
            <a:rPr lang="en-ZA" sz="1800" dirty="0">
              <a:solidFill>
                <a:sysClr val="windowText" lastClr="000000">
                  <a:hueOff val="0"/>
                  <a:satOff val="0"/>
                  <a:lumOff val="0"/>
                  <a:alphaOff val="0"/>
                </a:sysClr>
              </a:solidFill>
              <a:latin typeface="Calibri"/>
              <a:ea typeface="+mn-ea"/>
              <a:cs typeface="+mn-cs"/>
            </a:rPr>
            <a:t>Effective channels for dispute resolution on technical VAT issues with regards to interpretation of legislation, administrative obligations, VAT payable, etcetera.</a:t>
          </a:r>
        </a:p>
      </dgm:t>
    </dgm:pt>
    <dgm:pt modelId="{3596C321-6098-4096-9FBC-1EAE52CE790E}" type="parTrans" cxnId="{5CB630AC-12F4-4B88-961B-901F4871373D}">
      <dgm:prSet/>
      <dgm:spPr/>
      <dgm:t>
        <a:bodyPr/>
        <a:lstStyle/>
        <a:p>
          <a:endParaRPr lang="en-ZA" sz="2000"/>
        </a:p>
      </dgm:t>
    </dgm:pt>
    <dgm:pt modelId="{C400EB65-BC67-4C91-9D01-501E52EA1D74}" type="sibTrans" cxnId="{5CB630AC-12F4-4B88-961B-901F4871373D}">
      <dgm:prSet/>
      <dgm:spPr/>
      <dgm:t>
        <a:bodyPr/>
        <a:lstStyle/>
        <a:p>
          <a:endParaRPr lang="en-ZA" sz="2000"/>
        </a:p>
      </dgm:t>
    </dgm:pt>
    <dgm:pt modelId="{FA5D269E-A461-4201-B3B0-260A65868C95}">
      <dgm:prSet phldrT="[Text]" custT="1"/>
      <dgm:spPr>
        <a:xfrm>
          <a:off x="0" y="621001"/>
          <a:ext cx="10058256" cy="770796"/>
        </a:xfrm>
        <a:prstGeom prst="rect">
          <a:avLst/>
        </a:prstGeom>
        <a:noFill/>
        <a:ln>
          <a:noFill/>
        </a:ln>
        <a:effectLst/>
      </dgm:spPr>
      <dgm:t>
        <a:bodyPr/>
        <a:lstStyle/>
        <a:p>
          <a:pPr>
            <a:buChar char="•"/>
          </a:pPr>
          <a:r>
            <a:rPr lang="en-ZA" sz="1800" dirty="0">
              <a:solidFill>
                <a:sysClr val="windowText" lastClr="000000">
                  <a:hueOff val="0"/>
                  <a:satOff val="0"/>
                  <a:lumOff val="0"/>
                  <a:alphaOff val="0"/>
                </a:sysClr>
              </a:solidFill>
              <a:latin typeface="Calibri"/>
              <a:ea typeface="+mn-ea"/>
              <a:cs typeface="+mn-cs"/>
            </a:rPr>
            <a:t>Effective channels for response to enquiries for both technical, administrative and technology issues</a:t>
          </a:r>
        </a:p>
      </dgm:t>
    </dgm:pt>
    <dgm:pt modelId="{06DC5D5A-1D29-428C-B66E-236220FFF6E6}" type="parTrans" cxnId="{CA22E262-6FB6-4985-97DB-3F26232B792A}">
      <dgm:prSet/>
      <dgm:spPr/>
      <dgm:t>
        <a:bodyPr/>
        <a:lstStyle/>
        <a:p>
          <a:endParaRPr lang="en-ZA" sz="2000"/>
        </a:p>
      </dgm:t>
    </dgm:pt>
    <dgm:pt modelId="{72D43CC3-75BF-4CF3-A14B-2FC46C1C1D67}" type="sibTrans" cxnId="{CA22E262-6FB6-4985-97DB-3F26232B792A}">
      <dgm:prSet/>
      <dgm:spPr/>
      <dgm:t>
        <a:bodyPr/>
        <a:lstStyle/>
        <a:p>
          <a:endParaRPr lang="en-ZA" sz="2000"/>
        </a:p>
      </dgm:t>
    </dgm:pt>
    <dgm:pt modelId="{6629627D-5744-4FB3-B5C5-F9F88702333D}">
      <dgm:prSet phldrT="[Text]" custT="1"/>
      <dgm:spPr>
        <a:xfrm>
          <a:off x="0" y="2041415"/>
          <a:ext cx="10058256" cy="980685"/>
        </a:xfrm>
        <a:prstGeom prst="rect">
          <a:avLst/>
        </a:prstGeom>
        <a:noFill/>
        <a:ln>
          <a:noFill/>
        </a:ln>
        <a:effectLst/>
      </dgm:spPr>
      <dgm:t>
        <a:bodyPr/>
        <a:lstStyle/>
        <a:p>
          <a:pPr>
            <a:buChar char="•"/>
          </a:pPr>
          <a:r>
            <a:rPr lang="en-ZA" sz="1800" dirty="0">
              <a:solidFill>
                <a:sysClr val="windowText" lastClr="000000">
                  <a:hueOff val="0"/>
                  <a:satOff val="0"/>
                  <a:lumOff val="0"/>
                  <a:alphaOff val="0"/>
                </a:sysClr>
              </a:solidFill>
              <a:latin typeface="Calibri"/>
              <a:ea typeface="+mn-ea"/>
              <a:cs typeface="+mn-cs"/>
            </a:rPr>
            <a:t>Availability to foreign suppliers of access to the database for the identification of VAT status (B2B or B2C) of customer for the application of the relevant collection mechanism </a:t>
          </a:r>
        </a:p>
      </dgm:t>
    </dgm:pt>
    <dgm:pt modelId="{1CE133BF-793B-415A-AC84-6F9F783CE4CC}" type="parTrans" cxnId="{82362367-99FF-4FAD-B32A-09DC2D2BF7C5}">
      <dgm:prSet/>
      <dgm:spPr/>
      <dgm:t>
        <a:bodyPr/>
        <a:lstStyle/>
        <a:p>
          <a:endParaRPr lang="en-ZA" sz="2000"/>
        </a:p>
      </dgm:t>
    </dgm:pt>
    <dgm:pt modelId="{D4BCE523-4FD1-4CD2-91A1-FCB1D0571593}" type="sibTrans" cxnId="{82362367-99FF-4FAD-B32A-09DC2D2BF7C5}">
      <dgm:prSet/>
      <dgm:spPr/>
      <dgm:t>
        <a:bodyPr/>
        <a:lstStyle/>
        <a:p>
          <a:endParaRPr lang="en-ZA" sz="2000"/>
        </a:p>
      </dgm:t>
    </dgm:pt>
    <dgm:pt modelId="{72173A71-A478-4A02-AEC6-D4692E3586FC}">
      <dgm:prSet phldrT="[Text]" custT="1"/>
      <dgm:spPr>
        <a:xfrm>
          <a:off x="0" y="3671718"/>
          <a:ext cx="10058256" cy="1237552"/>
        </a:xfrm>
        <a:prstGeom prst="rect">
          <a:avLst/>
        </a:prstGeom>
        <a:noFill/>
        <a:ln>
          <a:noFill/>
        </a:ln>
        <a:effectLst/>
      </dgm:spPr>
      <dgm:t>
        <a:bodyPr/>
        <a:lstStyle/>
        <a:p>
          <a:pPr>
            <a:buChar char="•"/>
          </a:pPr>
          <a:r>
            <a:rPr lang="en-ZA" sz="1800" dirty="0">
              <a:solidFill>
                <a:sysClr val="windowText" lastClr="000000">
                  <a:hueOff val="0"/>
                  <a:satOff val="0"/>
                  <a:lumOff val="0"/>
                  <a:alphaOff val="0"/>
                </a:sysClr>
              </a:solidFill>
              <a:latin typeface="Calibri"/>
              <a:ea typeface="+mn-ea"/>
              <a:cs typeface="+mn-cs"/>
            </a:rPr>
            <a:t>Preferable use of digital channels e.g. acceptance of emails as official communication</a:t>
          </a:r>
        </a:p>
      </dgm:t>
    </dgm:pt>
    <dgm:pt modelId="{3846CE42-EF03-4977-BEAC-ABCE4F21B2EB}" type="parTrans" cxnId="{F78C3B5F-7E4D-448E-9B76-72C2F8540F20}">
      <dgm:prSet/>
      <dgm:spPr/>
      <dgm:t>
        <a:bodyPr/>
        <a:lstStyle/>
        <a:p>
          <a:endParaRPr lang="en-ZA" sz="2000"/>
        </a:p>
      </dgm:t>
    </dgm:pt>
    <dgm:pt modelId="{7B6C1DBF-397E-4D7D-92DE-06680C1D0A17}" type="sibTrans" cxnId="{F78C3B5F-7E4D-448E-9B76-72C2F8540F20}">
      <dgm:prSet/>
      <dgm:spPr/>
      <dgm:t>
        <a:bodyPr/>
        <a:lstStyle/>
        <a:p>
          <a:endParaRPr lang="en-ZA" sz="2000"/>
        </a:p>
      </dgm:t>
    </dgm:pt>
    <dgm:pt modelId="{3FD9ECB8-5BDE-47B4-BC38-39A9068B0261}">
      <dgm:prSet phldrT="[Text]" custT="1"/>
      <dgm:spPr>
        <a:xfrm>
          <a:off x="2615146" y="1422732"/>
          <a:ext cx="7443109" cy="618683"/>
        </a:xfrm>
        <a:prstGeom prst="rect">
          <a:avLst/>
        </a:prstGeom>
        <a:noFill/>
        <a:ln>
          <a:noFill/>
        </a:ln>
        <a:effectLst/>
      </dgm:spPr>
      <dgm:t>
        <a:bodyPr/>
        <a:lstStyle/>
        <a:p>
          <a:pPr>
            <a:buNone/>
          </a:pPr>
          <a:r>
            <a:rPr lang="en-ZA" sz="2400" dirty="0">
              <a:solidFill>
                <a:sysClr val="windowText" lastClr="000000">
                  <a:hueOff val="0"/>
                  <a:satOff val="0"/>
                  <a:lumOff val="0"/>
                  <a:alphaOff val="0"/>
                </a:sysClr>
              </a:solidFill>
              <a:latin typeface="Calibri"/>
              <a:ea typeface="+mn-ea"/>
              <a:cs typeface="+mn-cs"/>
            </a:rPr>
            <a:t>Integrity and Accessibility</a:t>
          </a:r>
        </a:p>
      </dgm:t>
    </dgm:pt>
    <dgm:pt modelId="{90ECD57E-06B3-4DB3-B0DD-F46A32D7022F}" type="sibTrans" cxnId="{9EE4DFF6-1976-4B14-B509-CAB9EDC26445}">
      <dgm:prSet/>
      <dgm:spPr/>
      <dgm:t>
        <a:bodyPr/>
        <a:lstStyle/>
        <a:p>
          <a:endParaRPr lang="en-ZA" sz="2000"/>
        </a:p>
      </dgm:t>
    </dgm:pt>
    <dgm:pt modelId="{A6046330-52AB-40AC-8111-B992A263D940}" type="parTrans" cxnId="{9EE4DFF6-1976-4B14-B509-CAB9EDC26445}">
      <dgm:prSet/>
      <dgm:spPr/>
      <dgm:t>
        <a:bodyPr/>
        <a:lstStyle/>
        <a:p>
          <a:endParaRPr lang="en-ZA" sz="2000"/>
        </a:p>
      </dgm:t>
    </dgm:pt>
    <dgm:pt modelId="{7D084208-8055-4BA5-BCF2-C6077B6961A9}" type="pres">
      <dgm:prSet presAssocID="{362AE8B6-3A6A-448C-A30D-52DE4F5197A9}" presName="Name0" presStyleCnt="0">
        <dgm:presLayoutVars>
          <dgm:chMax/>
          <dgm:chPref val="3"/>
          <dgm:dir/>
          <dgm:animOne val="branch"/>
          <dgm:animLvl val="lvl"/>
        </dgm:presLayoutVars>
      </dgm:prSet>
      <dgm:spPr/>
    </dgm:pt>
    <dgm:pt modelId="{64549266-51B5-4E16-BAFE-1D7830F2C332}" type="pres">
      <dgm:prSet presAssocID="{D86CC722-A4ED-47F1-AC8C-536DB5A86255}" presName="composite" presStyleCnt="0"/>
      <dgm:spPr/>
    </dgm:pt>
    <dgm:pt modelId="{C6D7D605-BC41-4179-B713-37686251B4FD}" type="pres">
      <dgm:prSet presAssocID="{D86CC722-A4ED-47F1-AC8C-536DB5A86255}" presName="FirstChild" presStyleLbl="revTx" presStyleIdx="0" presStyleCnt="6">
        <dgm:presLayoutVars>
          <dgm:chMax val="0"/>
          <dgm:chPref val="0"/>
          <dgm:bulletEnabled val="1"/>
        </dgm:presLayoutVars>
      </dgm:prSet>
      <dgm:spPr/>
    </dgm:pt>
    <dgm:pt modelId="{665F95C7-9BD0-41A2-98E4-B3072CA26640}" type="pres">
      <dgm:prSet presAssocID="{D86CC722-A4ED-47F1-AC8C-536DB5A86255}" presName="Parent" presStyleLbl="alignNode1" presStyleIdx="0" presStyleCnt="3">
        <dgm:presLayoutVars>
          <dgm:chMax val="3"/>
          <dgm:chPref val="3"/>
          <dgm:bulletEnabled val="1"/>
        </dgm:presLayoutVars>
      </dgm:prSet>
      <dgm:spPr/>
    </dgm:pt>
    <dgm:pt modelId="{B49D2CCA-8C65-4836-B48E-33B29B12E3BD}" type="pres">
      <dgm:prSet presAssocID="{D86CC722-A4ED-47F1-AC8C-536DB5A86255}" presName="Accent" presStyleLbl="parChTrans1D1" presStyleIdx="0" presStyleCnt="3"/>
      <dgm:spPr>
        <a:xfrm>
          <a:off x="0" y="621001"/>
          <a:ext cx="10058256" cy="0"/>
        </a:xfrm>
        <a:prstGeom prst="line">
          <a:avLst/>
        </a:prstGeom>
        <a:noFill/>
        <a:ln w="25400" cap="flat" cmpd="sng" algn="ctr">
          <a:solidFill>
            <a:srgbClr val="9BBB59">
              <a:shade val="60000"/>
              <a:hueOff val="0"/>
              <a:satOff val="0"/>
              <a:lumOff val="0"/>
              <a:alphaOff val="0"/>
            </a:srgbClr>
          </a:solidFill>
          <a:prstDash val="solid"/>
        </a:ln>
        <a:effectLst/>
      </dgm:spPr>
    </dgm:pt>
    <dgm:pt modelId="{81483BA8-92E8-43FF-A354-C101B03F8E3D}" type="pres">
      <dgm:prSet presAssocID="{D86CC722-A4ED-47F1-AC8C-536DB5A86255}" presName="Child" presStyleLbl="revTx" presStyleIdx="1" presStyleCnt="6" custScaleY="62284">
        <dgm:presLayoutVars>
          <dgm:chMax val="0"/>
          <dgm:chPref val="0"/>
          <dgm:bulletEnabled val="1"/>
        </dgm:presLayoutVars>
      </dgm:prSet>
      <dgm:spPr/>
    </dgm:pt>
    <dgm:pt modelId="{4B164C26-C6DC-4B3E-A069-21304CF7DCDC}" type="pres">
      <dgm:prSet presAssocID="{95253FFE-E9B4-43B5-AA19-997EA3F8055E}" presName="sibTrans" presStyleCnt="0"/>
      <dgm:spPr/>
    </dgm:pt>
    <dgm:pt modelId="{10FBB62A-DC74-475D-A5C6-E0E7FE59A601}" type="pres">
      <dgm:prSet presAssocID="{39BBE96F-3E53-413E-93B2-A006C93A5975}" presName="composite" presStyleCnt="0"/>
      <dgm:spPr/>
    </dgm:pt>
    <dgm:pt modelId="{7688F07E-E983-4405-8B55-FFA923185C7E}" type="pres">
      <dgm:prSet presAssocID="{39BBE96F-3E53-413E-93B2-A006C93A5975}" presName="FirstChild" presStyleLbl="revTx" presStyleIdx="2" presStyleCnt="6">
        <dgm:presLayoutVars>
          <dgm:chMax val="0"/>
          <dgm:chPref val="0"/>
          <dgm:bulletEnabled val="1"/>
        </dgm:presLayoutVars>
      </dgm:prSet>
      <dgm:spPr/>
    </dgm:pt>
    <dgm:pt modelId="{DC9C6DB1-4E5F-40C3-B361-366A144B297F}" type="pres">
      <dgm:prSet presAssocID="{39BBE96F-3E53-413E-93B2-A006C93A5975}" presName="Parent" presStyleLbl="alignNode1" presStyleIdx="1" presStyleCnt="3">
        <dgm:presLayoutVars>
          <dgm:chMax val="3"/>
          <dgm:chPref val="3"/>
          <dgm:bulletEnabled val="1"/>
        </dgm:presLayoutVars>
      </dgm:prSet>
      <dgm:spPr/>
    </dgm:pt>
    <dgm:pt modelId="{79DEA3F7-9E81-4D58-97F7-E850ADB86B4A}" type="pres">
      <dgm:prSet presAssocID="{39BBE96F-3E53-413E-93B2-A006C93A5975}" presName="Accent" presStyleLbl="parChTrans1D1" presStyleIdx="1" presStyleCnt="3"/>
      <dgm:spPr>
        <a:xfrm>
          <a:off x="0" y="2041415"/>
          <a:ext cx="10058256" cy="0"/>
        </a:xfrm>
        <a:prstGeom prst="line">
          <a:avLst/>
        </a:prstGeom>
        <a:noFill/>
        <a:ln w="25400" cap="flat" cmpd="sng" algn="ctr">
          <a:solidFill>
            <a:srgbClr val="9BBB59">
              <a:shade val="60000"/>
              <a:hueOff val="0"/>
              <a:satOff val="0"/>
              <a:lumOff val="0"/>
              <a:alphaOff val="0"/>
            </a:srgbClr>
          </a:solidFill>
          <a:prstDash val="solid"/>
        </a:ln>
        <a:effectLst/>
      </dgm:spPr>
    </dgm:pt>
    <dgm:pt modelId="{3CBC318F-FB73-416E-84F8-A69B2ACA19F9}" type="pres">
      <dgm:prSet presAssocID="{39BBE96F-3E53-413E-93B2-A006C93A5975}" presName="Child" presStyleLbl="revTx" presStyleIdx="3" presStyleCnt="6" custScaleY="79244">
        <dgm:presLayoutVars>
          <dgm:chMax val="0"/>
          <dgm:chPref val="0"/>
          <dgm:bulletEnabled val="1"/>
        </dgm:presLayoutVars>
      </dgm:prSet>
      <dgm:spPr/>
    </dgm:pt>
    <dgm:pt modelId="{020620F9-F730-4B1B-8D7E-278AE181F6F3}" type="pres">
      <dgm:prSet presAssocID="{C4FA2AD7-8589-4112-AD8D-37BA8ECE7CBE}" presName="sibTrans" presStyleCnt="0"/>
      <dgm:spPr/>
    </dgm:pt>
    <dgm:pt modelId="{0B19B26E-F986-48E7-8D91-ACF2DC3F7F9C}" type="pres">
      <dgm:prSet presAssocID="{3D8DBE26-3F25-4C47-9354-FB097FB3ED3D}" presName="composite" presStyleCnt="0"/>
      <dgm:spPr/>
    </dgm:pt>
    <dgm:pt modelId="{57B647F7-2923-4E75-A476-FA0D0120CB98}" type="pres">
      <dgm:prSet presAssocID="{3D8DBE26-3F25-4C47-9354-FB097FB3ED3D}" presName="FirstChild" presStyleLbl="revTx" presStyleIdx="4" presStyleCnt="6">
        <dgm:presLayoutVars>
          <dgm:chMax val="0"/>
          <dgm:chPref val="0"/>
          <dgm:bulletEnabled val="1"/>
        </dgm:presLayoutVars>
      </dgm:prSet>
      <dgm:spPr/>
    </dgm:pt>
    <dgm:pt modelId="{E3C2863A-AEDA-4067-B396-7E8457E79083}" type="pres">
      <dgm:prSet presAssocID="{3D8DBE26-3F25-4C47-9354-FB097FB3ED3D}" presName="Parent" presStyleLbl="alignNode1" presStyleIdx="2" presStyleCnt="3">
        <dgm:presLayoutVars>
          <dgm:chMax val="3"/>
          <dgm:chPref val="3"/>
          <dgm:bulletEnabled val="1"/>
        </dgm:presLayoutVars>
      </dgm:prSet>
      <dgm:spPr/>
    </dgm:pt>
    <dgm:pt modelId="{AD32382E-30FB-4991-8B1E-55297EE6CA8D}" type="pres">
      <dgm:prSet presAssocID="{3D8DBE26-3F25-4C47-9354-FB097FB3ED3D}" presName="Accent" presStyleLbl="parChTrans1D1" presStyleIdx="2" presStyleCnt="3"/>
      <dgm:spPr>
        <a:xfrm>
          <a:off x="0" y="3671718"/>
          <a:ext cx="10058256" cy="0"/>
        </a:xfrm>
        <a:prstGeom prst="line">
          <a:avLst/>
        </a:prstGeom>
        <a:noFill/>
        <a:ln w="25400" cap="flat" cmpd="sng" algn="ctr">
          <a:solidFill>
            <a:srgbClr val="9BBB59">
              <a:shade val="60000"/>
              <a:hueOff val="0"/>
              <a:satOff val="0"/>
              <a:lumOff val="0"/>
              <a:alphaOff val="0"/>
            </a:srgbClr>
          </a:solidFill>
          <a:prstDash val="solid"/>
        </a:ln>
        <a:effectLst/>
      </dgm:spPr>
    </dgm:pt>
    <dgm:pt modelId="{50B76A33-8252-4122-BEB2-9A5D526DF2DD}" type="pres">
      <dgm:prSet presAssocID="{3D8DBE26-3F25-4C47-9354-FB097FB3ED3D}" presName="Child" presStyleLbl="revTx" presStyleIdx="5" presStyleCnt="6">
        <dgm:presLayoutVars>
          <dgm:chMax val="0"/>
          <dgm:chPref val="0"/>
          <dgm:bulletEnabled val="1"/>
        </dgm:presLayoutVars>
      </dgm:prSet>
      <dgm:spPr/>
    </dgm:pt>
  </dgm:ptLst>
  <dgm:cxnLst>
    <dgm:cxn modelId="{E191D41E-7076-4533-9939-B5E9B1905641}" srcId="{362AE8B6-3A6A-448C-A30D-52DE4F5197A9}" destId="{3D8DBE26-3F25-4C47-9354-FB097FB3ED3D}" srcOrd="2" destOrd="0" parTransId="{2660BA15-225A-459B-8D36-60E4ABFC4BB5}" sibTransId="{1744D830-CB7E-4595-AE59-BC1E7319FFB3}"/>
    <dgm:cxn modelId="{0CD50028-2C1E-4F41-BF41-9C5BB9CB6529}" type="presOf" srcId="{3D8DBE26-3F25-4C47-9354-FB097FB3ED3D}" destId="{E3C2863A-AEDA-4067-B396-7E8457E79083}" srcOrd="0" destOrd="0" presId="urn:microsoft.com/office/officeart/2011/layout/TabList"/>
    <dgm:cxn modelId="{7D974129-2537-442C-B829-137A4352CB45}" type="presOf" srcId="{3FD9ECB8-5BDE-47B4-BC38-39A9068B0261}" destId="{7688F07E-E983-4405-8B55-FFA923185C7E}" srcOrd="0" destOrd="0" presId="urn:microsoft.com/office/officeart/2011/layout/TabList"/>
    <dgm:cxn modelId="{1349A63D-CC82-4C9F-A05A-243EAB8A9F73}" type="presOf" srcId="{67526016-4507-4BEB-9B0F-11CCB2EAFC6D}" destId="{3CBC318F-FB73-416E-84F8-A69B2ACA19F9}" srcOrd="0" destOrd="0" presId="urn:microsoft.com/office/officeart/2011/layout/TabList"/>
    <dgm:cxn modelId="{F78C3B5F-7E4D-448E-9B76-72C2F8540F20}" srcId="{3D8DBE26-3F25-4C47-9354-FB097FB3ED3D}" destId="{72173A71-A478-4A02-AEC6-D4692E3586FC}" srcOrd="2" destOrd="0" parTransId="{3846CE42-EF03-4977-BEAC-ABCE4F21B2EB}" sibTransId="{7B6C1DBF-397E-4D7D-92DE-06680C1D0A17}"/>
    <dgm:cxn modelId="{10A28861-4529-48A6-BBEF-A4BFDB8C4E41}" srcId="{3D8DBE26-3F25-4C47-9354-FB097FB3ED3D}" destId="{32BF37B1-FC04-46A4-ADEE-C6D958F2518F}" srcOrd="0" destOrd="0" parTransId="{03E30D54-C2A6-4919-BE9A-4F9CF8D9D8D1}" sibTransId="{83934E21-3F22-40E2-B6AD-8787F499AFFE}"/>
    <dgm:cxn modelId="{CA22E262-6FB6-4985-97DB-3F26232B792A}" srcId="{D86CC722-A4ED-47F1-AC8C-536DB5A86255}" destId="{FA5D269E-A461-4201-B3B0-260A65868C95}" srcOrd="2" destOrd="0" parTransId="{06DC5D5A-1D29-428C-B66E-236220FFF6E6}" sibTransId="{72D43CC3-75BF-4CF3-A14B-2FC46C1C1D67}"/>
    <dgm:cxn modelId="{C0CF7464-6C7B-46AB-A6E9-CF875E68AC7A}" type="presOf" srcId="{39BBE96F-3E53-413E-93B2-A006C93A5975}" destId="{DC9C6DB1-4E5F-40C3-B361-366A144B297F}" srcOrd="0" destOrd="0" presId="urn:microsoft.com/office/officeart/2011/layout/TabList"/>
    <dgm:cxn modelId="{82362367-99FF-4FAD-B32A-09DC2D2BF7C5}" srcId="{39BBE96F-3E53-413E-93B2-A006C93A5975}" destId="{6629627D-5744-4FB3-B5C5-F9F88702333D}" srcOrd="2" destOrd="0" parTransId="{1CE133BF-793B-415A-AC84-6F9F783CE4CC}" sibTransId="{D4BCE523-4FD1-4CD2-91A1-FCB1D0571593}"/>
    <dgm:cxn modelId="{0C3A1A73-D082-4F2A-980E-F4A4C6E45154}" srcId="{362AE8B6-3A6A-448C-A30D-52DE4F5197A9}" destId="{39BBE96F-3E53-413E-93B2-A006C93A5975}" srcOrd="1" destOrd="0" parTransId="{7A9B9E04-FB25-4009-9CCB-52915318DEAC}" sibTransId="{C4FA2AD7-8589-4112-AD8D-37BA8ECE7CBE}"/>
    <dgm:cxn modelId="{05B5EB7A-803D-4230-BE34-DDEE31FF049C}" type="presOf" srcId="{A52C1373-D8DB-46FB-9308-6ED26961B6E4}" destId="{81483BA8-92E8-43FF-A354-C101B03F8E3D}" srcOrd="0" destOrd="0" presId="urn:microsoft.com/office/officeart/2011/layout/TabList"/>
    <dgm:cxn modelId="{C7288290-B672-46B7-9E8C-4EAF241D78FC}" type="presOf" srcId="{B4E62732-B943-4CA9-A4E2-885FD2F64B28}" destId="{C6D7D605-BC41-4179-B713-37686251B4FD}" srcOrd="0" destOrd="0" presId="urn:microsoft.com/office/officeart/2011/layout/TabList"/>
    <dgm:cxn modelId="{23BB8592-CABC-4162-8DE3-7482FF1B33BF}" srcId="{362AE8B6-3A6A-448C-A30D-52DE4F5197A9}" destId="{D86CC722-A4ED-47F1-AC8C-536DB5A86255}" srcOrd="0" destOrd="0" parTransId="{58D76FAA-D49D-49E5-8BF5-714A34EBC831}" sibTransId="{95253FFE-E9B4-43B5-AA19-997EA3F8055E}"/>
    <dgm:cxn modelId="{CA1A259F-289C-42A9-B3B1-35B8F0A3C846}" srcId="{D86CC722-A4ED-47F1-AC8C-536DB5A86255}" destId="{B4E62732-B943-4CA9-A4E2-885FD2F64B28}" srcOrd="0" destOrd="0" parTransId="{291971B5-121A-4EFE-A873-DEEE1EFA66E1}" sibTransId="{AD04B586-99F7-41B1-BD22-09A1D2E6501B}"/>
    <dgm:cxn modelId="{C16047A1-AB89-44BD-B889-1CC73971CB65}" type="presOf" srcId="{32BF37B1-FC04-46A4-ADEE-C6D958F2518F}" destId="{57B647F7-2923-4E75-A476-FA0D0120CB98}" srcOrd="0" destOrd="0" presId="urn:microsoft.com/office/officeart/2011/layout/TabList"/>
    <dgm:cxn modelId="{BBE5A1A1-C3E1-4DE0-90FB-58018B598B2D}" type="presOf" srcId="{6629627D-5744-4FB3-B5C5-F9F88702333D}" destId="{3CBC318F-FB73-416E-84F8-A69B2ACA19F9}" srcOrd="0" destOrd="1" presId="urn:microsoft.com/office/officeart/2011/layout/TabList"/>
    <dgm:cxn modelId="{5CB630AC-12F4-4B88-961B-901F4871373D}" srcId="{3D8DBE26-3F25-4C47-9354-FB097FB3ED3D}" destId="{C61FB01F-363D-4F81-BD1B-42A5B564A5E3}" srcOrd="1" destOrd="0" parTransId="{3596C321-6098-4096-9FBC-1EAE52CE790E}" sibTransId="{C400EB65-BC67-4C91-9D01-501E52EA1D74}"/>
    <dgm:cxn modelId="{FA2B31B1-5522-4D69-9543-2D633A1CA36B}" srcId="{39BBE96F-3E53-413E-93B2-A006C93A5975}" destId="{67526016-4507-4BEB-9B0F-11CCB2EAFC6D}" srcOrd="1" destOrd="0" parTransId="{92F95E65-A82B-4116-A41D-8F91F2FE97D2}" sibTransId="{3802E039-DAFF-400E-B8D6-E03DBBCDBBF4}"/>
    <dgm:cxn modelId="{AC2400B4-9ABF-4BAB-AF04-ED7ABE098AAF}" type="presOf" srcId="{362AE8B6-3A6A-448C-A30D-52DE4F5197A9}" destId="{7D084208-8055-4BA5-BCF2-C6077B6961A9}" srcOrd="0" destOrd="0" presId="urn:microsoft.com/office/officeart/2011/layout/TabList"/>
    <dgm:cxn modelId="{41CEE7C1-A89D-49BE-A9AD-BC87E5F35B37}" type="presOf" srcId="{D86CC722-A4ED-47F1-AC8C-536DB5A86255}" destId="{665F95C7-9BD0-41A2-98E4-B3072CA26640}" srcOrd="0" destOrd="0" presId="urn:microsoft.com/office/officeart/2011/layout/TabList"/>
    <dgm:cxn modelId="{63DBCAC4-B890-4D08-8308-D445AC74924D}" type="presOf" srcId="{72173A71-A478-4A02-AEC6-D4692E3586FC}" destId="{50B76A33-8252-4122-BEB2-9A5D526DF2DD}" srcOrd="0" destOrd="1" presId="urn:microsoft.com/office/officeart/2011/layout/TabList"/>
    <dgm:cxn modelId="{4C2FA4CB-A8C5-406F-99ED-9FBE7751B928}" srcId="{D86CC722-A4ED-47F1-AC8C-536DB5A86255}" destId="{A52C1373-D8DB-46FB-9308-6ED26961B6E4}" srcOrd="1" destOrd="0" parTransId="{7F1ADD19-E2D9-463E-B57B-2C4CAC76709E}" sibTransId="{4924D1F6-09CB-41CB-A1DE-5445F417CAF3}"/>
    <dgm:cxn modelId="{51AB71E2-F253-48A8-B4F3-4683D3BD7B19}" type="presOf" srcId="{C61FB01F-363D-4F81-BD1B-42A5B564A5E3}" destId="{50B76A33-8252-4122-BEB2-9A5D526DF2DD}" srcOrd="0" destOrd="0" presId="urn:microsoft.com/office/officeart/2011/layout/TabList"/>
    <dgm:cxn modelId="{9EE4DFF6-1976-4B14-B509-CAB9EDC26445}" srcId="{39BBE96F-3E53-413E-93B2-A006C93A5975}" destId="{3FD9ECB8-5BDE-47B4-BC38-39A9068B0261}" srcOrd="0" destOrd="0" parTransId="{A6046330-52AB-40AC-8111-B992A263D940}" sibTransId="{90ECD57E-06B3-4DB3-B0DD-F46A32D7022F}"/>
    <dgm:cxn modelId="{AE536BFB-14EF-41EB-A14E-34DAA9885B2D}" type="presOf" srcId="{FA5D269E-A461-4201-B3B0-260A65868C95}" destId="{81483BA8-92E8-43FF-A354-C101B03F8E3D}" srcOrd="0" destOrd="1" presId="urn:microsoft.com/office/officeart/2011/layout/TabList"/>
    <dgm:cxn modelId="{1AA4B2D6-13CF-441F-A39B-7879F4E063D8}" type="presParOf" srcId="{7D084208-8055-4BA5-BCF2-C6077B6961A9}" destId="{64549266-51B5-4E16-BAFE-1D7830F2C332}" srcOrd="0" destOrd="0" presId="urn:microsoft.com/office/officeart/2011/layout/TabList"/>
    <dgm:cxn modelId="{5697A1EE-C5BB-44AA-A48A-E096831713A5}" type="presParOf" srcId="{64549266-51B5-4E16-BAFE-1D7830F2C332}" destId="{C6D7D605-BC41-4179-B713-37686251B4FD}" srcOrd="0" destOrd="0" presId="urn:microsoft.com/office/officeart/2011/layout/TabList"/>
    <dgm:cxn modelId="{131C6B75-12A2-4B03-8774-2D447C833CD2}" type="presParOf" srcId="{64549266-51B5-4E16-BAFE-1D7830F2C332}" destId="{665F95C7-9BD0-41A2-98E4-B3072CA26640}" srcOrd="1" destOrd="0" presId="urn:microsoft.com/office/officeart/2011/layout/TabList"/>
    <dgm:cxn modelId="{AEBCFE3D-FEA4-42CA-B467-9F6F3AD10E89}" type="presParOf" srcId="{64549266-51B5-4E16-BAFE-1D7830F2C332}" destId="{B49D2CCA-8C65-4836-B48E-33B29B12E3BD}" srcOrd="2" destOrd="0" presId="urn:microsoft.com/office/officeart/2011/layout/TabList"/>
    <dgm:cxn modelId="{EAB7BF1A-AF73-4A8C-AF97-F4BBE1C4E540}" type="presParOf" srcId="{7D084208-8055-4BA5-BCF2-C6077B6961A9}" destId="{81483BA8-92E8-43FF-A354-C101B03F8E3D}" srcOrd="1" destOrd="0" presId="urn:microsoft.com/office/officeart/2011/layout/TabList"/>
    <dgm:cxn modelId="{42AF200F-517B-41AB-82B9-156161D98E1F}" type="presParOf" srcId="{7D084208-8055-4BA5-BCF2-C6077B6961A9}" destId="{4B164C26-C6DC-4B3E-A069-21304CF7DCDC}" srcOrd="2" destOrd="0" presId="urn:microsoft.com/office/officeart/2011/layout/TabList"/>
    <dgm:cxn modelId="{4BC90C36-90EC-4309-90E0-F2D869A55B6E}" type="presParOf" srcId="{7D084208-8055-4BA5-BCF2-C6077B6961A9}" destId="{10FBB62A-DC74-475D-A5C6-E0E7FE59A601}" srcOrd="3" destOrd="0" presId="urn:microsoft.com/office/officeart/2011/layout/TabList"/>
    <dgm:cxn modelId="{F8A33BCD-0FE1-42BA-A935-9CF5FC0ACBEC}" type="presParOf" srcId="{10FBB62A-DC74-475D-A5C6-E0E7FE59A601}" destId="{7688F07E-E983-4405-8B55-FFA923185C7E}" srcOrd="0" destOrd="0" presId="urn:microsoft.com/office/officeart/2011/layout/TabList"/>
    <dgm:cxn modelId="{27BAC052-DDE7-442A-A83F-7E98622617AE}" type="presParOf" srcId="{10FBB62A-DC74-475D-A5C6-E0E7FE59A601}" destId="{DC9C6DB1-4E5F-40C3-B361-366A144B297F}" srcOrd="1" destOrd="0" presId="urn:microsoft.com/office/officeart/2011/layout/TabList"/>
    <dgm:cxn modelId="{B88CAB6B-2161-4B06-AC00-84CE80907C4D}" type="presParOf" srcId="{10FBB62A-DC74-475D-A5C6-E0E7FE59A601}" destId="{79DEA3F7-9E81-4D58-97F7-E850ADB86B4A}" srcOrd="2" destOrd="0" presId="urn:microsoft.com/office/officeart/2011/layout/TabList"/>
    <dgm:cxn modelId="{247495F1-869E-4091-B2AE-6403E9DE1C19}" type="presParOf" srcId="{7D084208-8055-4BA5-BCF2-C6077B6961A9}" destId="{3CBC318F-FB73-416E-84F8-A69B2ACA19F9}" srcOrd="4" destOrd="0" presId="urn:microsoft.com/office/officeart/2011/layout/TabList"/>
    <dgm:cxn modelId="{9C98A876-3E17-4089-9695-08F3182F3928}" type="presParOf" srcId="{7D084208-8055-4BA5-BCF2-C6077B6961A9}" destId="{020620F9-F730-4B1B-8D7E-278AE181F6F3}" srcOrd="5" destOrd="0" presId="urn:microsoft.com/office/officeart/2011/layout/TabList"/>
    <dgm:cxn modelId="{14C14F97-B2C3-4E09-8FBF-F3F5EC430EF7}" type="presParOf" srcId="{7D084208-8055-4BA5-BCF2-C6077B6961A9}" destId="{0B19B26E-F986-48E7-8D91-ACF2DC3F7F9C}" srcOrd="6" destOrd="0" presId="urn:microsoft.com/office/officeart/2011/layout/TabList"/>
    <dgm:cxn modelId="{BD1B33A3-04D9-4A54-A429-DA24B8B9C818}" type="presParOf" srcId="{0B19B26E-F986-48E7-8D91-ACF2DC3F7F9C}" destId="{57B647F7-2923-4E75-A476-FA0D0120CB98}" srcOrd="0" destOrd="0" presId="urn:microsoft.com/office/officeart/2011/layout/TabList"/>
    <dgm:cxn modelId="{B062FEAE-9922-4717-A99B-6E68D47FB88E}" type="presParOf" srcId="{0B19B26E-F986-48E7-8D91-ACF2DC3F7F9C}" destId="{E3C2863A-AEDA-4067-B396-7E8457E79083}" srcOrd="1" destOrd="0" presId="urn:microsoft.com/office/officeart/2011/layout/TabList"/>
    <dgm:cxn modelId="{FA9EE813-063B-4ACE-AEC1-9587BB4691FE}" type="presParOf" srcId="{0B19B26E-F986-48E7-8D91-ACF2DC3F7F9C}" destId="{AD32382E-30FB-4991-8B1E-55297EE6CA8D}" srcOrd="2" destOrd="0" presId="urn:microsoft.com/office/officeart/2011/layout/TabList"/>
    <dgm:cxn modelId="{E3053E4B-09DC-46D1-AE5F-257D1A836E88}" type="presParOf" srcId="{7D084208-8055-4BA5-BCF2-C6077B6961A9}" destId="{50B76A33-8252-4122-BEB2-9A5D526DF2DD}"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C4251-2796-43BA-B8B9-2E1A1760343B}">
      <dsp:nvSpPr>
        <dsp:cNvPr id="0" name=""/>
        <dsp:cNvSpPr/>
      </dsp:nvSpPr>
      <dsp:spPr>
        <a:xfrm>
          <a:off x="5882212" y="0"/>
          <a:ext cx="2669161" cy="459569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b="1" kern="1200" dirty="0"/>
            <a:t>Collection Mechanism</a:t>
          </a:r>
        </a:p>
      </dsp:txBody>
      <dsp:txXfrm>
        <a:off x="5882212" y="0"/>
        <a:ext cx="2669161" cy="1378708"/>
      </dsp:txXfrm>
    </dsp:sp>
    <dsp:sp modelId="{9AA75B06-8D4F-4478-8095-AF12C7FCAA65}">
      <dsp:nvSpPr>
        <dsp:cNvPr id="0" name=""/>
        <dsp:cNvSpPr/>
      </dsp:nvSpPr>
      <dsp:spPr>
        <a:xfrm>
          <a:off x="2825873" y="0"/>
          <a:ext cx="2791996" cy="459569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b="1" kern="1200" dirty="0"/>
            <a:t>Customer</a:t>
          </a:r>
        </a:p>
      </dsp:txBody>
      <dsp:txXfrm>
        <a:off x="2825873" y="0"/>
        <a:ext cx="2791996" cy="1378708"/>
      </dsp:txXfrm>
    </dsp:sp>
    <dsp:sp modelId="{DA227E49-A16E-4025-8EAE-A5B41B86E007}">
      <dsp:nvSpPr>
        <dsp:cNvPr id="0" name=""/>
        <dsp:cNvSpPr/>
      </dsp:nvSpPr>
      <dsp:spPr>
        <a:xfrm>
          <a:off x="0" y="0"/>
          <a:ext cx="2557672" cy="459569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b="1" kern="1200" dirty="0"/>
            <a:t>Supply</a:t>
          </a:r>
        </a:p>
      </dsp:txBody>
      <dsp:txXfrm>
        <a:off x="0" y="0"/>
        <a:ext cx="2557672" cy="1378708"/>
      </dsp:txXfrm>
    </dsp:sp>
    <dsp:sp modelId="{65891140-B7F2-44D6-A1C6-00F08F51BBAD}">
      <dsp:nvSpPr>
        <dsp:cNvPr id="0" name=""/>
        <dsp:cNvSpPr/>
      </dsp:nvSpPr>
      <dsp:spPr>
        <a:xfrm>
          <a:off x="243260" y="1908829"/>
          <a:ext cx="1975825" cy="14060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ZA" sz="1700" kern="1200" dirty="0"/>
            <a:t>Cross Border Supply of Digital Services by Foreign Business</a:t>
          </a:r>
        </a:p>
      </dsp:txBody>
      <dsp:txXfrm>
        <a:off x="284442" y="1950011"/>
        <a:ext cx="1893461" cy="1323705"/>
      </dsp:txXfrm>
    </dsp:sp>
    <dsp:sp modelId="{640E8F78-F512-476F-85B1-50629AE6D1F5}">
      <dsp:nvSpPr>
        <dsp:cNvPr id="0" name=""/>
        <dsp:cNvSpPr/>
      </dsp:nvSpPr>
      <dsp:spPr>
        <a:xfrm rot="19650493">
          <a:off x="2119484" y="2257114"/>
          <a:ext cx="1272603" cy="25883"/>
        </a:xfrm>
        <a:custGeom>
          <a:avLst/>
          <a:gdLst/>
          <a:ahLst/>
          <a:cxnLst/>
          <a:rect l="0" t="0" r="0" b="0"/>
          <a:pathLst>
            <a:path>
              <a:moveTo>
                <a:pt x="0" y="12941"/>
              </a:moveTo>
              <a:lnTo>
                <a:pt x="1272603" y="129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723971" y="2238241"/>
        <a:ext cx="63630" cy="63630"/>
      </dsp:txXfrm>
    </dsp:sp>
    <dsp:sp modelId="{58C1E17B-3E21-45DA-975B-F0821C72B825}">
      <dsp:nvSpPr>
        <dsp:cNvPr id="0" name=""/>
        <dsp:cNvSpPr/>
      </dsp:nvSpPr>
      <dsp:spPr>
        <a:xfrm>
          <a:off x="3292486" y="1358700"/>
          <a:ext cx="1620972" cy="11390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t>Business</a:t>
          </a:r>
        </a:p>
      </dsp:txBody>
      <dsp:txXfrm>
        <a:off x="3325849" y="1392063"/>
        <a:ext cx="1554246" cy="1072370"/>
      </dsp:txXfrm>
    </dsp:sp>
    <dsp:sp modelId="{AA4658E5-CA48-4AED-99C1-2D0E35A4FAF7}">
      <dsp:nvSpPr>
        <dsp:cNvPr id="0" name=""/>
        <dsp:cNvSpPr/>
      </dsp:nvSpPr>
      <dsp:spPr>
        <a:xfrm rot="20804065">
          <a:off x="4898610" y="1787608"/>
          <a:ext cx="1113012" cy="25883"/>
        </a:xfrm>
        <a:custGeom>
          <a:avLst/>
          <a:gdLst/>
          <a:ahLst/>
          <a:cxnLst/>
          <a:rect l="0" t="0" r="0" b="0"/>
          <a:pathLst>
            <a:path>
              <a:moveTo>
                <a:pt x="0" y="12941"/>
              </a:moveTo>
              <a:lnTo>
                <a:pt x="1113012" y="1294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5427291" y="1772725"/>
        <a:ext cx="55650" cy="55650"/>
      </dsp:txXfrm>
    </dsp:sp>
    <dsp:sp modelId="{5A2A0C6A-2FE7-43F2-86C2-94520F646C9A}">
      <dsp:nvSpPr>
        <dsp:cNvPr id="0" name=""/>
        <dsp:cNvSpPr/>
      </dsp:nvSpPr>
      <dsp:spPr>
        <a:xfrm>
          <a:off x="5996773" y="1188705"/>
          <a:ext cx="2397966" cy="9682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t" anchorCtr="0">
          <a:noAutofit/>
        </a:bodyPr>
        <a:lstStyle/>
        <a:p>
          <a:pPr marL="0" lvl="0" indent="0" algn="ctr" defTabSz="577850">
            <a:lnSpc>
              <a:spcPct val="90000"/>
            </a:lnSpc>
            <a:spcBef>
              <a:spcPct val="0"/>
            </a:spcBef>
            <a:spcAft>
              <a:spcPct val="35000"/>
            </a:spcAft>
            <a:buNone/>
          </a:pPr>
          <a:r>
            <a:rPr lang="en-ZA" sz="1300" b="1" kern="1200" dirty="0"/>
            <a:t>Reverse Charge </a:t>
          </a:r>
        </a:p>
        <a:p>
          <a:pPr marL="0" lvl="0" indent="0" algn="ctr" defTabSz="577850">
            <a:lnSpc>
              <a:spcPct val="90000"/>
            </a:lnSpc>
            <a:spcBef>
              <a:spcPct val="0"/>
            </a:spcBef>
            <a:spcAft>
              <a:spcPct val="35000"/>
            </a:spcAft>
            <a:buNone/>
          </a:pPr>
          <a:r>
            <a:rPr lang="en-ZA" sz="1300" b="0" kern="1200" dirty="0"/>
            <a:t>Entity</a:t>
          </a:r>
          <a:r>
            <a:rPr lang="en-US" sz="1300" kern="1200" dirty="0"/>
            <a:t> consuming supplies is required to self assess itself to VAT based on its expenses.</a:t>
          </a:r>
          <a:endParaRPr lang="en-ZA" sz="1300" b="1" kern="1200" dirty="0"/>
        </a:p>
      </dsp:txBody>
      <dsp:txXfrm>
        <a:off x="6025133" y="1217065"/>
        <a:ext cx="2341246" cy="911571"/>
      </dsp:txXfrm>
    </dsp:sp>
    <dsp:sp modelId="{A8F7D835-5F66-4475-9C42-579E2B0D2C2E}">
      <dsp:nvSpPr>
        <dsp:cNvPr id="0" name=""/>
        <dsp:cNvSpPr/>
      </dsp:nvSpPr>
      <dsp:spPr>
        <a:xfrm rot="2456542">
          <a:off x="4741190" y="2376767"/>
          <a:ext cx="1408395" cy="25883"/>
        </a:xfrm>
        <a:custGeom>
          <a:avLst/>
          <a:gdLst/>
          <a:ahLst/>
          <a:cxnLst/>
          <a:rect l="0" t="0" r="0" b="0"/>
          <a:pathLst>
            <a:path>
              <a:moveTo>
                <a:pt x="0" y="12941"/>
              </a:moveTo>
              <a:lnTo>
                <a:pt x="1408395" y="1294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5410178" y="2354499"/>
        <a:ext cx="70419" cy="70419"/>
      </dsp:txXfrm>
    </dsp:sp>
    <dsp:sp modelId="{A02B110F-A829-46BB-A25C-A4CAAC600D9B}">
      <dsp:nvSpPr>
        <dsp:cNvPr id="0" name=""/>
        <dsp:cNvSpPr/>
      </dsp:nvSpPr>
      <dsp:spPr>
        <a:xfrm>
          <a:off x="5977317" y="2409133"/>
          <a:ext cx="2463417" cy="8840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dirty="0"/>
            <a:t>Withholding VAT </a:t>
          </a:r>
        </a:p>
        <a:p>
          <a:pPr marL="0" lvl="0" indent="0" algn="ctr" defTabSz="577850">
            <a:lnSpc>
              <a:spcPct val="90000"/>
            </a:lnSpc>
            <a:spcBef>
              <a:spcPct val="0"/>
            </a:spcBef>
            <a:spcAft>
              <a:spcPct val="35000"/>
            </a:spcAft>
            <a:buFont typeface="Arial" panose="020B0604020202020204" pitchFamily="34" charset="0"/>
            <a:buNone/>
          </a:pPr>
          <a:r>
            <a:rPr lang="en-US" sz="1300" kern="1200" dirty="0"/>
            <a:t>Consuming entity deducts VAT at source based on the invoice received from the supplier. </a:t>
          </a:r>
          <a:endParaRPr lang="en-ZA" sz="1300" kern="1200" dirty="0"/>
        </a:p>
      </dsp:txBody>
      <dsp:txXfrm>
        <a:off x="6003211" y="2435027"/>
        <a:ext cx="2411629" cy="832284"/>
      </dsp:txXfrm>
    </dsp:sp>
    <dsp:sp modelId="{2190C2CA-1B35-4FFE-8BA0-AA2681AC4B2B}">
      <dsp:nvSpPr>
        <dsp:cNvPr id="0" name=""/>
        <dsp:cNvSpPr/>
      </dsp:nvSpPr>
      <dsp:spPr>
        <a:xfrm rot="2582100">
          <a:off x="2018180" y="3108495"/>
          <a:ext cx="1493372" cy="25883"/>
        </a:xfrm>
        <a:custGeom>
          <a:avLst/>
          <a:gdLst/>
          <a:ahLst/>
          <a:cxnLst/>
          <a:rect l="0" t="0" r="0" b="0"/>
          <a:pathLst>
            <a:path>
              <a:moveTo>
                <a:pt x="0" y="12941"/>
              </a:moveTo>
              <a:lnTo>
                <a:pt x="1493372" y="129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727532" y="3084102"/>
        <a:ext cx="74668" cy="74668"/>
      </dsp:txXfrm>
    </dsp:sp>
    <dsp:sp modelId="{6B39C2A3-5A76-4FA4-8A27-DE185E63ED02}">
      <dsp:nvSpPr>
        <dsp:cNvPr id="0" name=""/>
        <dsp:cNvSpPr/>
      </dsp:nvSpPr>
      <dsp:spPr>
        <a:xfrm>
          <a:off x="3310647" y="3033638"/>
          <a:ext cx="1621488" cy="11947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t>Consumer</a:t>
          </a:r>
        </a:p>
      </dsp:txBody>
      <dsp:txXfrm>
        <a:off x="3345640" y="3068631"/>
        <a:ext cx="1551502" cy="1124754"/>
      </dsp:txXfrm>
    </dsp:sp>
    <dsp:sp modelId="{8FDEE1CC-AD90-437B-B15B-DE7B7266D4EB}">
      <dsp:nvSpPr>
        <dsp:cNvPr id="0" name=""/>
        <dsp:cNvSpPr/>
      </dsp:nvSpPr>
      <dsp:spPr>
        <a:xfrm rot="590979">
          <a:off x="4924313" y="3708845"/>
          <a:ext cx="1061342" cy="25883"/>
        </a:xfrm>
        <a:custGeom>
          <a:avLst/>
          <a:gdLst/>
          <a:ahLst/>
          <a:cxnLst/>
          <a:rect l="0" t="0" r="0" b="0"/>
          <a:pathLst>
            <a:path>
              <a:moveTo>
                <a:pt x="0" y="12941"/>
              </a:moveTo>
              <a:lnTo>
                <a:pt x="1061342" y="1294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5428450" y="3695254"/>
        <a:ext cx="53067" cy="53067"/>
      </dsp:txXfrm>
    </dsp:sp>
    <dsp:sp modelId="{AB3E4E1D-3F70-495D-A0C5-27A1A1CD060D}">
      <dsp:nvSpPr>
        <dsp:cNvPr id="0" name=""/>
        <dsp:cNvSpPr/>
      </dsp:nvSpPr>
      <dsp:spPr>
        <a:xfrm>
          <a:off x="5977833" y="3431259"/>
          <a:ext cx="2488080" cy="76261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ZA" sz="1700" b="1" kern="1200" dirty="0"/>
            <a:t>Simplified Registration and Filing Regime</a:t>
          </a:r>
        </a:p>
      </dsp:txBody>
      <dsp:txXfrm>
        <a:off x="6000169" y="3453595"/>
        <a:ext cx="2443408" cy="717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2382E-30FB-4991-8B1E-55297EE6CA8D}">
      <dsp:nvSpPr>
        <dsp:cNvPr id="0" name=""/>
        <dsp:cNvSpPr/>
      </dsp:nvSpPr>
      <dsp:spPr>
        <a:xfrm>
          <a:off x="0" y="3671718"/>
          <a:ext cx="10058256" cy="0"/>
        </a:xfrm>
        <a:prstGeom prst="line">
          <a:avLst/>
        </a:prstGeom>
        <a:noFill/>
        <a:ln w="25400" cap="flat" cmpd="sng" algn="ctr">
          <a:solidFill>
            <a:srgbClr val="9BBB5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9DEA3F7-9E81-4D58-97F7-E850ADB86B4A}">
      <dsp:nvSpPr>
        <dsp:cNvPr id="0" name=""/>
        <dsp:cNvSpPr/>
      </dsp:nvSpPr>
      <dsp:spPr>
        <a:xfrm>
          <a:off x="0" y="2041415"/>
          <a:ext cx="10058256" cy="0"/>
        </a:xfrm>
        <a:prstGeom prst="line">
          <a:avLst/>
        </a:prstGeom>
        <a:noFill/>
        <a:ln w="25400" cap="flat" cmpd="sng" algn="ctr">
          <a:solidFill>
            <a:srgbClr val="9BBB5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49D2CCA-8C65-4836-B48E-33B29B12E3BD}">
      <dsp:nvSpPr>
        <dsp:cNvPr id="0" name=""/>
        <dsp:cNvSpPr/>
      </dsp:nvSpPr>
      <dsp:spPr>
        <a:xfrm>
          <a:off x="0" y="621001"/>
          <a:ext cx="10058256" cy="0"/>
        </a:xfrm>
        <a:prstGeom prst="line">
          <a:avLst/>
        </a:prstGeom>
        <a:noFill/>
        <a:ln w="25400" cap="flat" cmpd="sng" algn="ctr">
          <a:solidFill>
            <a:srgbClr val="9BBB5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6D7D605-BC41-4179-B713-37686251B4FD}">
      <dsp:nvSpPr>
        <dsp:cNvPr id="0" name=""/>
        <dsp:cNvSpPr/>
      </dsp:nvSpPr>
      <dsp:spPr>
        <a:xfrm>
          <a:off x="2615146" y="2318"/>
          <a:ext cx="7443109" cy="61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ZA" sz="2400" kern="1200" dirty="0">
              <a:solidFill>
                <a:sysClr val="windowText" lastClr="000000">
                  <a:hueOff val="0"/>
                  <a:satOff val="0"/>
                  <a:lumOff val="0"/>
                  <a:alphaOff val="0"/>
                </a:sysClr>
              </a:solidFill>
              <a:latin typeface="Calibri"/>
              <a:ea typeface="+mn-ea"/>
              <a:cs typeface="+mn-cs"/>
            </a:rPr>
            <a:t>Digital and Effective</a:t>
          </a:r>
        </a:p>
      </dsp:txBody>
      <dsp:txXfrm>
        <a:off x="2615146" y="2318"/>
        <a:ext cx="7443109" cy="618683"/>
      </dsp:txXfrm>
    </dsp:sp>
    <dsp:sp modelId="{665F95C7-9BD0-41A2-98E4-B3072CA26640}">
      <dsp:nvSpPr>
        <dsp:cNvPr id="0" name=""/>
        <dsp:cNvSpPr/>
      </dsp:nvSpPr>
      <dsp:spPr>
        <a:xfrm>
          <a:off x="0" y="2318"/>
          <a:ext cx="2615146" cy="618683"/>
        </a:xfrm>
        <a:prstGeom prst="round2SameRect">
          <a:avLst>
            <a:gd name="adj1" fmla="val 16670"/>
            <a:gd name="adj2" fmla="val 0"/>
          </a:avLst>
        </a:prstGeom>
        <a:solidFill>
          <a:srgbClr val="9BBB59">
            <a:lumMod val="5000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ysClr val="window" lastClr="FFFFFF"/>
              </a:solidFill>
              <a:latin typeface="Calibri"/>
              <a:ea typeface="+mn-ea"/>
              <a:cs typeface="+mn-cs"/>
            </a:rPr>
            <a:t>Communication</a:t>
          </a:r>
        </a:p>
      </dsp:txBody>
      <dsp:txXfrm>
        <a:off x="30207" y="32525"/>
        <a:ext cx="2554732" cy="588476"/>
      </dsp:txXfrm>
    </dsp:sp>
    <dsp:sp modelId="{81483BA8-92E8-43FF-A354-C101B03F8E3D}">
      <dsp:nvSpPr>
        <dsp:cNvPr id="0" name=""/>
        <dsp:cNvSpPr/>
      </dsp:nvSpPr>
      <dsp:spPr>
        <a:xfrm>
          <a:off x="0" y="621001"/>
          <a:ext cx="10058256" cy="77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ZA" sz="1800" kern="1200" dirty="0">
              <a:solidFill>
                <a:sysClr val="windowText" lastClr="000000">
                  <a:hueOff val="0"/>
                  <a:satOff val="0"/>
                  <a:lumOff val="0"/>
                  <a:alphaOff val="0"/>
                </a:sysClr>
              </a:solidFill>
              <a:latin typeface="Calibri"/>
              <a:ea typeface="+mn-ea"/>
              <a:cs typeface="+mn-cs"/>
            </a:rPr>
            <a:t>Availability of digital channels for communication between foreign supplier and tax authorities</a:t>
          </a:r>
        </a:p>
        <a:p>
          <a:pPr marL="171450" lvl="1" indent="-171450" algn="l" defTabSz="800100">
            <a:lnSpc>
              <a:spcPct val="90000"/>
            </a:lnSpc>
            <a:spcBef>
              <a:spcPct val="0"/>
            </a:spcBef>
            <a:spcAft>
              <a:spcPct val="15000"/>
            </a:spcAft>
            <a:buChar char="•"/>
          </a:pPr>
          <a:r>
            <a:rPr lang="en-ZA" sz="1800" kern="1200" dirty="0">
              <a:solidFill>
                <a:sysClr val="windowText" lastClr="000000">
                  <a:hueOff val="0"/>
                  <a:satOff val="0"/>
                  <a:lumOff val="0"/>
                  <a:alphaOff val="0"/>
                </a:sysClr>
              </a:solidFill>
              <a:latin typeface="Calibri"/>
              <a:ea typeface="+mn-ea"/>
              <a:cs typeface="+mn-cs"/>
            </a:rPr>
            <a:t>Effective channels for response to enquiries for both technical, administrative and technology issues</a:t>
          </a:r>
        </a:p>
      </dsp:txBody>
      <dsp:txXfrm>
        <a:off x="0" y="621001"/>
        <a:ext cx="10058256" cy="770796"/>
      </dsp:txXfrm>
    </dsp:sp>
    <dsp:sp modelId="{7688F07E-E983-4405-8B55-FFA923185C7E}">
      <dsp:nvSpPr>
        <dsp:cNvPr id="0" name=""/>
        <dsp:cNvSpPr/>
      </dsp:nvSpPr>
      <dsp:spPr>
        <a:xfrm>
          <a:off x="2615146" y="1422732"/>
          <a:ext cx="7443109" cy="61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ZA" sz="2400" kern="1200" dirty="0">
              <a:solidFill>
                <a:sysClr val="windowText" lastClr="000000">
                  <a:hueOff val="0"/>
                  <a:satOff val="0"/>
                  <a:lumOff val="0"/>
                  <a:alphaOff val="0"/>
                </a:sysClr>
              </a:solidFill>
              <a:latin typeface="Calibri"/>
              <a:ea typeface="+mn-ea"/>
              <a:cs typeface="+mn-cs"/>
            </a:rPr>
            <a:t>Integrity and Accessibility</a:t>
          </a:r>
        </a:p>
      </dsp:txBody>
      <dsp:txXfrm>
        <a:off x="2615146" y="1422732"/>
        <a:ext cx="7443109" cy="618683"/>
      </dsp:txXfrm>
    </dsp:sp>
    <dsp:sp modelId="{DC9C6DB1-4E5F-40C3-B361-366A144B297F}">
      <dsp:nvSpPr>
        <dsp:cNvPr id="0" name=""/>
        <dsp:cNvSpPr/>
      </dsp:nvSpPr>
      <dsp:spPr>
        <a:xfrm>
          <a:off x="0" y="1422732"/>
          <a:ext cx="2615146" cy="618683"/>
        </a:xfrm>
        <a:prstGeom prst="round2SameRect">
          <a:avLst>
            <a:gd name="adj1" fmla="val 16670"/>
            <a:gd name="adj2" fmla="val 0"/>
          </a:avLst>
        </a:prstGeom>
        <a:solidFill>
          <a:srgbClr val="9BBB59">
            <a:lumMod val="5000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ysClr val="window" lastClr="FFFFFF"/>
              </a:solidFill>
              <a:latin typeface="Calibri"/>
              <a:ea typeface="+mn-ea"/>
              <a:cs typeface="+mn-cs"/>
            </a:rPr>
            <a:t>Taxpayers Identification</a:t>
          </a:r>
        </a:p>
      </dsp:txBody>
      <dsp:txXfrm>
        <a:off x="30207" y="1452939"/>
        <a:ext cx="2554732" cy="588476"/>
      </dsp:txXfrm>
    </dsp:sp>
    <dsp:sp modelId="{3CBC318F-FB73-416E-84F8-A69B2ACA19F9}">
      <dsp:nvSpPr>
        <dsp:cNvPr id="0" name=""/>
        <dsp:cNvSpPr/>
      </dsp:nvSpPr>
      <dsp:spPr>
        <a:xfrm>
          <a:off x="0" y="2041415"/>
          <a:ext cx="10058256" cy="980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ZA" sz="1800" kern="1200" dirty="0">
              <a:solidFill>
                <a:sysClr val="windowText" lastClr="000000">
                  <a:hueOff val="0"/>
                  <a:satOff val="0"/>
                  <a:lumOff val="0"/>
                  <a:alphaOff val="0"/>
                </a:sysClr>
              </a:solidFill>
              <a:latin typeface="Calibri"/>
              <a:ea typeface="+mn-ea"/>
              <a:cs typeface="+mn-cs"/>
            </a:rPr>
            <a:t>Integrity of taxpayers identification database</a:t>
          </a:r>
        </a:p>
        <a:p>
          <a:pPr marL="171450" lvl="1" indent="-171450" algn="l" defTabSz="800100">
            <a:lnSpc>
              <a:spcPct val="90000"/>
            </a:lnSpc>
            <a:spcBef>
              <a:spcPct val="0"/>
            </a:spcBef>
            <a:spcAft>
              <a:spcPct val="15000"/>
            </a:spcAft>
            <a:buChar char="•"/>
          </a:pPr>
          <a:r>
            <a:rPr lang="en-ZA" sz="1800" kern="1200" dirty="0">
              <a:solidFill>
                <a:sysClr val="windowText" lastClr="000000">
                  <a:hueOff val="0"/>
                  <a:satOff val="0"/>
                  <a:lumOff val="0"/>
                  <a:alphaOff val="0"/>
                </a:sysClr>
              </a:solidFill>
              <a:latin typeface="Calibri"/>
              <a:ea typeface="+mn-ea"/>
              <a:cs typeface="+mn-cs"/>
            </a:rPr>
            <a:t>Availability to foreign suppliers of access to the database for the identification of VAT status (B2B or B2C) of customer for the application of the relevant collection mechanism </a:t>
          </a:r>
        </a:p>
      </dsp:txBody>
      <dsp:txXfrm>
        <a:off x="0" y="2041415"/>
        <a:ext cx="10058256" cy="980685"/>
      </dsp:txXfrm>
    </dsp:sp>
    <dsp:sp modelId="{57B647F7-2923-4E75-A476-FA0D0120CB98}">
      <dsp:nvSpPr>
        <dsp:cNvPr id="0" name=""/>
        <dsp:cNvSpPr/>
      </dsp:nvSpPr>
      <dsp:spPr>
        <a:xfrm>
          <a:off x="2615146" y="3053035"/>
          <a:ext cx="7443109" cy="61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ZA" sz="2400" kern="1200" dirty="0">
              <a:solidFill>
                <a:sysClr val="windowText" lastClr="000000">
                  <a:hueOff val="0"/>
                  <a:satOff val="0"/>
                  <a:lumOff val="0"/>
                  <a:alphaOff val="0"/>
                </a:sysClr>
              </a:solidFill>
              <a:latin typeface="Calibri"/>
              <a:ea typeface="+mn-ea"/>
              <a:cs typeface="+mn-cs"/>
            </a:rPr>
            <a:t>Accessible, Fair and Efficient</a:t>
          </a:r>
        </a:p>
      </dsp:txBody>
      <dsp:txXfrm>
        <a:off x="2615146" y="3053035"/>
        <a:ext cx="7443109" cy="618683"/>
      </dsp:txXfrm>
    </dsp:sp>
    <dsp:sp modelId="{E3C2863A-AEDA-4067-B396-7E8457E79083}">
      <dsp:nvSpPr>
        <dsp:cNvPr id="0" name=""/>
        <dsp:cNvSpPr/>
      </dsp:nvSpPr>
      <dsp:spPr>
        <a:xfrm>
          <a:off x="0" y="3053035"/>
          <a:ext cx="2615146" cy="618683"/>
        </a:xfrm>
        <a:prstGeom prst="round2SameRect">
          <a:avLst>
            <a:gd name="adj1" fmla="val 16670"/>
            <a:gd name="adj2" fmla="val 0"/>
          </a:avLst>
        </a:prstGeom>
        <a:solidFill>
          <a:srgbClr val="9BBB59">
            <a:lumMod val="5000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ysClr val="window" lastClr="FFFFFF"/>
              </a:solidFill>
              <a:latin typeface="Calibri"/>
              <a:ea typeface="+mn-ea"/>
              <a:cs typeface="+mn-cs"/>
            </a:rPr>
            <a:t>Dispute Resolution</a:t>
          </a:r>
        </a:p>
      </dsp:txBody>
      <dsp:txXfrm>
        <a:off x="30207" y="3083242"/>
        <a:ext cx="2554732" cy="588476"/>
      </dsp:txXfrm>
    </dsp:sp>
    <dsp:sp modelId="{50B76A33-8252-4122-BEB2-9A5D526DF2DD}">
      <dsp:nvSpPr>
        <dsp:cNvPr id="0" name=""/>
        <dsp:cNvSpPr/>
      </dsp:nvSpPr>
      <dsp:spPr>
        <a:xfrm>
          <a:off x="0" y="3671718"/>
          <a:ext cx="10058256" cy="123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ZA" sz="1800" kern="1200" dirty="0">
              <a:solidFill>
                <a:sysClr val="windowText" lastClr="000000">
                  <a:hueOff val="0"/>
                  <a:satOff val="0"/>
                  <a:lumOff val="0"/>
                  <a:alphaOff val="0"/>
                </a:sysClr>
              </a:solidFill>
              <a:latin typeface="Calibri"/>
              <a:ea typeface="+mn-ea"/>
              <a:cs typeface="+mn-cs"/>
            </a:rPr>
            <a:t>Effective channels for dispute resolution on technical VAT issues with regards to interpretation of legislation, administrative obligations, VAT payable, etcetera.</a:t>
          </a:r>
        </a:p>
        <a:p>
          <a:pPr marL="171450" lvl="1" indent="-171450" algn="l" defTabSz="800100">
            <a:lnSpc>
              <a:spcPct val="90000"/>
            </a:lnSpc>
            <a:spcBef>
              <a:spcPct val="0"/>
            </a:spcBef>
            <a:spcAft>
              <a:spcPct val="15000"/>
            </a:spcAft>
            <a:buChar char="•"/>
          </a:pPr>
          <a:r>
            <a:rPr lang="en-ZA" sz="1800" kern="1200" dirty="0">
              <a:solidFill>
                <a:sysClr val="windowText" lastClr="000000">
                  <a:hueOff val="0"/>
                  <a:satOff val="0"/>
                  <a:lumOff val="0"/>
                  <a:alphaOff val="0"/>
                </a:sysClr>
              </a:solidFill>
              <a:latin typeface="Calibri"/>
              <a:ea typeface="+mn-ea"/>
              <a:cs typeface="+mn-cs"/>
            </a:rPr>
            <a:t>Preferable use of digital channels e.g. acceptance of emails as official communication</a:t>
          </a:r>
        </a:p>
      </dsp:txBody>
      <dsp:txXfrm>
        <a:off x="0" y="3671718"/>
        <a:ext cx="10058256" cy="12375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1A2AF1-C1FB-2C48-ACA7-9E780D29FCBF}"/>
              </a:ext>
            </a:extLst>
          </p:cNvPr>
          <p:cNvPicPr>
            <a:picLocks noChangeAspect="1"/>
          </p:cNvPicPr>
          <p:nvPr userDrawn="1"/>
        </p:nvPicPr>
        <p:blipFill>
          <a:blip r:embed="rId2"/>
          <a:stretch>
            <a:fillRect/>
          </a:stretch>
        </p:blipFill>
        <p:spPr>
          <a:xfrm>
            <a:off x="0" y="0"/>
            <a:ext cx="12178139" cy="6865814"/>
          </a:xfrm>
          <a:prstGeom prst="rect">
            <a:avLst/>
          </a:prstGeom>
        </p:spPr>
      </p:pic>
      <p:sp>
        <p:nvSpPr>
          <p:cNvPr id="2" name="Title 1">
            <a:extLst>
              <a:ext uri="{FF2B5EF4-FFF2-40B4-BE49-F238E27FC236}">
                <a16:creationId xmlns:a16="http://schemas.microsoft.com/office/drawing/2014/main" id="{2A4DE530-6B39-1D44-949C-92A71A357E42}"/>
              </a:ext>
            </a:extLst>
          </p:cNvPr>
          <p:cNvSpPr>
            <a:spLocks noGrp="1"/>
          </p:cNvSpPr>
          <p:nvPr>
            <p:ph type="ctrTitle"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BACKGROUND</a:t>
            </a:r>
            <a:endParaRPr lang="en-US"/>
          </a:p>
        </p:txBody>
      </p:sp>
      <p:sp>
        <p:nvSpPr>
          <p:cNvPr id="6" name="Slide Number Placeholder 5">
            <a:extLst>
              <a:ext uri="{FF2B5EF4-FFF2-40B4-BE49-F238E27FC236}">
                <a16:creationId xmlns:a16="http://schemas.microsoft.com/office/drawing/2014/main" id="{878F8C7C-2511-A44F-AFB0-510D44E15B98}"/>
              </a:ext>
            </a:extLst>
          </p:cNvPr>
          <p:cNvSpPr>
            <a:spLocks noGrp="1"/>
          </p:cNvSpPr>
          <p:nvPr>
            <p:ph type="sldNum" sz="quarter" idx="12"/>
          </p:nvPr>
        </p:nvSpPr>
        <p:spPr>
          <a:xfrm>
            <a:off x="127000" y="6492875"/>
            <a:ext cx="767080" cy="365125"/>
          </a:xfrm>
          <a:prstGeom prst="rect">
            <a:avLst/>
          </a:prstGeom>
        </p:spPr>
        <p:txBody>
          <a:bodyPr/>
          <a:lstStyle>
            <a:lvl1pPr>
              <a:defRPr sz="1400">
                <a:solidFill>
                  <a:schemeClr val="bg2">
                    <a:lumMod val="75000"/>
                  </a:schemeClr>
                </a:solidFill>
                <a:latin typeface="Arial" panose="020B0604020202020204" pitchFamily="34" charset="0"/>
                <a:cs typeface="Arial" panose="020B0604020202020204" pitchFamily="34" charset="0"/>
              </a:defRPr>
            </a:lvl1pPr>
          </a:lstStyle>
          <a:p>
            <a:fld id="{DE9E6D1B-488E-D44D-A900-EDA53843741F}" type="slidenum">
              <a:rPr lang="en-US" smtClean="0"/>
              <a:pPr/>
              <a:t>‹#›</a:t>
            </a:fld>
            <a:endParaRPr lang="en-US" sz="1400"/>
          </a:p>
        </p:txBody>
      </p:sp>
    </p:spTree>
    <p:extLst>
      <p:ext uri="{BB962C8B-B14F-4D97-AF65-F5344CB8AC3E}">
        <p14:creationId xmlns:p14="http://schemas.microsoft.com/office/powerpoint/2010/main" val="182913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1A2AF1-C1FB-2C48-ACA7-9E780D29FCBF}"/>
              </a:ext>
            </a:extLst>
          </p:cNvPr>
          <p:cNvPicPr>
            <a:picLocks noChangeAspect="1"/>
          </p:cNvPicPr>
          <p:nvPr userDrawn="1"/>
        </p:nvPicPr>
        <p:blipFill>
          <a:blip r:embed="rId2"/>
          <a:stretch>
            <a:fillRect/>
          </a:stretch>
        </p:blipFill>
        <p:spPr>
          <a:xfrm>
            <a:off x="0" y="0"/>
            <a:ext cx="12178139" cy="6865814"/>
          </a:xfrm>
          <a:prstGeom prst="rect">
            <a:avLst/>
          </a:prstGeom>
        </p:spPr>
      </p:pic>
      <p:sp>
        <p:nvSpPr>
          <p:cNvPr id="6" name="Slide Number Placeholder 5">
            <a:extLst>
              <a:ext uri="{FF2B5EF4-FFF2-40B4-BE49-F238E27FC236}">
                <a16:creationId xmlns:a16="http://schemas.microsoft.com/office/drawing/2014/main" id="{878F8C7C-2511-A44F-AFB0-510D44E15B98}"/>
              </a:ext>
            </a:extLst>
          </p:cNvPr>
          <p:cNvSpPr>
            <a:spLocks noGrp="1"/>
          </p:cNvSpPr>
          <p:nvPr>
            <p:ph type="sldNum" sz="quarter" idx="12"/>
          </p:nvPr>
        </p:nvSpPr>
        <p:spPr>
          <a:xfrm>
            <a:off x="127000" y="6492875"/>
            <a:ext cx="767080" cy="365125"/>
          </a:xfrm>
          <a:prstGeom prst="rect">
            <a:avLst/>
          </a:prstGeom>
        </p:spPr>
        <p:txBody>
          <a:bodyPr/>
          <a:lstStyle>
            <a:lvl1pPr>
              <a:defRPr sz="1400">
                <a:solidFill>
                  <a:schemeClr val="bg2">
                    <a:lumMod val="75000"/>
                  </a:schemeClr>
                </a:solidFill>
                <a:latin typeface="Arial" panose="020B0604020202020204" pitchFamily="34" charset="0"/>
                <a:cs typeface="Arial" panose="020B0604020202020204" pitchFamily="34" charset="0"/>
              </a:defRPr>
            </a:lvl1pPr>
          </a:lstStyle>
          <a:p>
            <a:fld id="{DE9E6D1B-488E-D44D-A900-EDA53843741F}" type="slidenum">
              <a:rPr lang="en-US" smtClean="0"/>
              <a:pPr/>
              <a:t>‹#›</a:t>
            </a:fld>
            <a:endParaRPr lang="en-US" sz="1400"/>
          </a:p>
        </p:txBody>
      </p:sp>
    </p:spTree>
    <p:extLst>
      <p:ext uri="{BB962C8B-B14F-4D97-AF65-F5344CB8AC3E}">
        <p14:creationId xmlns:p14="http://schemas.microsoft.com/office/powerpoint/2010/main" val="238626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1A2AF1-C1FB-2C48-ACA7-9E780D29FCBF}"/>
              </a:ext>
            </a:extLst>
          </p:cNvPr>
          <p:cNvPicPr>
            <a:picLocks noChangeAspect="1"/>
          </p:cNvPicPr>
          <p:nvPr userDrawn="1"/>
        </p:nvPicPr>
        <p:blipFill>
          <a:blip r:embed="rId2"/>
          <a:stretch>
            <a:fillRect/>
          </a:stretch>
        </p:blipFill>
        <p:spPr>
          <a:xfrm>
            <a:off x="0" y="0"/>
            <a:ext cx="12178139" cy="6865814"/>
          </a:xfrm>
          <a:prstGeom prst="rect">
            <a:avLst/>
          </a:prstGeom>
        </p:spPr>
      </p:pic>
      <p:sp>
        <p:nvSpPr>
          <p:cNvPr id="6" name="Slide Number Placeholder 5">
            <a:extLst>
              <a:ext uri="{FF2B5EF4-FFF2-40B4-BE49-F238E27FC236}">
                <a16:creationId xmlns:a16="http://schemas.microsoft.com/office/drawing/2014/main" id="{878F8C7C-2511-A44F-AFB0-510D44E15B98}"/>
              </a:ext>
            </a:extLst>
          </p:cNvPr>
          <p:cNvSpPr>
            <a:spLocks noGrp="1"/>
          </p:cNvSpPr>
          <p:nvPr>
            <p:ph type="sldNum" sz="quarter" idx="12"/>
          </p:nvPr>
        </p:nvSpPr>
        <p:spPr>
          <a:xfrm>
            <a:off x="127000" y="6492875"/>
            <a:ext cx="767080" cy="365125"/>
          </a:xfrm>
          <a:prstGeom prst="rect">
            <a:avLst/>
          </a:prstGeom>
        </p:spPr>
        <p:txBody>
          <a:bodyPr/>
          <a:lstStyle>
            <a:lvl1pPr>
              <a:defRPr sz="1400">
                <a:solidFill>
                  <a:schemeClr val="bg2">
                    <a:lumMod val="75000"/>
                  </a:schemeClr>
                </a:solidFill>
                <a:latin typeface="Arial" panose="020B0604020202020204" pitchFamily="34" charset="0"/>
                <a:cs typeface="Arial" panose="020B0604020202020204" pitchFamily="34" charset="0"/>
              </a:defRPr>
            </a:lvl1pPr>
          </a:lstStyle>
          <a:p>
            <a:fld id="{DE9E6D1B-488E-D44D-A900-EDA53843741F}" type="slidenum">
              <a:rPr lang="en-US" smtClean="0"/>
              <a:pPr/>
              <a:t>‹#›</a:t>
            </a:fld>
            <a:endParaRPr lang="en-US" sz="1400"/>
          </a:p>
        </p:txBody>
      </p:sp>
    </p:spTree>
    <p:extLst>
      <p:ext uri="{BB962C8B-B14F-4D97-AF65-F5344CB8AC3E}">
        <p14:creationId xmlns:p14="http://schemas.microsoft.com/office/powerpoint/2010/main" val="957786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ACC4E9-99D3-7A4A-86F5-A54C58E9B433}"/>
              </a:ext>
            </a:extLst>
          </p:cNvPr>
          <p:cNvPicPr>
            <a:picLocks noChangeAspect="1"/>
          </p:cNvPicPr>
          <p:nvPr userDrawn="1"/>
        </p:nvPicPr>
        <p:blipFill>
          <a:blip r:embed="rId5"/>
          <a:stretch>
            <a:fillRect/>
          </a:stretch>
        </p:blipFill>
        <p:spPr>
          <a:xfrm>
            <a:off x="4733" y="0"/>
            <a:ext cx="12182534" cy="6858000"/>
          </a:xfrm>
          <a:prstGeom prst="rect">
            <a:avLst/>
          </a:prstGeom>
        </p:spPr>
      </p:pic>
      <p:sp>
        <p:nvSpPr>
          <p:cNvPr id="9" name="Subtitle 2">
            <a:extLst>
              <a:ext uri="{FF2B5EF4-FFF2-40B4-BE49-F238E27FC236}">
                <a16:creationId xmlns:a16="http://schemas.microsoft.com/office/drawing/2014/main" id="{928CAABA-BAB8-5E43-8B36-02F0C696743A}"/>
              </a:ext>
            </a:extLst>
          </p:cNvPr>
          <p:cNvSpPr txBox="1">
            <a:spLocks/>
          </p:cNvSpPr>
          <p:nvPr userDrawn="1"/>
        </p:nvSpPr>
        <p:spPr>
          <a:xfrm>
            <a:off x="5128054" y="3595816"/>
            <a:ext cx="6647385" cy="2296984"/>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bg2">
                    <a:lumMod val="2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ZA" sz="2400" b="1">
                <a:effectLst/>
                <a:latin typeface="Arial" panose="020B0604020202020204" pitchFamily="34" charset="0"/>
              </a:rPr>
              <a:t>SUMMARY OF FINANCE TASKS</a:t>
            </a:r>
          </a:p>
          <a:p>
            <a:pPr>
              <a:lnSpc>
                <a:spcPct val="100000"/>
              </a:lnSpc>
            </a:pPr>
            <a:r>
              <a:rPr lang="en-ZA" sz="1800">
                <a:effectLst/>
                <a:latin typeface="Arial" panose="020B0604020202020204" pitchFamily="34" charset="0"/>
              </a:rPr>
              <a:t>ACTIVITIES PERFORMED BY FINANCEV UNIT</a:t>
            </a:r>
          </a:p>
          <a:p>
            <a:pPr>
              <a:lnSpc>
                <a:spcPct val="100000"/>
              </a:lnSpc>
            </a:pPr>
            <a:r>
              <a:rPr lang="en-ZA" sz="1800">
                <a:solidFill>
                  <a:schemeClr val="bg2">
                    <a:lumMod val="50000"/>
                  </a:schemeClr>
                </a:solidFill>
                <a:effectLst/>
                <a:latin typeface="Arial" panose="020B0604020202020204" pitchFamily="34" charset="0"/>
              </a:rPr>
              <a:t>Date : 10 February 2023</a:t>
            </a:r>
          </a:p>
          <a:p>
            <a:pPr>
              <a:lnSpc>
                <a:spcPct val="100000"/>
              </a:lnSpc>
            </a:pPr>
            <a:r>
              <a:rPr lang="en-ZA" sz="1800">
                <a:solidFill>
                  <a:schemeClr val="bg2">
                    <a:lumMod val="50000"/>
                  </a:schemeClr>
                </a:solidFill>
                <a:effectLst/>
                <a:latin typeface="Arial" panose="020B0604020202020204" pitchFamily="34" charset="0"/>
              </a:rPr>
              <a:t>Naveen Balraj</a:t>
            </a:r>
          </a:p>
          <a:p>
            <a:endParaRPr lang="en-ZA">
              <a:effectLst/>
              <a:latin typeface="Arial" panose="020B0604020202020204" pitchFamily="34" charset="0"/>
            </a:endParaRPr>
          </a:p>
        </p:txBody>
      </p:sp>
    </p:spTree>
    <p:extLst>
      <p:ext uri="{BB962C8B-B14F-4D97-AF65-F5344CB8AC3E}">
        <p14:creationId xmlns:p14="http://schemas.microsoft.com/office/powerpoint/2010/main" val="640132644"/>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ABFF-0CE5-7DF3-6DBC-F4025D4A9A86}"/>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962FA835-A6CC-7CAC-4D1C-65B4B3488762}"/>
              </a:ext>
            </a:extLst>
          </p:cNvPr>
          <p:cNvPicPr>
            <a:picLocks noChangeAspect="1"/>
          </p:cNvPicPr>
          <p:nvPr/>
        </p:nvPicPr>
        <p:blipFill>
          <a:blip r:embed="rId2"/>
          <a:stretch>
            <a:fillRect/>
          </a:stretch>
        </p:blipFill>
        <p:spPr>
          <a:xfrm>
            <a:off x="4733" y="-38100"/>
            <a:ext cx="12182534" cy="6858000"/>
          </a:xfrm>
          <a:prstGeom prst="rect">
            <a:avLst/>
          </a:prstGeom>
        </p:spPr>
      </p:pic>
      <p:sp>
        <p:nvSpPr>
          <p:cNvPr id="4" name="TextBox 3">
            <a:extLst>
              <a:ext uri="{FF2B5EF4-FFF2-40B4-BE49-F238E27FC236}">
                <a16:creationId xmlns:a16="http://schemas.microsoft.com/office/drawing/2014/main" id="{0A96DF91-1C6E-F7E0-32B9-E6D6A5BBC273}"/>
              </a:ext>
            </a:extLst>
          </p:cNvPr>
          <p:cNvSpPr txBox="1"/>
          <p:nvPr/>
        </p:nvSpPr>
        <p:spPr>
          <a:xfrm>
            <a:off x="965460" y="4716711"/>
            <a:ext cx="11094199" cy="892552"/>
          </a:xfrm>
          <a:prstGeom prst="rect">
            <a:avLst/>
          </a:prstGeom>
          <a:noFill/>
        </p:spPr>
        <p:txBody>
          <a:bodyPr wrap="square" rtlCol="0">
            <a:spAutoFit/>
          </a:bodyPr>
          <a:lstStyle/>
          <a:p>
            <a:pPr algn="r"/>
            <a:r>
              <a:rPr lang="en-US" sz="2800" b="1" dirty="0">
                <a:solidFill>
                  <a:schemeClr val="accent6">
                    <a:lumMod val="75000"/>
                  </a:schemeClr>
                </a:solidFill>
              </a:rPr>
              <a:t>VAT Compliance for Cross Border Supply of Digital Services</a:t>
            </a:r>
          </a:p>
          <a:p>
            <a:pPr algn="r"/>
            <a:r>
              <a:rPr lang="en-GB" sz="2400" b="1" dirty="0">
                <a:solidFill>
                  <a:schemeClr val="accent2"/>
                </a:solidFill>
              </a:rPr>
              <a:t>Overview of Design Considerations</a:t>
            </a:r>
          </a:p>
        </p:txBody>
      </p:sp>
    </p:spTree>
    <p:extLst>
      <p:ext uri="{BB962C8B-B14F-4D97-AF65-F5344CB8AC3E}">
        <p14:creationId xmlns:p14="http://schemas.microsoft.com/office/powerpoint/2010/main" val="175018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dirty="0"/>
              <a:t>Scope</a:t>
            </a:r>
            <a:endParaRPr lang="en-US" dirty="0"/>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sp>
        <p:nvSpPr>
          <p:cNvPr id="6" name="Rounded Rectangle 23">
            <a:extLst>
              <a:ext uri="{FF2B5EF4-FFF2-40B4-BE49-F238E27FC236}">
                <a16:creationId xmlns:a16="http://schemas.microsoft.com/office/drawing/2014/main" id="{C8B66E38-D8DA-550B-1570-E9422E4ACB35}"/>
              </a:ext>
            </a:extLst>
          </p:cNvPr>
          <p:cNvSpPr/>
          <p:nvPr/>
        </p:nvSpPr>
        <p:spPr>
          <a:xfrm>
            <a:off x="6747869" y="4064088"/>
            <a:ext cx="4746822" cy="1734458"/>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6151" tIns="36151" rIns="36151" bIns="36151" numCol="1" spcCol="1270" anchor="ctr" anchorCtr="0">
            <a:noAutofit/>
          </a:bodyPr>
          <a:lstStyle/>
          <a:p>
            <a:pPr algn="ctr" defTabSz="711182">
              <a:lnSpc>
                <a:spcPct val="90000"/>
              </a:lnSpc>
              <a:spcBef>
                <a:spcPct val="0"/>
              </a:spcBef>
              <a:spcAft>
                <a:spcPct val="35000"/>
              </a:spcAft>
            </a:pPr>
            <a:r>
              <a:rPr lang="en-GB" sz="1400" b="1" dirty="0">
                <a:solidFill>
                  <a:srgbClr val="FFFFFF"/>
                </a:solidFill>
              </a:rPr>
              <a:t>All-Inclusive </a:t>
            </a:r>
          </a:p>
          <a:p>
            <a:pPr algn="ctr" defTabSz="711182">
              <a:lnSpc>
                <a:spcPct val="90000"/>
              </a:lnSpc>
              <a:spcBef>
                <a:spcPct val="0"/>
              </a:spcBef>
              <a:spcAft>
                <a:spcPct val="35000"/>
              </a:spcAft>
            </a:pPr>
            <a:r>
              <a:rPr lang="en-GB" sz="1050" dirty="0">
                <a:solidFill>
                  <a:srgbClr val="FFFFFF"/>
                </a:solidFill>
              </a:rPr>
              <a:t>All-inclusive approach does not distinguish between B2C and B2B transactions. The all-inclusive approach mitigates introduction of conflicting rules or deviation from the extant VAT system of the jurisdiction where B2B and B2C dichotomy does not exist in the VAT system. The all-inclusive approach also enhances VAT revenue mobilization from cross border supply of digital services as complying NRS will collect and remit VAT on transactions by all taxable persons and non-taxable persons thus extending VAT payment to persons that may not have been within administrative reach of the revenue administration. </a:t>
            </a:r>
            <a:endParaRPr lang="en-US" sz="1050" dirty="0">
              <a:solidFill>
                <a:srgbClr val="FFFFFF"/>
              </a:solidFill>
            </a:endParaRPr>
          </a:p>
        </p:txBody>
      </p:sp>
      <p:sp>
        <p:nvSpPr>
          <p:cNvPr id="7" name="Rounded Rectangle 23">
            <a:extLst>
              <a:ext uri="{FF2B5EF4-FFF2-40B4-BE49-F238E27FC236}">
                <a16:creationId xmlns:a16="http://schemas.microsoft.com/office/drawing/2014/main" id="{77E8D117-045B-0C55-DE71-E9F7488F3E1D}"/>
              </a:ext>
            </a:extLst>
          </p:cNvPr>
          <p:cNvSpPr/>
          <p:nvPr/>
        </p:nvSpPr>
        <p:spPr>
          <a:xfrm>
            <a:off x="6747869" y="2032044"/>
            <a:ext cx="4746822" cy="1734458"/>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6151" tIns="36151" rIns="36151" bIns="36151" numCol="1" spcCol="1270" anchor="ctr" anchorCtr="0">
            <a:noAutofit/>
          </a:bodyPr>
          <a:lstStyle/>
          <a:p>
            <a:pPr algn="ctr" defTabSz="711182">
              <a:lnSpc>
                <a:spcPct val="90000"/>
              </a:lnSpc>
              <a:spcBef>
                <a:spcPct val="0"/>
              </a:spcBef>
              <a:spcAft>
                <a:spcPct val="35000"/>
              </a:spcAft>
            </a:pPr>
            <a:r>
              <a:rPr lang="en-GB" sz="1400" b="1" dirty="0">
                <a:solidFill>
                  <a:srgbClr val="FFFFFF"/>
                </a:solidFill>
              </a:rPr>
              <a:t>B2C Focused </a:t>
            </a:r>
          </a:p>
          <a:p>
            <a:pPr algn="ctr" defTabSz="711182">
              <a:lnSpc>
                <a:spcPct val="90000"/>
              </a:lnSpc>
              <a:spcBef>
                <a:spcPct val="0"/>
              </a:spcBef>
              <a:spcAft>
                <a:spcPct val="35000"/>
              </a:spcAft>
            </a:pPr>
            <a:r>
              <a:rPr lang="en-GB" sz="1050" dirty="0">
                <a:solidFill>
                  <a:srgbClr val="FFFFFF"/>
                </a:solidFill>
              </a:rPr>
              <a:t>This approach makes the simplified regime applicable to only B2C transactions while the B2B transactions will be subject to the self-accounting or withholding regime. The B2C focus is consistent International VAT Guideline and reduces the obligations and business implications for the NRS thus facilitating voluntary compliance.   </a:t>
            </a:r>
            <a:endParaRPr lang="en-US" sz="1050" dirty="0">
              <a:solidFill>
                <a:srgbClr val="FFFFFF"/>
              </a:solidFill>
            </a:endParaRPr>
          </a:p>
        </p:txBody>
      </p:sp>
      <p:sp>
        <p:nvSpPr>
          <p:cNvPr id="9" name="Rounded Rectangle 23">
            <a:extLst>
              <a:ext uri="{FF2B5EF4-FFF2-40B4-BE49-F238E27FC236}">
                <a16:creationId xmlns:a16="http://schemas.microsoft.com/office/drawing/2014/main" id="{B792C8F4-0597-6CC4-E1B8-E075544C595D}"/>
              </a:ext>
            </a:extLst>
          </p:cNvPr>
          <p:cNvSpPr/>
          <p:nvPr/>
        </p:nvSpPr>
        <p:spPr>
          <a:xfrm>
            <a:off x="1248002" y="2024237"/>
            <a:ext cx="4746822" cy="1734458"/>
          </a:xfrm>
          <a:prstGeom prst="roundRect">
            <a:avLst>
              <a:gd name="adj" fmla="val 50000"/>
            </a:avLst>
          </a:prstGeom>
          <a:solidFill>
            <a:srgbClr val="92D050"/>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6151" tIns="36151" rIns="36151" bIns="36151" numCol="1" spcCol="1270" anchor="ctr" anchorCtr="0">
            <a:noAutofit/>
          </a:bodyPr>
          <a:lstStyle/>
          <a:p>
            <a:pPr algn="ctr" defTabSz="711182">
              <a:lnSpc>
                <a:spcPct val="90000"/>
              </a:lnSpc>
              <a:spcBef>
                <a:spcPct val="0"/>
              </a:spcBef>
              <a:spcAft>
                <a:spcPct val="35000"/>
              </a:spcAft>
            </a:pPr>
            <a:r>
              <a:rPr lang="en-GB" sz="1400" b="1" dirty="0">
                <a:solidFill>
                  <a:srgbClr val="FFFFFF"/>
                </a:solidFill>
              </a:rPr>
              <a:t>Broad Approach</a:t>
            </a:r>
          </a:p>
          <a:p>
            <a:pPr algn="ctr" defTabSz="711182">
              <a:lnSpc>
                <a:spcPct val="90000"/>
              </a:lnSpc>
              <a:spcBef>
                <a:spcPct val="0"/>
              </a:spcBef>
              <a:spcAft>
                <a:spcPct val="35000"/>
              </a:spcAft>
            </a:pPr>
            <a:r>
              <a:rPr lang="en-GB" sz="1050" dirty="0">
                <a:solidFill>
                  <a:srgbClr val="FFFFFF"/>
                </a:solidFill>
              </a:rPr>
              <a:t>The broad approach, captures all services  made electronically by providing a general definition of electronic services and may be a list of excluded activities. Considering the dynamic nature of digital services, broad approach allows for flexibility and  mitigates the possible need for constant revision of list of services in scope. It also reduces risks of uncertainty, complexity and possible disputes that might result from implementing different tax treatments for different categories or types of supplies.</a:t>
            </a:r>
            <a:endParaRPr lang="en-US" sz="1050" dirty="0">
              <a:solidFill>
                <a:srgbClr val="FFFFFF"/>
              </a:solidFill>
            </a:endParaRPr>
          </a:p>
        </p:txBody>
      </p:sp>
      <p:sp>
        <p:nvSpPr>
          <p:cNvPr id="10" name="Rounded Rectangle 23">
            <a:extLst>
              <a:ext uri="{FF2B5EF4-FFF2-40B4-BE49-F238E27FC236}">
                <a16:creationId xmlns:a16="http://schemas.microsoft.com/office/drawing/2014/main" id="{98921286-7EB4-403E-EDE4-5A2987196375}"/>
              </a:ext>
            </a:extLst>
          </p:cNvPr>
          <p:cNvSpPr/>
          <p:nvPr/>
        </p:nvSpPr>
        <p:spPr>
          <a:xfrm>
            <a:off x="1248003" y="4114294"/>
            <a:ext cx="4746822" cy="1734458"/>
          </a:xfrm>
          <a:prstGeom prst="roundRect">
            <a:avLst>
              <a:gd name="adj" fmla="val 50000"/>
            </a:avLst>
          </a:prstGeom>
          <a:solidFill>
            <a:srgbClr val="92D050"/>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6151" tIns="36151" rIns="36151" bIns="36151" numCol="1" spcCol="1270" anchor="ctr" anchorCtr="0">
            <a:noAutofit/>
          </a:bodyPr>
          <a:lstStyle/>
          <a:p>
            <a:pPr algn="ctr" defTabSz="711182">
              <a:lnSpc>
                <a:spcPct val="90000"/>
              </a:lnSpc>
              <a:spcBef>
                <a:spcPct val="0"/>
              </a:spcBef>
              <a:spcAft>
                <a:spcPct val="35000"/>
              </a:spcAft>
            </a:pPr>
            <a:r>
              <a:rPr lang="en-GB" sz="1400" b="1" dirty="0">
                <a:solidFill>
                  <a:srgbClr val="FFFFFF"/>
                </a:solidFill>
              </a:rPr>
              <a:t>Targeted Approach</a:t>
            </a:r>
          </a:p>
          <a:p>
            <a:pPr algn="ctr" defTabSz="711182">
              <a:lnSpc>
                <a:spcPct val="90000"/>
              </a:lnSpc>
              <a:spcBef>
                <a:spcPct val="0"/>
              </a:spcBef>
              <a:spcAft>
                <a:spcPct val="35000"/>
              </a:spcAft>
            </a:pPr>
            <a:r>
              <a:rPr lang="en-GB" sz="1050" dirty="0">
                <a:solidFill>
                  <a:srgbClr val="FFFFFF"/>
                </a:solidFill>
              </a:rPr>
              <a:t>Targeted approach limits the scope of the simplified compliance regime to s supplies of specific electronic services and intangibles by non-resident businesses. Such an approach may be motivated by the objective of ensuring the effective collection of VAT on B2C supplies in sectors where the risk of competitive distortion between domestic and non-resident suppliers is considered most acute and where VAT revenue potential is considered to be the highest (e.g. because of the scale of transactions)</a:t>
            </a:r>
            <a:endParaRPr lang="en-US" sz="1050" dirty="0">
              <a:solidFill>
                <a:srgbClr val="FFFFFF"/>
              </a:solidFill>
            </a:endParaRPr>
          </a:p>
        </p:txBody>
      </p:sp>
      <p:sp>
        <p:nvSpPr>
          <p:cNvPr id="11" name="TextBox 10">
            <a:extLst>
              <a:ext uri="{FF2B5EF4-FFF2-40B4-BE49-F238E27FC236}">
                <a16:creationId xmlns:a16="http://schemas.microsoft.com/office/drawing/2014/main" id="{424F6090-1D30-9F86-55BF-A26BE5FE22C1}"/>
              </a:ext>
            </a:extLst>
          </p:cNvPr>
          <p:cNvSpPr txBox="1"/>
          <p:nvPr/>
        </p:nvSpPr>
        <p:spPr>
          <a:xfrm>
            <a:off x="7846954" y="1591831"/>
            <a:ext cx="2548651" cy="401049"/>
          </a:xfrm>
          <a:prstGeom prst="rect">
            <a:avLst/>
          </a:prstGeom>
          <a:noFill/>
        </p:spPr>
        <p:txBody>
          <a:bodyPr wrap="square" rtlCol="0">
            <a:spAutoFit/>
          </a:bodyPr>
          <a:lstStyle/>
          <a:p>
            <a:r>
              <a:rPr lang="en-ZA" sz="2000" b="1" dirty="0"/>
              <a:t>Collection Mechanism</a:t>
            </a:r>
          </a:p>
        </p:txBody>
      </p:sp>
      <p:sp>
        <p:nvSpPr>
          <p:cNvPr id="12" name="TextBox 11">
            <a:extLst>
              <a:ext uri="{FF2B5EF4-FFF2-40B4-BE49-F238E27FC236}">
                <a16:creationId xmlns:a16="http://schemas.microsoft.com/office/drawing/2014/main" id="{0EEE62A9-B221-FD46-88A4-E6C5BCC645B6}"/>
              </a:ext>
            </a:extLst>
          </p:cNvPr>
          <p:cNvSpPr txBox="1"/>
          <p:nvPr/>
        </p:nvSpPr>
        <p:spPr>
          <a:xfrm>
            <a:off x="1955082" y="1604338"/>
            <a:ext cx="3531318" cy="400110"/>
          </a:xfrm>
          <a:prstGeom prst="rect">
            <a:avLst/>
          </a:prstGeom>
          <a:noFill/>
        </p:spPr>
        <p:txBody>
          <a:bodyPr wrap="square" rtlCol="0">
            <a:spAutoFit/>
          </a:bodyPr>
          <a:lstStyle/>
          <a:p>
            <a:r>
              <a:rPr lang="en-ZA" sz="2000" b="1" dirty="0"/>
              <a:t>Definition of Electronic Service</a:t>
            </a:r>
          </a:p>
        </p:txBody>
      </p:sp>
      <p:sp>
        <p:nvSpPr>
          <p:cNvPr id="13" name="TextBox 12">
            <a:extLst>
              <a:ext uri="{FF2B5EF4-FFF2-40B4-BE49-F238E27FC236}">
                <a16:creationId xmlns:a16="http://schemas.microsoft.com/office/drawing/2014/main" id="{399F00C7-355E-0377-9183-264E8A79081E}"/>
              </a:ext>
            </a:extLst>
          </p:cNvPr>
          <p:cNvSpPr txBox="1"/>
          <p:nvPr/>
        </p:nvSpPr>
        <p:spPr>
          <a:xfrm>
            <a:off x="1341222" y="5991400"/>
            <a:ext cx="6112293" cy="276999"/>
          </a:xfrm>
          <a:prstGeom prst="rect">
            <a:avLst/>
          </a:prstGeom>
          <a:noFill/>
        </p:spPr>
        <p:txBody>
          <a:bodyPr wrap="square">
            <a:spAutoFit/>
          </a:bodyPr>
          <a:lstStyle/>
          <a:p>
            <a:r>
              <a:rPr lang="en-ZA" sz="1200" dirty="0"/>
              <a:t>B2B – VAT Registered Taxpayers </a:t>
            </a:r>
          </a:p>
        </p:txBody>
      </p:sp>
      <p:sp>
        <p:nvSpPr>
          <p:cNvPr id="14" name="TextBox 13">
            <a:extLst>
              <a:ext uri="{FF2B5EF4-FFF2-40B4-BE49-F238E27FC236}">
                <a16:creationId xmlns:a16="http://schemas.microsoft.com/office/drawing/2014/main" id="{8DA36256-B4C0-CD2D-AD69-338EA6BD3430}"/>
              </a:ext>
            </a:extLst>
          </p:cNvPr>
          <p:cNvSpPr txBox="1"/>
          <p:nvPr/>
        </p:nvSpPr>
        <p:spPr>
          <a:xfrm>
            <a:off x="1341222" y="6222862"/>
            <a:ext cx="6752091" cy="276999"/>
          </a:xfrm>
          <a:prstGeom prst="rect">
            <a:avLst/>
          </a:prstGeom>
          <a:noFill/>
        </p:spPr>
        <p:txBody>
          <a:bodyPr wrap="square">
            <a:spAutoFit/>
          </a:bodyPr>
          <a:lstStyle/>
          <a:p>
            <a:r>
              <a:rPr lang="en-ZA" sz="1200" dirty="0"/>
              <a:t>B2C – Non-VAT Registered Taxpayers (Businesses and Individuals)</a:t>
            </a:r>
          </a:p>
        </p:txBody>
      </p:sp>
    </p:spTree>
    <p:extLst>
      <p:ext uri="{BB962C8B-B14F-4D97-AF65-F5344CB8AC3E}">
        <p14:creationId xmlns:p14="http://schemas.microsoft.com/office/powerpoint/2010/main" val="244902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9" grpId="0" animBg="1"/>
      <p:bldP spid="10" grpId="0" animBg="1"/>
      <p:bldP spid="11" grpId="0"/>
      <p:bldP spid="11" grpId="1"/>
      <p:bldP spid="11" grpId="2"/>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45CF68-F2A1-EE54-7D97-789AD7760FA1}"/>
              </a:ext>
            </a:extLst>
          </p:cNvPr>
          <p:cNvSpPr txBox="1"/>
          <p:nvPr/>
        </p:nvSpPr>
        <p:spPr>
          <a:xfrm>
            <a:off x="2286000" y="934720"/>
            <a:ext cx="8371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AD47">
                    <a:lumMod val="75000"/>
                  </a:srgbClr>
                </a:solidFill>
                <a:latin typeface="Calibri" panose="020F0502020204030204"/>
              </a:rPr>
              <a:t>Services Covered - Broad vs Targeted Approach</a:t>
            </a:r>
            <a:endParaRPr kumimoji="0" lang="en-ZA"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52" name="Freeform 26">
            <a:extLst>
              <a:ext uri="{FF2B5EF4-FFF2-40B4-BE49-F238E27FC236}">
                <a16:creationId xmlns:a16="http://schemas.microsoft.com/office/drawing/2014/main" id="{561B3F55-6DEC-D4D4-47FB-3484E8E5C355}"/>
              </a:ext>
            </a:extLst>
          </p:cNvPr>
          <p:cNvSpPr>
            <a:spLocks noChangeArrowheads="1"/>
          </p:cNvSpPr>
          <p:nvPr/>
        </p:nvSpPr>
        <p:spPr bwMode="auto">
          <a:xfrm>
            <a:off x="10302467" y="2871443"/>
            <a:ext cx="355373" cy="354970"/>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1000" dirty="0">
              <a:latin typeface="Lato Light" panose="020F0502020204030203" pitchFamily="34" charset="0"/>
            </a:endParaRPr>
          </a:p>
        </p:txBody>
      </p:sp>
      <p:sp>
        <p:nvSpPr>
          <p:cNvPr id="55" name="TextBox 54">
            <a:extLst>
              <a:ext uri="{FF2B5EF4-FFF2-40B4-BE49-F238E27FC236}">
                <a16:creationId xmlns:a16="http://schemas.microsoft.com/office/drawing/2014/main" id="{D1C8DE7E-F16F-FE57-0F9D-D88A383CE221}"/>
              </a:ext>
            </a:extLst>
          </p:cNvPr>
          <p:cNvSpPr txBox="1"/>
          <p:nvPr/>
        </p:nvSpPr>
        <p:spPr>
          <a:xfrm>
            <a:off x="673454" y="1808835"/>
            <a:ext cx="3567455" cy="1934376"/>
          </a:xfrm>
          <a:prstGeom prst="rect">
            <a:avLst/>
          </a:prstGeom>
          <a:noFill/>
          <a:ln>
            <a:solidFill>
              <a:schemeClr val="tx1"/>
            </a:solidFill>
          </a:ln>
        </p:spPr>
        <p:txBody>
          <a:bodyPr wrap="square">
            <a:spAutoFit/>
          </a:bodyPr>
          <a:lstStyle/>
          <a:p>
            <a:pPr algn="ctr" defTabSz="711182">
              <a:lnSpc>
                <a:spcPct val="90000"/>
              </a:lnSpc>
              <a:spcBef>
                <a:spcPct val="0"/>
              </a:spcBef>
              <a:spcAft>
                <a:spcPct val="35000"/>
              </a:spcAft>
            </a:pPr>
            <a:r>
              <a:rPr lang="en-GB" b="1" dirty="0"/>
              <a:t>Broad Approach</a:t>
            </a:r>
          </a:p>
          <a:p>
            <a:pPr algn="ctr" defTabSz="711182">
              <a:lnSpc>
                <a:spcPct val="90000"/>
              </a:lnSpc>
              <a:spcBef>
                <a:spcPct val="0"/>
              </a:spcBef>
              <a:spcAft>
                <a:spcPct val="35000"/>
              </a:spcAft>
            </a:pPr>
            <a:r>
              <a:rPr lang="en-GB" sz="1200" dirty="0"/>
              <a:t>The broad approach uses a general definition of digital services focused on channel of delivery with specific mention of category or types of services. It captures all services  made electronically by providing a general definition of electronic services and may be a list of excluded activities. Considering the dynamic nature of digital services, broad approach allows for flexibility and  mitigates the possible need for constant revision of list of services in scope. </a:t>
            </a:r>
            <a:endParaRPr lang="en-US" sz="1200" dirty="0"/>
          </a:p>
        </p:txBody>
      </p:sp>
      <p:sp>
        <p:nvSpPr>
          <p:cNvPr id="57" name="TextBox 56">
            <a:extLst>
              <a:ext uri="{FF2B5EF4-FFF2-40B4-BE49-F238E27FC236}">
                <a16:creationId xmlns:a16="http://schemas.microsoft.com/office/drawing/2014/main" id="{9738F10D-C697-2814-0FBD-EADD621AEE30}"/>
              </a:ext>
            </a:extLst>
          </p:cNvPr>
          <p:cNvSpPr txBox="1"/>
          <p:nvPr/>
        </p:nvSpPr>
        <p:spPr>
          <a:xfrm>
            <a:off x="673453" y="3794285"/>
            <a:ext cx="3567455" cy="2432974"/>
          </a:xfrm>
          <a:prstGeom prst="rect">
            <a:avLst/>
          </a:prstGeom>
          <a:noFill/>
          <a:ln>
            <a:solidFill>
              <a:schemeClr val="tx1"/>
            </a:solidFill>
          </a:ln>
        </p:spPr>
        <p:txBody>
          <a:bodyPr wrap="square">
            <a:spAutoFit/>
          </a:bodyPr>
          <a:lstStyle/>
          <a:p>
            <a:pPr algn="ctr" defTabSz="711182">
              <a:lnSpc>
                <a:spcPct val="90000"/>
              </a:lnSpc>
              <a:spcBef>
                <a:spcPct val="0"/>
              </a:spcBef>
              <a:spcAft>
                <a:spcPct val="35000"/>
              </a:spcAft>
            </a:pPr>
            <a:r>
              <a:rPr lang="en-GB" b="1" dirty="0"/>
              <a:t>Targeted Approach</a:t>
            </a:r>
          </a:p>
          <a:p>
            <a:pPr algn="ctr" defTabSz="711182">
              <a:lnSpc>
                <a:spcPct val="90000"/>
              </a:lnSpc>
              <a:spcBef>
                <a:spcPct val="0"/>
              </a:spcBef>
              <a:spcAft>
                <a:spcPct val="35000"/>
              </a:spcAft>
            </a:pPr>
            <a:r>
              <a:rPr lang="en-GB" sz="1200" dirty="0"/>
              <a:t>Targeted approach limits the scope to supply of specific services and intangibles through an electronic channel. The legal framework provides a list of services to be covered as digital services or under cross border compliance regime. Such an approach may be motivated by the objective of ensuring the effective collection of VAT on B2C supplies in sectors where the risk of competitive distortion between domestic and non-resident suppliers is considered most acute and where VAT revenue potential is considered to be the highest (e.g. because of the scale of transactions)</a:t>
            </a:r>
            <a:endParaRPr lang="en-US" sz="1200" dirty="0"/>
          </a:p>
        </p:txBody>
      </p:sp>
      <p:grpSp>
        <p:nvGrpSpPr>
          <p:cNvPr id="62" name="Group 61">
            <a:extLst>
              <a:ext uri="{FF2B5EF4-FFF2-40B4-BE49-F238E27FC236}">
                <a16:creationId xmlns:a16="http://schemas.microsoft.com/office/drawing/2014/main" id="{19FCC4C2-4113-3805-9280-665D8260FEBD}"/>
              </a:ext>
            </a:extLst>
          </p:cNvPr>
          <p:cNvGrpSpPr/>
          <p:nvPr/>
        </p:nvGrpSpPr>
        <p:grpSpPr>
          <a:xfrm>
            <a:off x="4367049" y="1796451"/>
            <a:ext cx="7062951" cy="4430807"/>
            <a:chOff x="4367049" y="1796451"/>
            <a:chExt cx="7062951" cy="4430807"/>
          </a:xfrm>
        </p:grpSpPr>
        <p:grpSp>
          <p:nvGrpSpPr>
            <p:cNvPr id="51" name="Group 50">
              <a:extLst>
                <a:ext uri="{FF2B5EF4-FFF2-40B4-BE49-F238E27FC236}">
                  <a16:creationId xmlns:a16="http://schemas.microsoft.com/office/drawing/2014/main" id="{DF6632EF-57A6-1E0A-1572-8F312479CE3E}"/>
                </a:ext>
              </a:extLst>
            </p:cNvPr>
            <p:cNvGrpSpPr/>
            <p:nvPr/>
          </p:nvGrpSpPr>
          <p:grpSpPr>
            <a:xfrm>
              <a:off x="4367049" y="1796451"/>
              <a:ext cx="7062951" cy="4430807"/>
              <a:chOff x="1970690" y="1621081"/>
              <a:chExt cx="7390809" cy="4636482"/>
            </a:xfrm>
          </p:grpSpPr>
          <p:grpSp>
            <p:nvGrpSpPr>
              <p:cNvPr id="50" name="Group 49">
                <a:extLst>
                  <a:ext uri="{FF2B5EF4-FFF2-40B4-BE49-F238E27FC236}">
                    <a16:creationId xmlns:a16="http://schemas.microsoft.com/office/drawing/2014/main" id="{9BC9ACB9-1F30-E3CC-2108-B5CF6FB86B76}"/>
                  </a:ext>
                </a:extLst>
              </p:cNvPr>
              <p:cNvGrpSpPr/>
              <p:nvPr/>
            </p:nvGrpSpPr>
            <p:grpSpPr>
              <a:xfrm>
                <a:off x="1970690" y="1621081"/>
                <a:ext cx="2899099" cy="4636482"/>
                <a:chOff x="1970690" y="1621081"/>
                <a:chExt cx="2899099" cy="4636482"/>
              </a:xfrm>
            </p:grpSpPr>
            <p:sp>
              <p:nvSpPr>
                <p:cNvPr id="3" name="Rounded Rectangle 3">
                  <a:extLst>
                    <a:ext uri="{FF2B5EF4-FFF2-40B4-BE49-F238E27FC236}">
                      <a16:creationId xmlns:a16="http://schemas.microsoft.com/office/drawing/2014/main" id="{7F89AEA0-3910-BB5F-707D-7CE9B6891F19}"/>
                    </a:ext>
                  </a:extLst>
                </p:cNvPr>
                <p:cNvSpPr/>
                <p:nvPr/>
              </p:nvSpPr>
              <p:spPr>
                <a:xfrm>
                  <a:off x="1970690" y="1621081"/>
                  <a:ext cx="2899099" cy="86973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13" name="Rounded Rectangle 5">
                  <a:extLst>
                    <a:ext uri="{FF2B5EF4-FFF2-40B4-BE49-F238E27FC236}">
                      <a16:creationId xmlns:a16="http://schemas.microsoft.com/office/drawing/2014/main" id="{95DC8783-AD6B-B7C6-2CE6-780094091F3F}"/>
                    </a:ext>
                  </a:extLst>
                </p:cNvPr>
                <p:cNvSpPr/>
                <p:nvPr/>
              </p:nvSpPr>
              <p:spPr>
                <a:xfrm>
                  <a:off x="1970690" y="2611630"/>
                  <a:ext cx="2899099"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14" name="Rounded Rectangle 6">
                  <a:extLst>
                    <a:ext uri="{FF2B5EF4-FFF2-40B4-BE49-F238E27FC236}">
                      <a16:creationId xmlns:a16="http://schemas.microsoft.com/office/drawing/2014/main" id="{3AB8120B-74CE-3394-770C-5DA1469FE56F}"/>
                    </a:ext>
                  </a:extLst>
                </p:cNvPr>
                <p:cNvSpPr/>
                <p:nvPr/>
              </p:nvSpPr>
              <p:spPr>
                <a:xfrm>
                  <a:off x="1970690" y="3353885"/>
                  <a:ext cx="2899099"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15" name="Rounded Rectangle 7">
                  <a:extLst>
                    <a:ext uri="{FF2B5EF4-FFF2-40B4-BE49-F238E27FC236}">
                      <a16:creationId xmlns:a16="http://schemas.microsoft.com/office/drawing/2014/main" id="{4CD2EFA5-8571-5F6A-3878-B43087423788}"/>
                    </a:ext>
                  </a:extLst>
                </p:cNvPr>
                <p:cNvSpPr/>
                <p:nvPr/>
              </p:nvSpPr>
              <p:spPr>
                <a:xfrm>
                  <a:off x="1970690" y="4096140"/>
                  <a:ext cx="2899099"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16" name="Rounded Rectangle 8">
                  <a:extLst>
                    <a:ext uri="{FF2B5EF4-FFF2-40B4-BE49-F238E27FC236}">
                      <a16:creationId xmlns:a16="http://schemas.microsoft.com/office/drawing/2014/main" id="{B2A1294D-AFB4-1FFE-81E8-5709F80592A6}"/>
                    </a:ext>
                  </a:extLst>
                </p:cNvPr>
                <p:cNvSpPr/>
                <p:nvPr/>
              </p:nvSpPr>
              <p:spPr>
                <a:xfrm>
                  <a:off x="1970690" y="4838395"/>
                  <a:ext cx="2899099"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21" name="TextBox 20">
                  <a:extLst>
                    <a:ext uri="{FF2B5EF4-FFF2-40B4-BE49-F238E27FC236}">
                      <a16:creationId xmlns:a16="http://schemas.microsoft.com/office/drawing/2014/main" id="{7C602DC6-D38A-3ABD-AE07-7ACA2F8EC416}"/>
                    </a:ext>
                  </a:extLst>
                </p:cNvPr>
                <p:cNvSpPr txBox="1"/>
                <p:nvPr/>
              </p:nvSpPr>
              <p:spPr>
                <a:xfrm>
                  <a:off x="1980855" y="1894914"/>
                  <a:ext cx="2878778" cy="322064"/>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CONSIDERATIONS/FEATURES</a:t>
                  </a:r>
                </a:p>
              </p:txBody>
            </p:sp>
            <p:sp>
              <p:nvSpPr>
                <p:cNvPr id="23" name="Subtitle 2">
                  <a:extLst>
                    <a:ext uri="{FF2B5EF4-FFF2-40B4-BE49-F238E27FC236}">
                      <a16:creationId xmlns:a16="http://schemas.microsoft.com/office/drawing/2014/main" id="{0216D784-E696-EB92-D50B-6B8B41CCFE75}"/>
                    </a:ext>
                  </a:extLst>
                </p:cNvPr>
                <p:cNvSpPr txBox="1">
                  <a:spLocks/>
                </p:cNvSpPr>
                <p:nvPr/>
              </p:nvSpPr>
              <p:spPr>
                <a:xfrm>
                  <a:off x="2036034" y="2731619"/>
                  <a:ext cx="2768411"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Flexibility or Agility </a:t>
                  </a:r>
                  <a:r>
                    <a:rPr lang="en-US"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in application in dynamic and evolving environment</a:t>
                  </a:r>
                </a:p>
              </p:txBody>
            </p:sp>
            <p:sp>
              <p:nvSpPr>
                <p:cNvPr id="24" name="Subtitle 2">
                  <a:extLst>
                    <a:ext uri="{FF2B5EF4-FFF2-40B4-BE49-F238E27FC236}">
                      <a16:creationId xmlns:a16="http://schemas.microsoft.com/office/drawing/2014/main" id="{D64AB958-A43D-2488-5EB4-FA9E79714D8A}"/>
                    </a:ext>
                  </a:extLst>
                </p:cNvPr>
                <p:cNvSpPr txBox="1">
                  <a:spLocks/>
                </p:cNvSpPr>
                <p:nvPr/>
              </p:nvSpPr>
              <p:spPr>
                <a:xfrm>
                  <a:off x="2036034" y="3473874"/>
                  <a:ext cx="2768411"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Clarity and Certainty </a:t>
                  </a:r>
                  <a:r>
                    <a:rPr lang="en-US"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in application in a dynamic and evolving environment</a:t>
                  </a:r>
                </a:p>
              </p:txBody>
            </p:sp>
            <p:sp>
              <p:nvSpPr>
                <p:cNvPr id="25" name="Subtitle 2">
                  <a:extLst>
                    <a:ext uri="{FF2B5EF4-FFF2-40B4-BE49-F238E27FC236}">
                      <a16:creationId xmlns:a16="http://schemas.microsoft.com/office/drawing/2014/main" id="{A00F4D24-0B32-D54C-4E75-211EE51DD6BE}"/>
                    </a:ext>
                  </a:extLst>
                </p:cNvPr>
                <p:cNvSpPr txBox="1">
                  <a:spLocks/>
                </p:cNvSpPr>
                <p:nvPr/>
              </p:nvSpPr>
              <p:spPr>
                <a:xfrm>
                  <a:off x="2036034" y="4871556"/>
                  <a:ext cx="2768411" cy="6001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Need for </a:t>
                  </a:r>
                  <a:r>
                    <a:rPr lang="en-US" sz="11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Guidelines, Practice or Explanatory Note </a:t>
                  </a:r>
                  <a:r>
                    <a:rPr lang="en-US"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for common understanding.</a:t>
                  </a:r>
                </a:p>
              </p:txBody>
            </p:sp>
            <p:sp>
              <p:nvSpPr>
                <p:cNvPr id="26" name="Subtitle 2">
                  <a:extLst>
                    <a:ext uri="{FF2B5EF4-FFF2-40B4-BE49-F238E27FC236}">
                      <a16:creationId xmlns:a16="http://schemas.microsoft.com/office/drawing/2014/main" id="{22F4BCA5-850F-C81F-A81D-72D8174469D5}"/>
                    </a:ext>
                  </a:extLst>
                </p:cNvPr>
                <p:cNvSpPr txBox="1">
                  <a:spLocks/>
                </p:cNvSpPr>
                <p:nvPr/>
              </p:nvSpPr>
              <p:spPr>
                <a:xfrm>
                  <a:off x="2032924" y="4203419"/>
                  <a:ext cx="2768411"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Negative or Exclusion list </a:t>
                  </a:r>
                  <a:r>
                    <a:rPr lang="en-US"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to mitigate ambiguity, misinterpretation or uncertainty</a:t>
                  </a:r>
                </a:p>
              </p:txBody>
            </p:sp>
            <p:sp>
              <p:nvSpPr>
                <p:cNvPr id="31" name="Rounded Rectangle 52">
                  <a:extLst>
                    <a:ext uri="{FF2B5EF4-FFF2-40B4-BE49-F238E27FC236}">
                      <a16:creationId xmlns:a16="http://schemas.microsoft.com/office/drawing/2014/main" id="{A75388C2-E7C0-C913-FCD6-45CE5522A142}"/>
                    </a:ext>
                  </a:extLst>
                </p:cNvPr>
                <p:cNvSpPr/>
                <p:nvPr/>
              </p:nvSpPr>
              <p:spPr>
                <a:xfrm>
                  <a:off x="1970690" y="5591077"/>
                  <a:ext cx="2899099"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33" name="Subtitle 2">
                  <a:extLst>
                    <a:ext uri="{FF2B5EF4-FFF2-40B4-BE49-F238E27FC236}">
                      <a16:creationId xmlns:a16="http://schemas.microsoft.com/office/drawing/2014/main" id="{DDDD9799-8F8F-1955-04FE-0256FED5D001}"/>
                    </a:ext>
                  </a:extLst>
                </p:cNvPr>
                <p:cNvSpPr txBox="1">
                  <a:spLocks/>
                </p:cNvSpPr>
                <p:nvPr/>
              </p:nvSpPr>
              <p:spPr>
                <a:xfrm>
                  <a:off x="2036034" y="5795703"/>
                  <a:ext cx="2768411" cy="2616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Meets </a:t>
                  </a:r>
                  <a:r>
                    <a:rPr lang="en-US" sz="11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International Best Practice </a:t>
                  </a:r>
                </a:p>
              </p:txBody>
            </p:sp>
          </p:grpSp>
          <p:grpSp>
            <p:nvGrpSpPr>
              <p:cNvPr id="49" name="Group 48">
                <a:extLst>
                  <a:ext uri="{FF2B5EF4-FFF2-40B4-BE49-F238E27FC236}">
                    <a16:creationId xmlns:a16="http://schemas.microsoft.com/office/drawing/2014/main" id="{6466FBF1-9F34-4508-B7E8-158E89784C14}"/>
                  </a:ext>
                </a:extLst>
              </p:cNvPr>
              <p:cNvGrpSpPr/>
              <p:nvPr/>
            </p:nvGrpSpPr>
            <p:grpSpPr>
              <a:xfrm>
                <a:off x="4980164" y="1621081"/>
                <a:ext cx="2135480" cy="4636482"/>
                <a:chOff x="4980164" y="1621081"/>
                <a:chExt cx="2135480" cy="4636482"/>
              </a:xfrm>
            </p:grpSpPr>
            <p:sp>
              <p:nvSpPr>
                <p:cNvPr id="12" name="Rounded Rectangle 4">
                  <a:extLst>
                    <a:ext uri="{FF2B5EF4-FFF2-40B4-BE49-F238E27FC236}">
                      <a16:creationId xmlns:a16="http://schemas.microsoft.com/office/drawing/2014/main" id="{999DA2F9-8085-2CDF-A2BA-96B87D89189B}"/>
                    </a:ext>
                  </a:extLst>
                </p:cNvPr>
                <p:cNvSpPr/>
                <p:nvPr/>
              </p:nvSpPr>
              <p:spPr>
                <a:xfrm>
                  <a:off x="4980164" y="1621081"/>
                  <a:ext cx="2135480" cy="869730"/>
                </a:xfrm>
                <a:prstGeom prst="roundRect">
                  <a:avLst>
                    <a:gd name="adj" fmla="val 931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17" name="Rounded Rectangle 11">
                  <a:extLst>
                    <a:ext uri="{FF2B5EF4-FFF2-40B4-BE49-F238E27FC236}">
                      <a16:creationId xmlns:a16="http://schemas.microsoft.com/office/drawing/2014/main" id="{BEB445B3-7CA4-708D-6016-D0C6A05C27E6}"/>
                    </a:ext>
                  </a:extLst>
                </p:cNvPr>
                <p:cNvSpPr/>
                <p:nvPr/>
              </p:nvSpPr>
              <p:spPr>
                <a:xfrm>
                  <a:off x="4980164" y="2611630"/>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18" name="Rounded Rectangle 12">
                  <a:extLst>
                    <a:ext uri="{FF2B5EF4-FFF2-40B4-BE49-F238E27FC236}">
                      <a16:creationId xmlns:a16="http://schemas.microsoft.com/office/drawing/2014/main" id="{A2492D78-8E11-9BFB-81C6-FC19D8CFCA0D}"/>
                    </a:ext>
                  </a:extLst>
                </p:cNvPr>
                <p:cNvSpPr/>
                <p:nvPr/>
              </p:nvSpPr>
              <p:spPr>
                <a:xfrm>
                  <a:off x="4980164" y="3353885"/>
                  <a:ext cx="2135480"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19" name="Rounded Rectangle 13">
                  <a:extLst>
                    <a:ext uri="{FF2B5EF4-FFF2-40B4-BE49-F238E27FC236}">
                      <a16:creationId xmlns:a16="http://schemas.microsoft.com/office/drawing/2014/main" id="{48D388C8-9CEF-CD81-D2A9-04F42602B2F2}"/>
                    </a:ext>
                  </a:extLst>
                </p:cNvPr>
                <p:cNvSpPr/>
                <p:nvPr/>
              </p:nvSpPr>
              <p:spPr>
                <a:xfrm>
                  <a:off x="4980164" y="4096140"/>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20" name="Rounded Rectangle 14">
                  <a:extLst>
                    <a:ext uri="{FF2B5EF4-FFF2-40B4-BE49-F238E27FC236}">
                      <a16:creationId xmlns:a16="http://schemas.microsoft.com/office/drawing/2014/main" id="{C37A9050-A60E-3DD8-7685-48D36960F07F}"/>
                    </a:ext>
                  </a:extLst>
                </p:cNvPr>
                <p:cNvSpPr/>
                <p:nvPr/>
              </p:nvSpPr>
              <p:spPr>
                <a:xfrm>
                  <a:off x="4980164" y="4838395"/>
                  <a:ext cx="2135480"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22" name="TextBox 21">
                  <a:extLst>
                    <a:ext uri="{FF2B5EF4-FFF2-40B4-BE49-F238E27FC236}">
                      <a16:creationId xmlns:a16="http://schemas.microsoft.com/office/drawing/2014/main" id="{E04FD244-8F89-3F5C-207B-4DD01FBA77AA}"/>
                    </a:ext>
                  </a:extLst>
                </p:cNvPr>
                <p:cNvSpPr txBox="1"/>
                <p:nvPr/>
              </p:nvSpPr>
              <p:spPr>
                <a:xfrm>
                  <a:off x="5635772" y="1902057"/>
                  <a:ext cx="824265" cy="307777"/>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BROAD</a:t>
                  </a:r>
                </a:p>
              </p:txBody>
            </p:sp>
            <p:sp>
              <p:nvSpPr>
                <p:cNvPr id="27" name="Freeform 1">
                  <a:extLst>
                    <a:ext uri="{FF2B5EF4-FFF2-40B4-BE49-F238E27FC236}">
                      <a16:creationId xmlns:a16="http://schemas.microsoft.com/office/drawing/2014/main" id="{45F38078-E83F-7B62-98B9-88084DFD5F4F}"/>
                    </a:ext>
                  </a:extLst>
                </p:cNvPr>
                <p:cNvSpPr>
                  <a:spLocks noChangeArrowheads="1"/>
                </p:cNvSpPr>
                <p:nvPr/>
              </p:nvSpPr>
              <p:spPr bwMode="auto">
                <a:xfrm>
                  <a:off x="5736075" y="2722605"/>
                  <a:ext cx="489515" cy="38347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1000" dirty="0">
                    <a:latin typeface="Lato Light" panose="020F0502020204030203" pitchFamily="34" charset="0"/>
                  </a:endParaRPr>
                </a:p>
              </p:txBody>
            </p:sp>
            <p:sp>
              <p:nvSpPr>
                <p:cNvPr id="30" name="Freeform 1">
                  <a:extLst>
                    <a:ext uri="{FF2B5EF4-FFF2-40B4-BE49-F238E27FC236}">
                      <a16:creationId xmlns:a16="http://schemas.microsoft.com/office/drawing/2014/main" id="{81168249-1CEE-A558-F5AF-9F911E5B0B05}"/>
                    </a:ext>
                  </a:extLst>
                </p:cNvPr>
                <p:cNvSpPr>
                  <a:spLocks noChangeArrowheads="1"/>
                </p:cNvSpPr>
                <p:nvPr/>
              </p:nvSpPr>
              <p:spPr bwMode="auto">
                <a:xfrm>
                  <a:off x="5803146" y="4244159"/>
                  <a:ext cx="489515" cy="38347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1000" dirty="0">
                    <a:latin typeface="Lato Light" panose="020F0502020204030203" pitchFamily="34" charset="0"/>
                  </a:endParaRPr>
                </a:p>
              </p:txBody>
            </p:sp>
            <p:sp>
              <p:nvSpPr>
                <p:cNvPr id="32" name="Rounded Rectangle 53">
                  <a:extLst>
                    <a:ext uri="{FF2B5EF4-FFF2-40B4-BE49-F238E27FC236}">
                      <a16:creationId xmlns:a16="http://schemas.microsoft.com/office/drawing/2014/main" id="{4D0ABF32-22DD-3AF6-0BF4-E100C84A222C}"/>
                    </a:ext>
                  </a:extLst>
                </p:cNvPr>
                <p:cNvSpPr/>
                <p:nvPr/>
              </p:nvSpPr>
              <p:spPr>
                <a:xfrm>
                  <a:off x="4980164" y="5591077"/>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grpSp>
          <p:grpSp>
            <p:nvGrpSpPr>
              <p:cNvPr id="48" name="Group 47">
                <a:extLst>
                  <a:ext uri="{FF2B5EF4-FFF2-40B4-BE49-F238E27FC236}">
                    <a16:creationId xmlns:a16="http://schemas.microsoft.com/office/drawing/2014/main" id="{8BEF9BB3-91A8-50DC-9848-0C387FF2913F}"/>
                  </a:ext>
                </a:extLst>
              </p:cNvPr>
              <p:cNvGrpSpPr/>
              <p:nvPr/>
            </p:nvGrpSpPr>
            <p:grpSpPr>
              <a:xfrm>
                <a:off x="7226019" y="1621081"/>
                <a:ext cx="2135480" cy="4636482"/>
                <a:chOff x="7226019" y="1621081"/>
                <a:chExt cx="2135480" cy="4636482"/>
              </a:xfrm>
            </p:grpSpPr>
            <p:sp>
              <p:nvSpPr>
                <p:cNvPr id="36" name="Rounded Rectangle 4">
                  <a:extLst>
                    <a:ext uri="{FF2B5EF4-FFF2-40B4-BE49-F238E27FC236}">
                      <a16:creationId xmlns:a16="http://schemas.microsoft.com/office/drawing/2014/main" id="{7B20162E-4325-2A1D-00D1-41C147398D11}"/>
                    </a:ext>
                  </a:extLst>
                </p:cNvPr>
                <p:cNvSpPr/>
                <p:nvPr/>
              </p:nvSpPr>
              <p:spPr>
                <a:xfrm>
                  <a:off x="7226019" y="1621081"/>
                  <a:ext cx="2135480" cy="869730"/>
                </a:xfrm>
                <a:prstGeom prst="roundRect">
                  <a:avLst>
                    <a:gd name="adj" fmla="val 931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37" name="Rounded Rectangle 11">
                  <a:extLst>
                    <a:ext uri="{FF2B5EF4-FFF2-40B4-BE49-F238E27FC236}">
                      <a16:creationId xmlns:a16="http://schemas.microsoft.com/office/drawing/2014/main" id="{7175F46E-4439-9228-F0CB-27EF30215E5A}"/>
                    </a:ext>
                  </a:extLst>
                </p:cNvPr>
                <p:cNvSpPr/>
                <p:nvPr/>
              </p:nvSpPr>
              <p:spPr>
                <a:xfrm>
                  <a:off x="7226019" y="2611630"/>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38" name="Rounded Rectangle 12">
                  <a:extLst>
                    <a:ext uri="{FF2B5EF4-FFF2-40B4-BE49-F238E27FC236}">
                      <a16:creationId xmlns:a16="http://schemas.microsoft.com/office/drawing/2014/main" id="{3DAE5197-F988-609E-8600-C083C74599A1}"/>
                    </a:ext>
                  </a:extLst>
                </p:cNvPr>
                <p:cNvSpPr/>
                <p:nvPr/>
              </p:nvSpPr>
              <p:spPr>
                <a:xfrm>
                  <a:off x="7226019" y="3353885"/>
                  <a:ext cx="2135480"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39" name="Rounded Rectangle 13">
                  <a:extLst>
                    <a:ext uri="{FF2B5EF4-FFF2-40B4-BE49-F238E27FC236}">
                      <a16:creationId xmlns:a16="http://schemas.microsoft.com/office/drawing/2014/main" id="{07E0D209-9586-41C0-0E1A-2D7DC6EF02AB}"/>
                    </a:ext>
                  </a:extLst>
                </p:cNvPr>
                <p:cNvSpPr/>
                <p:nvPr/>
              </p:nvSpPr>
              <p:spPr>
                <a:xfrm>
                  <a:off x="7226019" y="4096140"/>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40" name="Rounded Rectangle 14">
                  <a:extLst>
                    <a:ext uri="{FF2B5EF4-FFF2-40B4-BE49-F238E27FC236}">
                      <a16:creationId xmlns:a16="http://schemas.microsoft.com/office/drawing/2014/main" id="{853670F2-325B-8EB9-8C95-A7B8E407E649}"/>
                    </a:ext>
                  </a:extLst>
                </p:cNvPr>
                <p:cNvSpPr/>
                <p:nvPr/>
              </p:nvSpPr>
              <p:spPr>
                <a:xfrm>
                  <a:off x="7226019" y="4838395"/>
                  <a:ext cx="2135480"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41" name="TextBox 40">
                  <a:extLst>
                    <a:ext uri="{FF2B5EF4-FFF2-40B4-BE49-F238E27FC236}">
                      <a16:creationId xmlns:a16="http://schemas.microsoft.com/office/drawing/2014/main" id="{0F43045C-35AD-598D-AB34-E8314939EF05}"/>
                    </a:ext>
                  </a:extLst>
                </p:cNvPr>
                <p:cNvSpPr txBox="1"/>
                <p:nvPr/>
              </p:nvSpPr>
              <p:spPr>
                <a:xfrm>
                  <a:off x="7739763" y="1902057"/>
                  <a:ext cx="1107996" cy="307777"/>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TARGETED</a:t>
                  </a:r>
                </a:p>
              </p:txBody>
            </p:sp>
            <p:sp>
              <p:nvSpPr>
                <p:cNvPr id="44" name="Freeform 1">
                  <a:extLst>
                    <a:ext uri="{FF2B5EF4-FFF2-40B4-BE49-F238E27FC236}">
                      <a16:creationId xmlns:a16="http://schemas.microsoft.com/office/drawing/2014/main" id="{940CE2FF-05B6-09CC-3D2B-1C96D79D864A}"/>
                    </a:ext>
                  </a:extLst>
                </p:cNvPr>
                <p:cNvSpPr>
                  <a:spLocks noChangeArrowheads="1"/>
                </p:cNvSpPr>
                <p:nvPr/>
              </p:nvSpPr>
              <p:spPr bwMode="auto">
                <a:xfrm>
                  <a:off x="8032487" y="3473874"/>
                  <a:ext cx="489515" cy="38347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1000" dirty="0">
                    <a:latin typeface="Lato Light" panose="020F0502020204030203" pitchFamily="34" charset="0"/>
                  </a:endParaRPr>
                </a:p>
              </p:txBody>
            </p:sp>
            <p:sp>
              <p:nvSpPr>
                <p:cNvPr id="45" name="Freeform 1">
                  <a:extLst>
                    <a:ext uri="{FF2B5EF4-FFF2-40B4-BE49-F238E27FC236}">
                      <a16:creationId xmlns:a16="http://schemas.microsoft.com/office/drawing/2014/main" id="{D8FD934A-53A1-386A-819D-7404F47084E9}"/>
                    </a:ext>
                  </a:extLst>
                </p:cNvPr>
                <p:cNvSpPr>
                  <a:spLocks noChangeArrowheads="1"/>
                </p:cNvSpPr>
                <p:nvPr/>
              </p:nvSpPr>
              <p:spPr bwMode="auto">
                <a:xfrm>
                  <a:off x="8049001" y="4244159"/>
                  <a:ext cx="489515" cy="38347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1000" dirty="0">
                    <a:latin typeface="Lato Light" panose="020F0502020204030203" pitchFamily="34" charset="0"/>
                  </a:endParaRPr>
                </a:p>
              </p:txBody>
            </p:sp>
            <p:sp>
              <p:nvSpPr>
                <p:cNvPr id="46" name="Rounded Rectangle 53">
                  <a:extLst>
                    <a:ext uri="{FF2B5EF4-FFF2-40B4-BE49-F238E27FC236}">
                      <a16:creationId xmlns:a16="http://schemas.microsoft.com/office/drawing/2014/main" id="{CB8E39D2-E457-0814-962C-03237EFBB3E8}"/>
                    </a:ext>
                  </a:extLst>
                </p:cNvPr>
                <p:cNvSpPr/>
                <p:nvPr/>
              </p:nvSpPr>
              <p:spPr>
                <a:xfrm>
                  <a:off x="7226019" y="5591077"/>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grpSp>
        </p:grpSp>
        <p:sp>
          <p:nvSpPr>
            <p:cNvPr id="53" name="Freeform 26">
              <a:extLst>
                <a:ext uri="{FF2B5EF4-FFF2-40B4-BE49-F238E27FC236}">
                  <a16:creationId xmlns:a16="http://schemas.microsoft.com/office/drawing/2014/main" id="{D58F3260-35BA-A9EF-7CF6-99077F987401}"/>
                </a:ext>
              </a:extLst>
            </p:cNvPr>
            <p:cNvSpPr>
              <a:spLocks noChangeArrowheads="1"/>
            </p:cNvSpPr>
            <p:nvPr/>
          </p:nvSpPr>
          <p:spPr bwMode="auto">
            <a:xfrm>
              <a:off x="8006054" y="3622712"/>
              <a:ext cx="355373" cy="354970"/>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1000" dirty="0">
                <a:latin typeface="Lato Light" panose="020F0502020204030203" pitchFamily="34" charset="0"/>
              </a:endParaRPr>
            </a:p>
          </p:txBody>
        </p:sp>
        <p:sp>
          <p:nvSpPr>
            <p:cNvPr id="58" name="Freeform 1">
              <a:extLst>
                <a:ext uri="{FF2B5EF4-FFF2-40B4-BE49-F238E27FC236}">
                  <a16:creationId xmlns:a16="http://schemas.microsoft.com/office/drawing/2014/main" id="{8C44E398-03BA-2AF2-B5B6-E939AA2F9845}"/>
                </a:ext>
              </a:extLst>
            </p:cNvPr>
            <p:cNvSpPr>
              <a:spLocks noChangeArrowheads="1"/>
            </p:cNvSpPr>
            <p:nvPr/>
          </p:nvSpPr>
          <p:spPr bwMode="auto">
            <a:xfrm>
              <a:off x="8007781" y="4947197"/>
              <a:ext cx="489515" cy="38347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1000" dirty="0">
                <a:latin typeface="Lato Light" panose="020F0502020204030203" pitchFamily="34" charset="0"/>
              </a:endParaRPr>
            </a:p>
          </p:txBody>
        </p:sp>
        <p:sp>
          <p:nvSpPr>
            <p:cNvPr id="59" name="Freeform 1">
              <a:extLst>
                <a:ext uri="{FF2B5EF4-FFF2-40B4-BE49-F238E27FC236}">
                  <a16:creationId xmlns:a16="http://schemas.microsoft.com/office/drawing/2014/main" id="{47479665-1417-7284-EFEB-4098FAA4C927}"/>
                </a:ext>
              </a:extLst>
            </p:cNvPr>
            <p:cNvSpPr>
              <a:spLocks noChangeArrowheads="1"/>
            </p:cNvSpPr>
            <p:nvPr/>
          </p:nvSpPr>
          <p:spPr bwMode="auto">
            <a:xfrm>
              <a:off x="10253636" y="4947197"/>
              <a:ext cx="489515" cy="38347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1000" dirty="0">
                <a:latin typeface="Lato Light" panose="020F0502020204030203" pitchFamily="34" charset="0"/>
              </a:endParaRPr>
            </a:p>
          </p:txBody>
        </p:sp>
        <p:sp>
          <p:nvSpPr>
            <p:cNvPr id="60" name="Freeform 1">
              <a:extLst>
                <a:ext uri="{FF2B5EF4-FFF2-40B4-BE49-F238E27FC236}">
                  <a16:creationId xmlns:a16="http://schemas.microsoft.com/office/drawing/2014/main" id="{44B0EF51-76AE-519D-B176-85413368BF68}"/>
                </a:ext>
              </a:extLst>
            </p:cNvPr>
            <p:cNvSpPr>
              <a:spLocks noChangeArrowheads="1"/>
            </p:cNvSpPr>
            <p:nvPr/>
          </p:nvSpPr>
          <p:spPr bwMode="auto">
            <a:xfrm>
              <a:off x="8029496" y="5731543"/>
              <a:ext cx="489515" cy="38347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1000" dirty="0">
                <a:latin typeface="Lato Light" panose="020F0502020204030203" pitchFamily="34" charset="0"/>
              </a:endParaRPr>
            </a:p>
          </p:txBody>
        </p:sp>
        <p:sp>
          <p:nvSpPr>
            <p:cNvPr id="61" name="Freeform 1">
              <a:extLst>
                <a:ext uri="{FF2B5EF4-FFF2-40B4-BE49-F238E27FC236}">
                  <a16:creationId xmlns:a16="http://schemas.microsoft.com/office/drawing/2014/main" id="{08F05F12-F0B8-21AC-3902-4837EB0A8FE6}"/>
                </a:ext>
              </a:extLst>
            </p:cNvPr>
            <p:cNvSpPr>
              <a:spLocks noChangeArrowheads="1"/>
            </p:cNvSpPr>
            <p:nvPr/>
          </p:nvSpPr>
          <p:spPr bwMode="auto">
            <a:xfrm>
              <a:off x="10275351" y="5731543"/>
              <a:ext cx="489515" cy="38347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1000" dirty="0">
                <a:latin typeface="Lato Light" panose="020F0502020204030203" pitchFamily="34" charset="0"/>
              </a:endParaRPr>
            </a:p>
          </p:txBody>
        </p:sp>
      </p:grpSp>
      <p:sp>
        <p:nvSpPr>
          <p:cNvPr id="63" name="Freeform 26">
            <a:extLst>
              <a:ext uri="{FF2B5EF4-FFF2-40B4-BE49-F238E27FC236}">
                <a16:creationId xmlns:a16="http://schemas.microsoft.com/office/drawing/2014/main" id="{22BA99E6-381B-5BF4-F3B3-196E05CC4958}"/>
              </a:ext>
            </a:extLst>
          </p:cNvPr>
          <p:cNvSpPr>
            <a:spLocks noChangeArrowheads="1"/>
          </p:cNvSpPr>
          <p:nvPr/>
        </p:nvSpPr>
        <p:spPr bwMode="auto">
          <a:xfrm>
            <a:off x="10216156" y="2878747"/>
            <a:ext cx="355373" cy="354970"/>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1000" dirty="0">
              <a:latin typeface="Lato Light" panose="020F0502020204030203" pitchFamily="34" charset="0"/>
            </a:endParaRPr>
          </a:p>
        </p:txBody>
      </p:sp>
    </p:spTree>
    <p:extLst>
      <p:ext uri="{BB962C8B-B14F-4D97-AF65-F5344CB8AC3E}">
        <p14:creationId xmlns:p14="http://schemas.microsoft.com/office/powerpoint/2010/main" val="211942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45CF68-F2A1-EE54-7D97-789AD7760FA1}"/>
              </a:ext>
            </a:extLst>
          </p:cNvPr>
          <p:cNvSpPr txBox="1"/>
          <p:nvPr/>
        </p:nvSpPr>
        <p:spPr>
          <a:xfrm>
            <a:off x="2286000" y="934720"/>
            <a:ext cx="8371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AD47">
                    <a:lumMod val="75000"/>
                  </a:srgbClr>
                </a:solidFill>
                <a:latin typeface="Calibri" panose="020F0502020204030204"/>
              </a:rPr>
              <a:t>Place of Taxation – Destination Principle </a:t>
            </a:r>
            <a:endParaRPr kumimoji="0" lang="en-ZA"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5E1CB23-B2C7-3BC7-338F-F47A727826ED}"/>
              </a:ext>
            </a:extLst>
          </p:cNvPr>
          <p:cNvSpPr txBox="1"/>
          <p:nvPr/>
        </p:nvSpPr>
        <p:spPr>
          <a:xfrm>
            <a:off x="1971681" y="2003955"/>
            <a:ext cx="9819760" cy="738664"/>
          </a:xfrm>
          <a:prstGeom prst="rect">
            <a:avLst/>
          </a:prstGeom>
          <a:noFill/>
          <a:ln>
            <a:solidFill>
              <a:schemeClr val="tx1"/>
            </a:solidFill>
          </a:ln>
        </p:spPr>
        <p:txBody>
          <a:bodyPr wrap="square">
            <a:spAutoFit/>
          </a:bodyPr>
          <a:lstStyle/>
          <a:p>
            <a:r>
              <a:rPr lang="en-GB" sz="1400" dirty="0">
                <a:effectLst/>
                <a:latin typeface="Calibri" panose="020F0502020204030204" pitchFamily="34" charset="0"/>
                <a:ea typeface="Times New Roman" panose="02020603050405020304" pitchFamily="18" charset="0"/>
              </a:rPr>
              <a:t>Typically place of </a:t>
            </a:r>
            <a:r>
              <a:rPr lang="en-GB" sz="1400" dirty="0">
                <a:latin typeface="Calibri" panose="020F0502020204030204" pitchFamily="34" charset="0"/>
                <a:ea typeface="Times New Roman" panose="02020603050405020304" pitchFamily="18" charset="0"/>
              </a:rPr>
              <a:t>taxation is based on the location of the consumer – </a:t>
            </a:r>
            <a:r>
              <a:rPr lang="en-GB" sz="1400" b="1" dirty="0">
                <a:latin typeface="Calibri" panose="020F0502020204030204" pitchFamily="34" charset="0"/>
                <a:ea typeface="Times New Roman" panose="02020603050405020304" pitchFamily="18" charset="0"/>
              </a:rPr>
              <a:t>in line with destination principle</a:t>
            </a:r>
            <a:r>
              <a:rPr lang="en-GB" sz="1400" dirty="0">
                <a:latin typeface="Calibri" panose="020F0502020204030204" pitchFamily="34" charset="0"/>
                <a:ea typeface="Times New Roman" panose="02020603050405020304" pitchFamily="18" charset="0"/>
              </a:rPr>
              <a:t>. P</a:t>
            </a:r>
            <a:r>
              <a:rPr lang="en-GB" sz="1400" dirty="0">
                <a:effectLst/>
                <a:latin typeface="Calibri" panose="020F0502020204030204" pitchFamily="34" charset="0"/>
                <a:ea typeface="Times New Roman" panose="02020603050405020304" pitchFamily="18" charset="0"/>
              </a:rPr>
              <a:t>roxy of residence </a:t>
            </a:r>
            <a:r>
              <a:rPr lang="en-GB" sz="1400" dirty="0">
                <a:latin typeface="Calibri" panose="020F0502020204030204" pitchFamily="34" charset="0"/>
                <a:ea typeface="Times New Roman" panose="02020603050405020304" pitchFamily="18" charset="0"/>
              </a:rPr>
              <a:t>is used to determine the location of the customer. However, </a:t>
            </a:r>
            <a:r>
              <a:rPr lang="en-GB" sz="1400" dirty="0">
                <a:effectLst/>
                <a:latin typeface="Calibri" panose="020F0502020204030204" pitchFamily="34" charset="0"/>
                <a:ea typeface="Times New Roman" panose="02020603050405020304" pitchFamily="18" charset="0"/>
              </a:rPr>
              <a:t>as it is hard to track physical use of electronic services considering their high mobility and intangibility</a:t>
            </a:r>
            <a:r>
              <a:rPr lang="en-GB" sz="1400" dirty="0">
                <a:latin typeface="Calibri" panose="020F0502020204030204" pitchFamily="34" charset="0"/>
                <a:ea typeface="Times New Roman" panose="02020603050405020304" pitchFamily="18" charset="0"/>
              </a:rPr>
              <a:t>, other indicators can be used to for ease of determining residence of the consumer. </a:t>
            </a:r>
            <a:endParaRPr lang="en-ZA" sz="1400" dirty="0"/>
          </a:p>
        </p:txBody>
      </p:sp>
      <p:grpSp>
        <p:nvGrpSpPr>
          <p:cNvPr id="75" name="Group 74">
            <a:extLst>
              <a:ext uri="{FF2B5EF4-FFF2-40B4-BE49-F238E27FC236}">
                <a16:creationId xmlns:a16="http://schemas.microsoft.com/office/drawing/2014/main" id="{3A5F0464-FFD8-68A8-CDA8-444D033C4D79}"/>
              </a:ext>
            </a:extLst>
          </p:cNvPr>
          <p:cNvGrpSpPr/>
          <p:nvPr/>
        </p:nvGrpSpPr>
        <p:grpSpPr>
          <a:xfrm>
            <a:off x="1971681" y="3193614"/>
            <a:ext cx="9819760" cy="1402034"/>
            <a:chOff x="1520825" y="6322423"/>
            <a:chExt cx="21336000" cy="2743200"/>
          </a:xfrm>
        </p:grpSpPr>
        <p:sp>
          <p:nvSpPr>
            <p:cNvPr id="52" name="Chevron 1">
              <a:extLst>
                <a:ext uri="{FF2B5EF4-FFF2-40B4-BE49-F238E27FC236}">
                  <a16:creationId xmlns:a16="http://schemas.microsoft.com/office/drawing/2014/main" id="{901CD8C2-A0C6-EA98-0858-0080F128143B}"/>
                </a:ext>
              </a:extLst>
            </p:cNvPr>
            <p:cNvSpPr/>
            <p:nvPr/>
          </p:nvSpPr>
          <p:spPr>
            <a:xfrm>
              <a:off x="1520825" y="6322423"/>
              <a:ext cx="5263318" cy="27432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3" name="TextBox 52">
              <a:extLst>
                <a:ext uri="{FF2B5EF4-FFF2-40B4-BE49-F238E27FC236}">
                  <a16:creationId xmlns:a16="http://schemas.microsoft.com/office/drawing/2014/main" id="{50380E25-5913-1976-7187-129DDBA3E9D2}"/>
                </a:ext>
              </a:extLst>
            </p:cNvPr>
            <p:cNvSpPr txBox="1"/>
            <p:nvPr/>
          </p:nvSpPr>
          <p:spPr>
            <a:xfrm>
              <a:off x="2751547" y="6841509"/>
              <a:ext cx="3197688" cy="1489815"/>
            </a:xfrm>
            <a:prstGeom prst="rect">
              <a:avLst/>
            </a:prstGeom>
            <a:noFill/>
          </p:spPr>
          <p:txBody>
            <a:bodyPr wrap="square" rtlCol="0" anchor="ctr">
              <a:spAutoFit/>
            </a:bodyPr>
            <a:lstStyle/>
            <a:p>
              <a:pPr algn="ctr"/>
              <a:r>
                <a:rPr lang="en-US" sz="1600" b="1" dirty="0">
                  <a:solidFill>
                    <a:schemeClr val="bg1"/>
                  </a:solidFill>
                  <a:cs typeface="Poppins" pitchFamily="2" charset="77"/>
                </a:rPr>
                <a:t>Place of Taxation</a:t>
              </a:r>
            </a:p>
          </p:txBody>
        </p:sp>
        <p:sp>
          <p:nvSpPr>
            <p:cNvPr id="54" name="Chevron 3">
              <a:extLst>
                <a:ext uri="{FF2B5EF4-FFF2-40B4-BE49-F238E27FC236}">
                  <a16:creationId xmlns:a16="http://schemas.microsoft.com/office/drawing/2014/main" id="{D11095DB-3053-21AE-469F-6CBDDDD5DE2F}"/>
                </a:ext>
              </a:extLst>
            </p:cNvPr>
            <p:cNvSpPr/>
            <p:nvPr/>
          </p:nvSpPr>
          <p:spPr>
            <a:xfrm>
              <a:off x="5538995" y="6322423"/>
              <a:ext cx="5263318" cy="27432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5" name="TextBox 54">
              <a:extLst>
                <a:ext uri="{FF2B5EF4-FFF2-40B4-BE49-F238E27FC236}">
                  <a16:creationId xmlns:a16="http://schemas.microsoft.com/office/drawing/2014/main" id="{40675036-ABB0-04D0-2C40-AAB727949D8B}"/>
                </a:ext>
              </a:extLst>
            </p:cNvPr>
            <p:cNvSpPr txBox="1"/>
            <p:nvPr/>
          </p:nvSpPr>
          <p:spPr>
            <a:xfrm>
              <a:off x="6910867" y="6856933"/>
              <a:ext cx="3197693" cy="1489815"/>
            </a:xfrm>
            <a:prstGeom prst="rect">
              <a:avLst/>
            </a:prstGeom>
            <a:noFill/>
          </p:spPr>
          <p:txBody>
            <a:bodyPr wrap="square" rtlCol="0" anchor="ctr">
              <a:spAutoFit/>
            </a:bodyPr>
            <a:lstStyle/>
            <a:p>
              <a:pPr algn="ctr"/>
              <a:r>
                <a:rPr lang="en-US" sz="1600" b="1" dirty="0">
                  <a:solidFill>
                    <a:schemeClr val="bg1"/>
                  </a:solidFill>
                  <a:cs typeface="Poppins" pitchFamily="2" charset="77"/>
                </a:rPr>
                <a:t>Destination Principle</a:t>
              </a:r>
            </a:p>
          </p:txBody>
        </p:sp>
        <p:sp>
          <p:nvSpPr>
            <p:cNvPr id="56" name="Chevron 5">
              <a:extLst>
                <a:ext uri="{FF2B5EF4-FFF2-40B4-BE49-F238E27FC236}">
                  <a16:creationId xmlns:a16="http://schemas.microsoft.com/office/drawing/2014/main" id="{4BCA4DC6-90BD-C389-28E1-A50DBE5BFC23}"/>
                </a:ext>
              </a:extLst>
            </p:cNvPr>
            <p:cNvSpPr/>
            <p:nvPr/>
          </p:nvSpPr>
          <p:spPr>
            <a:xfrm>
              <a:off x="9557166" y="6322423"/>
              <a:ext cx="5263318" cy="27432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7" name="TextBox 56">
              <a:extLst>
                <a:ext uri="{FF2B5EF4-FFF2-40B4-BE49-F238E27FC236}">
                  <a16:creationId xmlns:a16="http://schemas.microsoft.com/office/drawing/2014/main" id="{2F688E30-39D8-8AD4-C585-C61BEDCB678D}"/>
                </a:ext>
              </a:extLst>
            </p:cNvPr>
            <p:cNvSpPr txBox="1"/>
            <p:nvPr/>
          </p:nvSpPr>
          <p:spPr>
            <a:xfrm>
              <a:off x="10864216" y="6850801"/>
              <a:ext cx="3146122" cy="1489815"/>
            </a:xfrm>
            <a:prstGeom prst="rect">
              <a:avLst/>
            </a:prstGeom>
            <a:noFill/>
          </p:spPr>
          <p:txBody>
            <a:bodyPr wrap="square" rtlCol="0" anchor="ctr">
              <a:spAutoFit/>
            </a:bodyPr>
            <a:lstStyle/>
            <a:p>
              <a:pPr algn="ctr"/>
              <a:r>
                <a:rPr lang="en-US" sz="1600" b="1" dirty="0">
                  <a:solidFill>
                    <a:schemeClr val="bg1"/>
                  </a:solidFill>
                  <a:cs typeface="Poppins" pitchFamily="2" charset="77"/>
                </a:rPr>
                <a:t>Location of Consumer</a:t>
              </a:r>
            </a:p>
          </p:txBody>
        </p:sp>
        <p:sp>
          <p:nvSpPr>
            <p:cNvPr id="58" name="Chevron 7">
              <a:extLst>
                <a:ext uri="{FF2B5EF4-FFF2-40B4-BE49-F238E27FC236}">
                  <a16:creationId xmlns:a16="http://schemas.microsoft.com/office/drawing/2014/main" id="{C401A50C-3C5F-E721-2983-86A0F4288AC6}"/>
                </a:ext>
              </a:extLst>
            </p:cNvPr>
            <p:cNvSpPr/>
            <p:nvPr/>
          </p:nvSpPr>
          <p:spPr>
            <a:xfrm>
              <a:off x="13575337" y="6322423"/>
              <a:ext cx="5263319" cy="27432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9" name="TextBox 58">
              <a:extLst>
                <a:ext uri="{FF2B5EF4-FFF2-40B4-BE49-F238E27FC236}">
                  <a16:creationId xmlns:a16="http://schemas.microsoft.com/office/drawing/2014/main" id="{F4146E2D-DD6A-D172-83B0-629DFD03B8EA}"/>
                </a:ext>
              </a:extLst>
            </p:cNvPr>
            <p:cNvSpPr txBox="1"/>
            <p:nvPr/>
          </p:nvSpPr>
          <p:spPr>
            <a:xfrm>
              <a:off x="14947207" y="7023628"/>
              <a:ext cx="3130311" cy="1144163"/>
            </a:xfrm>
            <a:prstGeom prst="rect">
              <a:avLst/>
            </a:prstGeom>
            <a:noFill/>
          </p:spPr>
          <p:txBody>
            <a:bodyPr wrap="square" rtlCol="0" anchor="ctr">
              <a:spAutoFit/>
            </a:bodyPr>
            <a:lstStyle/>
            <a:p>
              <a:pPr algn="ctr"/>
              <a:r>
                <a:rPr lang="en-US" sz="1600" b="1" dirty="0">
                  <a:solidFill>
                    <a:schemeClr val="bg1"/>
                  </a:solidFill>
                  <a:cs typeface="Poppins" pitchFamily="2" charset="77"/>
                </a:rPr>
                <a:t>Place of Residence</a:t>
              </a:r>
            </a:p>
          </p:txBody>
        </p:sp>
        <p:sp>
          <p:nvSpPr>
            <p:cNvPr id="60" name="Chevron 9">
              <a:extLst>
                <a:ext uri="{FF2B5EF4-FFF2-40B4-BE49-F238E27FC236}">
                  <a16:creationId xmlns:a16="http://schemas.microsoft.com/office/drawing/2014/main" id="{663CCA1E-9144-6EBF-05DA-5E02C81E8943}"/>
                </a:ext>
              </a:extLst>
            </p:cNvPr>
            <p:cNvSpPr/>
            <p:nvPr/>
          </p:nvSpPr>
          <p:spPr>
            <a:xfrm>
              <a:off x="17593507" y="6322423"/>
              <a:ext cx="5263318" cy="274320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1" name="TextBox 60">
              <a:extLst>
                <a:ext uri="{FF2B5EF4-FFF2-40B4-BE49-F238E27FC236}">
                  <a16:creationId xmlns:a16="http://schemas.microsoft.com/office/drawing/2014/main" id="{57EE5170-3F03-6D60-F8CF-61AD0DA26913}"/>
                </a:ext>
              </a:extLst>
            </p:cNvPr>
            <p:cNvSpPr txBox="1"/>
            <p:nvPr/>
          </p:nvSpPr>
          <p:spPr>
            <a:xfrm>
              <a:off x="18931887" y="6921796"/>
              <a:ext cx="3117892" cy="1489815"/>
            </a:xfrm>
            <a:prstGeom prst="rect">
              <a:avLst/>
            </a:prstGeom>
            <a:noFill/>
          </p:spPr>
          <p:txBody>
            <a:bodyPr wrap="square" rtlCol="0" anchor="ctr">
              <a:spAutoFit/>
            </a:bodyPr>
            <a:lstStyle/>
            <a:p>
              <a:pPr algn="ctr"/>
              <a:r>
                <a:rPr lang="en-US" sz="1600" b="1" dirty="0">
                  <a:solidFill>
                    <a:schemeClr val="bg1"/>
                  </a:solidFill>
                  <a:cs typeface="Poppins" pitchFamily="2" charset="77"/>
                </a:rPr>
                <a:t>Indicators /Indica</a:t>
              </a:r>
            </a:p>
          </p:txBody>
        </p:sp>
      </p:grpSp>
    </p:spTree>
    <p:extLst>
      <p:ext uri="{BB962C8B-B14F-4D97-AF65-F5344CB8AC3E}">
        <p14:creationId xmlns:p14="http://schemas.microsoft.com/office/powerpoint/2010/main" val="1126994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45CF68-F2A1-EE54-7D97-789AD7760FA1}"/>
              </a:ext>
            </a:extLst>
          </p:cNvPr>
          <p:cNvSpPr txBox="1"/>
          <p:nvPr/>
        </p:nvSpPr>
        <p:spPr>
          <a:xfrm>
            <a:off x="2286000" y="934720"/>
            <a:ext cx="8371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AD47">
                    <a:lumMod val="75000"/>
                  </a:srgbClr>
                </a:solidFill>
                <a:latin typeface="Calibri" panose="020F0502020204030204"/>
              </a:rPr>
              <a:t>Place of Taxation – Using Indicators to Deem Residence</a:t>
            </a:r>
            <a:endParaRPr kumimoji="0" lang="en-ZA"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5E1CB23-B2C7-3BC7-338F-F47A727826ED}"/>
              </a:ext>
            </a:extLst>
          </p:cNvPr>
          <p:cNvSpPr txBox="1"/>
          <p:nvPr/>
        </p:nvSpPr>
        <p:spPr>
          <a:xfrm>
            <a:off x="2002222" y="1657725"/>
            <a:ext cx="9790386" cy="523220"/>
          </a:xfrm>
          <a:prstGeom prst="rect">
            <a:avLst/>
          </a:prstGeom>
          <a:noFill/>
          <a:ln>
            <a:solidFill>
              <a:schemeClr val="tx1"/>
            </a:solidFill>
          </a:ln>
        </p:spPr>
        <p:txBody>
          <a:bodyPr wrap="square">
            <a:spAutoFit/>
          </a:bodyPr>
          <a:lstStyle/>
          <a:p>
            <a:r>
              <a:rPr lang="en-GB" sz="1400" dirty="0">
                <a:effectLst/>
                <a:latin typeface="Calibri" panose="020F0502020204030204" pitchFamily="34" charset="0"/>
                <a:ea typeface="Times New Roman" panose="02020603050405020304" pitchFamily="18" charset="0"/>
              </a:rPr>
              <a:t>Use of </a:t>
            </a:r>
            <a:r>
              <a:rPr lang="en-GB" sz="1400" dirty="0">
                <a:latin typeface="Calibri" panose="020F0502020204030204" pitchFamily="34" charset="0"/>
                <a:ea typeface="Times New Roman" panose="02020603050405020304" pitchFamily="18" charset="0"/>
              </a:rPr>
              <a:t>indicators</a:t>
            </a:r>
            <a:r>
              <a:rPr lang="en-GB" sz="1400" dirty="0">
                <a:effectLst/>
                <a:latin typeface="Calibri" panose="020F0502020204030204" pitchFamily="34" charset="0"/>
                <a:ea typeface="Times New Roman" panose="02020603050405020304" pitchFamily="18" charset="0"/>
              </a:rPr>
              <a:t> to deem supply of </a:t>
            </a:r>
            <a:r>
              <a:rPr lang="en-GB" sz="1400" dirty="0" err="1">
                <a:effectLst/>
                <a:latin typeface="Calibri" panose="020F0502020204030204" pitchFamily="34" charset="0"/>
                <a:ea typeface="Times New Roman" panose="02020603050405020304" pitchFamily="18" charset="0"/>
              </a:rPr>
              <a:t>eServices</a:t>
            </a:r>
            <a:r>
              <a:rPr lang="en-GB" sz="1400" dirty="0">
                <a:effectLst/>
                <a:latin typeface="Calibri" panose="020F0502020204030204" pitchFamily="34" charset="0"/>
                <a:ea typeface="Times New Roman" panose="02020603050405020304" pitchFamily="18" charset="0"/>
              </a:rPr>
              <a:t> to have been made in </a:t>
            </a:r>
            <a:r>
              <a:rPr lang="en-GB" sz="1400" dirty="0">
                <a:latin typeface="Calibri" panose="020F0502020204030204" pitchFamily="34" charset="0"/>
                <a:ea typeface="Times New Roman" panose="02020603050405020304" pitchFamily="18" charset="0"/>
              </a:rPr>
              <a:t>your jurisdiction </a:t>
            </a:r>
            <a:r>
              <a:rPr lang="en-GB" sz="1400" dirty="0">
                <a:effectLst/>
                <a:latin typeface="Calibri" panose="020F0502020204030204" pitchFamily="34" charset="0"/>
                <a:ea typeface="Times New Roman" panose="02020603050405020304" pitchFamily="18" charset="0"/>
              </a:rPr>
              <a:t>can be based on the occurrence of one, two or three of the indica below.</a:t>
            </a:r>
            <a:endParaRPr lang="en-ZA" sz="1400" dirty="0"/>
          </a:p>
        </p:txBody>
      </p:sp>
      <p:grpSp>
        <p:nvGrpSpPr>
          <p:cNvPr id="4" name="Group 3">
            <a:extLst>
              <a:ext uri="{FF2B5EF4-FFF2-40B4-BE49-F238E27FC236}">
                <a16:creationId xmlns:a16="http://schemas.microsoft.com/office/drawing/2014/main" id="{8CA61C52-E7F2-ED0E-6BB8-CAB55E381912}"/>
              </a:ext>
            </a:extLst>
          </p:cNvPr>
          <p:cNvGrpSpPr/>
          <p:nvPr/>
        </p:nvGrpSpPr>
        <p:grpSpPr>
          <a:xfrm>
            <a:off x="2075729" y="2463728"/>
            <a:ext cx="9514921" cy="3129973"/>
            <a:chOff x="1473803" y="1745560"/>
            <a:chExt cx="9514921" cy="3129973"/>
          </a:xfrm>
        </p:grpSpPr>
        <p:grpSp>
          <p:nvGrpSpPr>
            <p:cNvPr id="5" name="Group 4">
              <a:extLst>
                <a:ext uri="{FF2B5EF4-FFF2-40B4-BE49-F238E27FC236}">
                  <a16:creationId xmlns:a16="http://schemas.microsoft.com/office/drawing/2014/main" id="{6EBD93A3-0291-B188-68C9-A7D44B3A5265}"/>
                </a:ext>
              </a:extLst>
            </p:cNvPr>
            <p:cNvGrpSpPr/>
            <p:nvPr/>
          </p:nvGrpSpPr>
          <p:grpSpPr>
            <a:xfrm>
              <a:off x="1473803" y="1745560"/>
              <a:ext cx="9514921" cy="3129973"/>
              <a:chOff x="1451490" y="2708921"/>
              <a:chExt cx="9514921" cy="3129973"/>
            </a:xfrm>
          </p:grpSpPr>
          <p:sp>
            <p:nvSpPr>
              <p:cNvPr id="17" name="Oval 16">
                <a:extLst>
                  <a:ext uri="{FF2B5EF4-FFF2-40B4-BE49-F238E27FC236}">
                    <a16:creationId xmlns:a16="http://schemas.microsoft.com/office/drawing/2014/main" id="{4D2E89C0-897B-7489-11E9-4DAF3501449B}"/>
                  </a:ext>
                </a:extLst>
              </p:cNvPr>
              <p:cNvSpPr/>
              <p:nvPr/>
            </p:nvSpPr>
            <p:spPr>
              <a:xfrm>
                <a:off x="4384561" y="3903706"/>
                <a:ext cx="1935190" cy="1935188"/>
              </a:xfrm>
              <a:prstGeom prst="ellipse">
                <a:avLst/>
              </a:prstGeom>
              <a:solidFill>
                <a:schemeClr val="accent1">
                  <a:alpha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CBD48AF6-E4F2-03C7-ABF5-A4CB622C6267}"/>
                  </a:ext>
                </a:extLst>
              </p:cNvPr>
              <p:cNvSpPr/>
              <p:nvPr/>
            </p:nvSpPr>
            <p:spPr>
              <a:xfrm>
                <a:off x="5152082" y="2708921"/>
                <a:ext cx="1935190" cy="1935188"/>
              </a:xfrm>
              <a:prstGeom prst="ellipse">
                <a:avLst/>
              </a:prstGeom>
              <a:solidFill>
                <a:schemeClr val="accent5">
                  <a:alpha val="6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C816D103-9604-D0CA-E250-9D2AB88AA1DF}"/>
                  </a:ext>
                </a:extLst>
              </p:cNvPr>
              <p:cNvSpPr/>
              <p:nvPr/>
            </p:nvSpPr>
            <p:spPr>
              <a:xfrm>
                <a:off x="5915578" y="3903706"/>
                <a:ext cx="1935190" cy="1935188"/>
              </a:xfrm>
              <a:prstGeom prst="ellipse">
                <a:avLst/>
              </a:prstGeom>
              <a:solidFill>
                <a:schemeClr val="bg2">
                  <a:alpha val="6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D33875D6-D069-F311-4380-52CB7FE9B98B}"/>
                  </a:ext>
                </a:extLst>
              </p:cNvPr>
              <p:cNvSpPr/>
              <p:nvPr/>
            </p:nvSpPr>
            <p:spPr>
              <a:xfrm>
                <a:off x="4490102" y="4745207"/>
                <a:ext cx="1404520" cy="326243"/>
              </a:xfrm>
              <a:prstGeom prst="rect">
                <a:avLst/>
              </a:prstGeom>
            </p:spPr>
            <p:txBody>
              <a:bodyPr wrap="square">
                <a:spAutoFit/>
              </a:bodyPr>
              <a:lstStyle/>
              <a:p>
                <a:pPr algn="ctr">
                  <a:lnSpc>
                    <a:spcPct val="95000"/>
                  </a:lnSpc>
                </a:pPr>
                <a:r>
                  <a:rPr lang="en-US" sz="1600" b="1">
                    <a:solidFill>
                      <a:schemeClr val="tx1">
                        <a:lumMod val="50000"/>
                        <a:lumOff val="50000"/>
                      </a:schemeClr>
                    </a:solidFill>
                  </a:rPr>
                  <a:t>Payment</a:t>
                </a:r>
              </a:p>
            </p:txBody>
          </p:sp>
          <p:sp>
            <p:nvSpPr>
              <p:cNvPr id="21" name="Rectangle 20">
                <a:extLst>
                  <a:ext uri="{FF2B5EF4-FFF2-40B4-BE49-F238E27FC236}">
                    <a16:creationId xmlns:a16="http://schemas.microsoft.com/office/drawing/2014/main" id="{F79F1123-94A9-D5BD-DE88-2A3CE28B6DC2}"/>
                  </a:ext>
                </a:extLst>
              </p:cNvPr>
              <p:cNvSpPr/>
              <p:nvPr/>
            </p:nvSpPr>
            <p:spPr>
              <a:xfrm>
                <a:off x="5417417" y="3431873"/>
                <a:ext cx="1404520" cy="326243"/>
              </a:xfrm>
              <a:prstGeom prst="rect">
                <a:avLst/>
              </a:prstGeom>
            </p:spPr>
            <p:txBody>
              <a:bodyPr wrap="square">
                <a:spAutoFit/>
              </a:bodyPr>
              <a:lstStyle/>
              <a:p>
                <a:pPr algn="ctr">
                  <a:lnSpc>
                    <a:spcPct val="95000"/>
                  </a:lnSpc>
                </a:pPr>
                <a:r>
                  <a:rPr lang="en-US" sz="1600" b="1">
                    <a:solidFill>
                      <a:schemeClr val="tx1">
                        <a:lumMod val="50000"/>
                        <a:lumOff val="50000"/>
                      </a:schemeClr>
                    </a:solidFill>
                  </a:rPr>
                  <a:t>Residence</a:t>
                </a:r>
              </a:p>
            </p:txBody>
          </p:sp>
          <p:sp>
            <p:nvSpPr>
              <p:cNvPr id="22" name="Rectangle 21">
                <a:extLst>
                  <a:ext uri="{FF2B5EF4-FFF2-40B4-BE49-F238E27FC236}">
                    <a16:creationId xmlns:a16="http://schemas.microsoft.com/office/drawing/2014/main" id="{194EB974-B246-202B-EA35-98E87BA80272}"/>
                  </a:ext>
                </a:extLst>
              </p:cNvPr>
              <p:cNvSpPr/>
              <p:nvPr/>
            </p:nvSpPr>
            <p:spPr>
              <a:xfrm>
                <a:off x="6325967" y="4745207"/>
                <a:ext cx="1404520" cy="326243"/>
              </a:xfrm>
              <a:prstGeom prst="rect">
                <a:avLst/>
              </a:prstGeom>
            </p:spPr>
            <p:txBody>
              <a:bodyPr wrap="square">
                <a:spAutoFit/>
              </a:bodyPr>
              <a:lstStyle/>
              <a:p>
                <a:pPr algn="ctr">
                  <a:lnSpc>
                    <a:spcPct val="95000"/>
                  </a:lnSpc>
                </a:pPr>
                <a:r>
                  <a:rPr lang="en-US" sz="1600" b="1">
                    <a:solidFill>
                      <a:schemeClr val="tx1">
                        <a:lumMod val="50000"/>
                        <a:lumOff val="50000"/>
                      </a:schemeClr>
                    </a:solidFill>
                  </a:rPr>
                  <a:t>Address</a:t>
                </a:r>
              </a:p>
            </p:txBody>
          </p:sp>
          <p:sp>
            <p:nvSpPr>
              <p:cNvPr id="23" name="Rectangle 22">
                <a:extLst>
                  <a:ext uri="{FF2B5EF4-FFF2-40B4-BE49-F238E27FC236}">
                    <a16:creationId xmlns:a16="http://schemas.microsoft.com/office/drawing/2014/main" id="{98BDF373-3DCA-96E7-436D-C1039F00FCC2}"/>
                  </a:ext>
                </a:extLst>
              </p:cNvPr>
              <p:cNvSpPr/>
              <p:nvPr/>
            </p:nvSpPr>
            <p:spPr>
              <a:xfrm>
                <a:off x="1451490" y="4627772"/>
                <a:ext cx="1980220" cy="1115690"/>
              </a:xfrm>
              <a:prstGeom prst="rect">
                <a:avLst/>
              </a:prstGeom>
            </p:spPr>
            <p:txBody>
              <a:bodyPr wrap="square">
                <a:spAutoFit/>
              </a:bodyPr>
              <a:lstStyle/>
              <a:p>
                <a:pPr algn="r">
                  <a:lnSpc>
                    <a:spcPct val="95000"/>
                  </a:lnSpc>
                </a:pPr>
                <a:r>
                  <a:rPr lang="en-GB" sz="1400"/>
                  <a:t>Payment details (bank account or debit/credit card) is of a bank duly registered in your  jurisdiction</a:t>
                </a:r>
                <a:endParaRPr lang="en-US" sz="1000"/>
              </a:p>
            </p:txBody>
          </p:sp>
          <p:sp>
            <p:nvSpPr>
              <p:cNvPr id="24" name="Rectangle 23">
                <a:extLst>
                  <a:ext uri="{FF2B5EF4-FFF2-40B4-BE49-F238E27FC236}">
                    <a16:creationId xmlns:a16="http://schemas.microsoft.com/office/drawing/2014/main" id="{C30EB465-7655-5519-E431-2AC05F25A8C0}"/>
                  </a:ext>
                </a:extLst>
              </p:cNvPr>
              <p:cNvSpPr/>
              <p:nvPr/>
            </p:nvSpPr>
            <p:spPr>
              <a:xfrm>
                <a:off x="1856430" y="2978799"/>
                <a:ext cx="2382165" cy="501676"/>
              </a:xfrm>
              <a:prstGeom prst="rect">
                <a:avLst/>
              </a:prstGeom>
            </p:spPr>
            <p:txBody>
              <a:bodyPr wrap="square">
                <a:spAutoFit/>
              </a:bodyPr>
              <a:lstStyle/>
              <a:p>
                <a:pPr algn="r">
                  <a:lnSpc>
                    <a:spcPct val="95000"/>
                  </a:lnSpc>
                </a:pPr>
                <a:r>
                  <a:rPr lang="en-GB" sz="1400"/>
                  <a:t>Buyer is resident in your jurisdiction  </a:t>
                </a:r>
                <a:endParaRPr lang="en-US" sz="1000"/>
              </a:p>
            </p:txBody>
          </p:sp>
          <p:sp>
            <p:nvSpPr>
              <p:cNvPr id="25" name="Rectangle 24">
                <a:extLst>
                  <a:ext uri="{FF2B5EF4-FFF2-40B4-BE49-F238E27FC236}">
                    <a16:creationId xmlns:a16="http://schemas.microsoft.com/office/drawing/2014/main" id="{006FF092-548F-9815-2A20-B1278AD7E755}"/>
                  </a:ext>
                </a:extLst>
              </p:cNvPr>
              <p:cNvSpPr/>
              <p:nvPr/>
            </p:nvSpPr>
            <p:spPr>
              <a:xfrm>
                <a:off x="8874665" y="4627772"/>
                <a:ext cx="2091746" cy="911019"/>
              </a:xfrm>
              <a:prstGeom prst="rect">
                <a:avLst/>
              </a:prstGeom>
            </p:spPr>
            <p:txBody>
              <a:bodyPr wrap="square">
                <a:spAutoFit/>
              </a:bodyPr>
              <a:lstStyle/>
              <a:p>
                <a:pPr>
                  <a:lnSpc>
                    <a:spcPct val="95000"/>
                  </a:lnSpc>
                </a:pPr>
                <a:r>
                  <a:rPr lang="en-GB" sz="1400"/>
                  <a:t>Business, Home or delivery address or phone number is in your jurisdiction</a:t>
                </a:r>
                <a:endParaRPr lang="en-US" sz="1000"/>
              </a:p>
            </p:txBody>
          </p:sp>
          <p:grpSp>
            <p:nvGrpSpPr>
              <p:cNvPr id="26" name="Group 25">
                <a:extLst>
                  <a:ext uri="{FF2B5EF4-FFF2-40B4-BE49-F238E27FC236}">
                    <a16:creationId xmlns:a16="http://schemas.microsoft.com/office/drawing/2014/main" id="{8529630A-CEF3-EE17-100A-C2A5F93D12D7}"/>
                  </a:ext>
                </a:extLst>
              </p:cNvPr>
              <p:cNvGrpSpPr/>
              <p:nvPr/>
            </p:nvGrpSpPr>
            <p:grpSpPr>
              <a:xfrm>
                <a:off x="8075838" y="4471537"/>
                <a:ext cx="795318" cy="799524"/>
                <a:chOff x="776288" y="2444750"/>
                <a:chExt cx="600075" cy="603250"/>
              </a:xfrm>
            </p:grpSpPr>
            <p:sp>
              <p:nvSpPr>
                <p:cNvPr id="42" name="Oval 41">
                  <a:extLst>
                    <a:ext uri="{FF2B5EF4-FFF2-40B4-BE49-F238E27FC236}">
                      <a16:creationId xmlns:a16="http://schemas.microsoft.com/office/drawing/2014/main" id="{EFF9D0E0-0830-67D6-2C5B-A52567EDD6C7}"/>
                    </a:ext>
                  </a:extLst>
                </p:cNvPr>
                <p:cNvSpPr>
                  <a:spLocks noChangeArrowheads="1"/>
                </p:cNvSpPr>
                <p:nvPr/>
              </p:nvSpPr>
              <p:spPr bwMode="auto">
                <a:xfrm>
                  <a:off x="776288" y="2444750"/>
                  <a:ext cx="600075" cy="60325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 name="Group 42">
                  <a:extLst>
                    <a:ext uri="{FF2B5EF4-FFF2-40B4-BE49-F238E27FC236}">
                      <a16:creationId xmlns:a16="http://schemas.microsoft.com/office/drawing/2014/main" id="{08199AB5-6533-8CC5-18C0-F0678FF4180E}"/>
                    </a:ext>
                  </a:extLst>
                </p:cNvPr>
                <p:cNvGrpSpPr/>
                <p:nvPr/>
              </p:nvGrpSpPr>
              <p:grpSpPr>
                <a:xfrm>
                  <a:off x="862013" y="2624931"/>
                  <a:ext cx="430213" cy="242888"/>
                  <a:chOff x="862013" y="2847975"/>
                  <a:chExt cx="430213" cy="242888"/>
                </a:xfrm>
              </p:grpSpPr>
              <p:sp>
                <p:nvSpPr>
                  <p:cNvPr id="44" name="Freeform 24">
                    <a:extLst>
                      <a:ext uri="{FF2B5EF4-FFF2-40B4-BE49-F238E27FC236}">
                        <a16:creationId xmlns:a16="http://schemas.microsoft.com/office/drawing/2014/main" id="{4F6AEBF0-5CBD-6E7A-7617-7DC2D259BD22}"/>
                      </a:ext>
                    </a:extLst>
                  </p:cNvPr>
                  <p:cNvSpPr>
                    <a:spLocks noEditPoints="1"/>
                  </p:cNvSpPr>
                  <p:nvPr/>
                </p:nvSpPr>
                <p:spPr bwMode="auto">
                  <a:xfrm>
                    <a:off x="957263" y="2847975"/>
                    <a:ext cx="334963" cy="242888"/>
                  </a:xfrm>
                  <a:custGeom>
                    <a:avLst/>
                    <a:gdLst>
                      <a:gd name="T0" fmla="*/ 191 w 197"/>
                      <a:gd name="T1" fmla="*/ 72 h 143"/>
                      <a:gd name="T2" fmla="*/ 184 w 197"/>
                      <a:gd name="T3" fmla="*/ 72 h 143"/>
                      <a:gd name="T4" fmla="*/ 172 w 197"/>
                      <a:gd name="T5" fmla="*/ 43 h 143"/>
                      <a:gd name="T6" fmla="*/ 157 w 197"/>
                      <a:gd name="T7" fmla="*/ 31 h 143"/>
                      <a:gd name="T8" fmla="*/ 126 w 197"/>
                      <a:gd name="T9" fmla="*/ 31 h 143"/>
                      <a:gd name="T10" fmla="*/ 126 w 197"/>
                      <a:gd name="T11" fmla="*/ 2 h 143"/>
                      <a:gd name="T12" fmla="*/ 123 w 197"/>
                      <a:gd name="T13" fmla="*/ 0 h 143"/>
                      <a:gd name="T14" fmla="*/ 2 w 197"/>
                      <a:gd name="T15" fmla="*/ 0 h 143"/>
                      <a:gd name="T16" fmla="*/ 0 w 197"/>
                      <a:gd name="T17" fmla="*/ 2 h 143"/>
                      <a:gd name="T18" fmla="*/ 0 w 197"/>
                      <a:gd name="T19" fmla="*/ 122 h 143"/>
                      <a:gd name="T20" fmla="*/ 2 w 197"/>
                      <a:gd name="T21" fmla="*/ 125 h 143"/>
                      <a:gd name="T22" fmla="*/ 19 w 197"/>
                      <a:gd name="T23" fmla="*/ 125 h 143"/>
                      <a:gd name="T24" fmla="*/ 39 w 197"/>
                      <a:gd name="T25" fmla="*/ 143 h 143"/>
                      <a:gd name="T26" fmla="*/ 60 w 197"/>
                      <a:gd name="T27" fmla="*/ 125 h 143"/>
                      <a:gd name="T28" fmla="*/ 138 w 197"/>
                      <a:gd name="T29" fmla="*/ 125 h 143"/>
                      <a:gd name="T30" fmla="*/ 159 w 197"/>
                      <a:gd name="T31" fmla="*/ 143 h 143"/>
                      <a:gd name="T32" fmla="*/ 180 w 197"/>
                      <a:gd name="T33" fmla="*/ 125 h 143"/>
                      <a:gd name="T34" fmla="*/ 191 w 197"/>
                      <a:gd name="T35" fmla="*/ 125 h 143"/>
                      <a:gd name="T36" fmla="*/ 197 w 197"/>
                      <a:gd name="T37" fmla="*/ 119 h 143"/>
                      <a:gd name="T38" fmla="*/ 197 w 197"/>
                      <a:gd name="T39" fmla="*/ 78 h 143"/>
                      <a:gd name="T40" fmla="*/ 191 w 197"/>
                      <a:gd name="T41" fmla="*/ 72 h 143"/>
                      <a:gd name="T42" fmla="*/ 157 w 197"/>
                      <a:gd name="T43" fmla="*/ 36 h 143"/>
                      <a:gd name="T44" fmla="*/ 168 w 197"/>
                      <a:gd name="T45" fmla="*/ 44 h 143"/>
                      <a:gd name="T46" fmla="*/ 179 w 197"/>
                      <a:gd name="T47" fmla="*/ 72 h 143"/>
                      <a:gd name="T48" fmla="*/ 126 w 197"/>
                      <a:gd name="T49" fmla="*/ 72 h 143"/>
                      <a:gd name="T50" fmla="*/ 126 w 197"/>
                      <a:gd name="T51" fmla="*/ 36 h 143"/>
                      <a:gd name="T52" fmla="*/ 157 w 197"/>
                      <a:gd name="T53" fmla="*/ 36 h 143"/>
                      <a:gd name="T54" fmla="*/ 4 w 197"/>
                      <a:gd name="T55" fmla="*/ 4 h 143"/>
                      <a:gd name="T56" fmla="*/ 121 w 197"/>
                      <a:gd name="T57" fmla="*/ 4 h 143"/>
                      <a:gd name="T58" fmla="*/ 121 w 197"/>
                      <a:gd name="T59" fmla="*/ 120 h 143"/>
                      <a:gd name="T60" fmla="*/ 60 w 197"/>
                      <a:gd name="T61" fmla="*/ 120 h 143"/>
                      <a:gd name="T62" fmla="*/ 39 w 197"/>
                      <a:gd name="T63" fmla="*/ 101 h 143"/>
                      <a:gd name="T64" fmla="*/ 19 w 197"/>
                      <a:gd name="T65" fmla="*/ 120 h 143"/>
                      <a:gd name="T66" fmla="*/ 4 w 197"/>
                      <a:gd name="T67" fmla="*/ 120 h 143"/>
                      <a:gd name="T68" fmla="*/ 4 w 197"/>
                      <a:gd name="T69" fmla="*/ 4 h 143"/>
                      <a:gd name="T70" fmla="*/ 39 w 197"/>
                      <a:gd name="T71" fmla="*/ 139 h 143"/>
                      <a:gd name="T72" fmla="*/ 23 w 197"/>
                      <a:gd name="T73" fmla="*/ 122 h 143"/>
                      <a:gd name="T74" fmla="*/ 39 w 197"/>
                      <a:gd name="T75" fmla="*/ 106 h 143"/>
                      <a:gd name="T76" fmla="*/ 56 w 197"/>
                      <a:gd name="T77" fmla="*/ 122 h 143"/>
                      <a:gd name="T78" fmla="*/ 39 w 197"/>
                      <a:gd name="T79" fmla="*/ 139 h 143"/>
                      <a:gd name="T80" fmla="*/ 159 w 197"/>
                      <a:gd name="T81" fmla="*/ 139 h 143"/>
                      <a:gd name="T82" fmla="*/ 142 w 197"/>
                      <a:gd name="T83" fmla="*/ 122 h 143"/>
                      <a:gd name="T84" fmla="*/ 159 w 197"/>
                      <a:gd name="T85" fmla="*/ 106 h 143"/>
                      <a:gd name="T86" fmla="*/ 175 w 197"/>
                      <a:gd name="T87" fmla="*/ 122 h 143"/>
                      <a:gd name="T88" fmla="*/ 175 w 197"/>
                      <a:gd name="T89" fmla="*/ 122 h 143"/>
                      <a:gd name="T90" fmla="*/ 175 w 197"/>
                      <a:gd name="T91" fmla="*/ 123 h 143"/>
                      <a:gd name="T92" fmla="*/ 159 w 197"/>
                      <a:gd name="T93" fmla="*/ 139 h 143"/>
                      <a:gd name="T94" fmla="*/ 193 w 197"/>
                      <a:gd name="T95" fmla="*/ 119 h 143"/>
                      <a:gd name="T96" fmla="*/ 191 w 197"/>
                      <a:gd name="T97" fmla="*/ 120 h 143"/>
                      <a:gd name="T98" fmla="*/ 180 w 197"/>
                      <a:gd name="T99" fmla="*/ 120 h 143"/>
                      <a:gd name="T100" fmla="*/ 159 w 197"/>
                      <a:gd name="T101" fmla="*/ 101 h 143"/>
                      <a:gd name="T102" fmla="*/ 138 w 197"/>
                      <a:gd name="T103" fmla="*/ 120 h 143"/>
                      <a:gd name="T104" fmla="*/ 126 w 197"/>
                      <a:gd name="T105" fmla="*/ 120 h 143"/>
                      <a:gd name="T106" fmla="*/ 126 w 197"/>
                      <a:gd name="T107" fmla="*/ 77 h 143"/>
                      <a:gd name="T108" fmla="*/ 191 w 197"/>
                      <a:gd name="T109" fmla="*/ 77 h 143"/>
                      <a:gd name="T110" fmla="*/ 193 w 197"/>
                      <a:gd name="T111" fmla="*/ 78 h 143"/>
                      <a:gd name="T112" fmla="*/ 193 w 197"/>
                      <a:gd name="T113"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143">
                        <a:moveTo>
                          <a:pt x="191" y="72"/>
                        </a:moveTo>
                        <a:cubicBezTo>
                          <a:pt x="184" y="72"/>
                          <a:pt x="184" y="72"/>
                          <a:pt x="184" y="72"/>
                        </a:cubicBezTo>
                        <a:cubicBezTo>
                          <a:pt x="181" y="65"/>
                          <a:pt x="172" y="43"/>
                          <a:pt x="172" y="43"/>
                        </a:cubicBezTo>
                        <a:cubicBezTo>
                          <a:pt x="169" y="36"/>
                          <a:pt x="163" y="31"/>
                          <a:pt x="157" y="31"/>
                        </a:cubicBezTo>
                        <a:cubicBezTo>
                          <a:pt x="126" y="31"/>
                          <a:pt x="126" y="31"/>
                          <a:pt x="126" y="31"/>
                        </a:cubicBezTo>
                        <a:cubicBezTo>
                          <a:pt x="126" y="2"/>
                          <a:pt x="126" y="2"/>
                          <a:pt x="126" y="2"/>
                        </a:cubicBezTo>
                        <a:cubicBezTo>
                          <a:pt x="126" y="1"/>
                          <a:pt x="125" y="0"/>
                          <a:pt x="123" y="0"/>
                        </a:cubicBezTo>
                        <a:cubicBezTo>
                          <a:pt x="2" y="0"/>
                          <a:pt x="2" y="0"/>
                          <a:pt x="2" y="0"/>
                        </a:cubicBezTo>
                        <a:cubicBezTo>
                          <a:pt x="1" y="0"/>
                          <a:pt x="0" y="1"/>
                          <a:pt x="0" y="2"/>
                        </a:cubicBezTo>
                        <a:cubicBezTo>
                          <a:pt x="0" y="122"/>
                          <a:pt x="0" y="122"/>
                          <a:pt x="0" y="122"/>
                        </a:cubicBezTo>
                        <a:cubicBezTo>
                          <a:pt x="0" y="123"/>
                          <a:pt x="1" y="125"/>
                          <a:pt x="2" y="125"/>
                        </a:cubicBezTo>
                        <a:cubicBezTo>
                          <a:pt x="19" y="125"/>
                          <a:pt x="19" y="125"/>
                          <a:pt x="19" y="125"/>
                        </a:cubicBezTo>
                        <a:cubicBezTo>
                          <a:pt x="20" y="135"/>
                          <a:pt x="29" y="143"/>
                          <a:pt x="39" y="143"/>
                        </a:cubicBezTo>
                        <a:cubicBezTo>
                          <a:pt x="50" y="143"/>
                          <a:pt x="59" y="135"/>
                          <a:pt x="60" y="125"/>
                        </a:cubicBezTo>
                        <a:cubicBezTo>
                          <a:pt x="138" y="125"/>
                          <a:pt x="138" y="125"/>
                          <a:pt x="138" y="125"/>
                        </a:cubicBezTo>
                        <a:cubicBezTo>
                          <a:pt x="139" y="135"/>
                          <a:pt x="148" y="143"/>
                          <a:pt x="159" y="143"/>
                        </a:cubicBezTo>
                        <a:cubicBezTo>
                          <a:pt x="170" y="143"/>
                          <a:pt x="178" y="135"/>
                          <a:pt x="180" y="125"/>
                        </a:cubicBezTo>
                        <a:cubicBezTo>
                          <a:pt x="191" y="125"/>
                          <a:pt x="191" y="125"/>
                          <a:pt x="191" y="125"/>
                        </a:cubicBezTo>
                        <a:cubicBezTo>
                          <a:pt x="195" y="125"/>
                          <a:pt x="197" y="122"/>
                          <a:pt x="197" y="119"/>
                        </a:cubicBezTo>
                        <a:cubicBezTo>
                          <a:pt x="197" y="78"/>
                          <a:pt x="197" y="78"/>
                          <a:pt x="197" y="78"/>
                        </a:cubicBezTo>
                        <a:cubicBezTo>
                          <a:pt x="197" y="75"/>
                          <a:pt x="195" y="72"/>
                          <a:pt x="191" y="72"/>
                        </a:cubicBezTo>
                        <a:close/>
                        <a:moveTo>
                          <a:pt x="157" y="36"/>
                        </a:moveTo>
                        <a:cubicBezTo>
                          <a:pt x="161" y="36"/>
                          <a:pt x="166" y="40"/>
                          <a:pt x="168" y="44"/>
                        </a:cubicBezTo>
                        <a:cubicBezTo>
                          <a:pt x="168" y="45"/>
                          <a:pt x="175" y="64"/>
                          <a:pt x="179" y="72"/>
                        </a:cubicBezTo>
                        <a:cubicBezTo>
                          <a:pt x="126" y="72"/>
                          <a:pt x="126" y="72"/>
                          <a:pt x="126" y="72"/>
                        </a:cubicBezTo>
                        <a:cubicBezTo>
                          <a:pt x="126" y="36"/>
                          <a:pt x="126" y="36"/>
                          <a:pt x="126" y="36"/>
                        </a:cubicBezTo>
                        <a:lnTo>
                          <a:pt x="157" y="36"/>
                        </a:lnTo>
                        <a:close/>
                        <a:moveTo>
                          <a:pt x="4" y="4"/>
                        </a:moveTo>
                        <a:cubicBezTo>
                          <a:pt x="121" y="4"/>
                          <a:pt x="121" y="4"/>
                          <a:pt x="121" y="4"/>
                        </a:cubicBezTo>
                        <a:cubicBezTo>
                          <a:pt x="121" y="120"/>
                          <a:pt x="121" y="120"/>
                          <a:pt x="121" y="120"/>
                        </a:cubicBezTo>
                        <a:cubicBezTo>
                          <a:pt x="60" y="120"/>
                          <a:pt x="60" y="120"/>
                          <a:pt x="60" y="120"/>
                        </a:cubicBezTo>
                        <a:cubicBezTo>
                          <a:pt x="59" y="109"/>
                          <a:pt x="50" y="101"/>
                          <a:pt x="39" y="101"/>
                        </a:cubicBezTo>
                        <a:cubicBezTo>
                          <a:pt x="29" y="101"/>
                          <a:pt x="20" y="109"/>
                          <a:pt x="19" y="120"/>
                        </a:cubicBezTo>
                        <a:cubicBezTo>
                          <a:pt x="4" y="120"/>
                          <a:pt x="4" y="120"/>
                          <a:pt x="4" y="120"/>
                        </a:cubicBezTo>
                        <a:lnTo>
                          <a:pt x="4" y="4"/>
                        </a:lnTo>
                        <a:close/>
                        <a:moveTo>
                          <a:pt x="39" y="139"/>
                        </a:moveTo>
                        <a:cubicBezTo>
                          <a:pt x="30" y="139"/>
                          <a:pt x="23" y="131"/>
                          <a:pt x="23" y="122"/>
                        </a:cubicBezTo>
                        <a:cubicBezTo>
                          <a:pt x="23" y="113"/>
                          <a:pt x="30" y="106"/>
                          <a:pt x="39" y="106"/>
                        </a:cubicBezTo>
                        <a:cubicBezTo>
                          <a:pt x="48" y="106"/>
                          <a:pt x="56" y="113"/>
                          <a:pt x="56" y="122"/>
                        </a:cubicBezTo>
                        <a:cubicBezTo>
                          <a:pt x="56" y="131"/>
                          <a:pt x="48" y="139"/>
                          <a:pt x="39" y="139"/>
                        </a:cubicBezTo>
                        <a:close/>
                        <a:moveTo>
                          <a:pt x="159" y="139"/>
                        </a:moveTo>
                        <a:cubicBezTo>
                          <a:pt x="150" y="139"/>
                          <a:pt x="142" y="131"/>
                          <a:pt x="142" y="122"/>
                        </a:cubicBezTo>
                        <a:cubicBezTo>
                          <a:pt x="142" y="113"/>
                          <a:pt x="150" y="106"/>
                          <a:pt x="159" y="106"/>
                        </a:cubicBezTo>
                        <a:cubicBezTo>
                          <a:pt x="168" y="106"/>
                          <a:pt x="175" y="113"/>
                          <a:pt x="175" y="122"/>
                        </a:cubicBezTo>
                        <a:cubicBezTo>
                          <a:pt x="175" y="122"/>
                          <a:pt x="175" y="122"/>
                          <a:pt x="175" y="122"/>
                        </a:cubicBezTo>
                        <a:cubicBezTo>
                          <a:pt x="175" y="122"/>
                          <a:pt x="175" y="122"/>
                          <a:pt x="175" y="123"/>
                        </a:cubicBezTo>
                        <a:cubicBezTo>
                          <a:pt x="175" y="131"/>
                          <a:pt x="168" y="139"/>
                          <a:pt x="159" y="139"/>
                        </a:cubicBezTo>
                        <a:close/>
                        <a:moveTo>
                          <a:pt x="193" y="119"/>
                        </a:moveTo>
                        <a:cubicBezTo>
                          <a:pt x="193" y="119"/>
                          <a:pt x="192" y="120"/>
                          <a:pt x="191" y="120"/>
                        </a:cubicBezTo>
                        <a:cubicBezTo>
                          <a:pt x="180" y="120"/>
                          <a:pt x="180" y="120"/>
                          <a:pt x="180" y="120"/>
                        </a:cubicBezTo>
                        <a:cubicBezTo>
                          <a:pt x="178" y="109"/>
                          <a:pt x="170" y="101"/>
                          <a:pt x="159" y="101"/>
                        </a:cubicBezTo>
                        <a:cubicBezTo>
                          <a:pt x="148" y="101"/>
                          <a:pt x="139" y="109"/>
                          <a:pt x="138" y="120"/>
                        </a:cubicBezTo>
                        <a:cubicBezTo>
                          <a:pt x="126" y="120"/>
                          <a:pt x="126" y="120"/>
                          <a:pt x="126" y="120"/>
                        </a:cubicBezTo>
                        <a:cubicBezTo>
                          <a:pt x="126" y="77"/>
                          <a:pt x="126" y="77"/>
                          <a:pt x="126" y="77"/>
                        </a:cubicBezTo>
                        <a:cubicBezTo>
                          <a:pt x="191" y="77"/>
                          <a:pt x="191" y="77"/>
                          <a:pt x="191" y="77"/>
                        </a:cubicBezTo>
                        <a:cubicBezTo>
                          <a:pt x="192" y="77"/>
                          <a:pt x="193" y="77"/>
                          <a:pt x="193" y="78"/>
                        </a:cubicBezTo>
                        <a:lnTo>
                          <a:pt x="193" y="1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5">
                    <a:extLst>
                      <a:ext uri="{FF2B5EF4-FFF2-40B4-BE49-F238E27FC236}">
                        <a16:creationId xmlns:a16="http://schemas.microsoft.com/office/drawing/2014/main" id="{719D9D86-43B8-7D4C-4B90-F17781ADB967}"/>
                      </a:ext>
                    </a:extLst>
                  </p:cNvPr>
                  <p:cNvSpPr>
                    <a:spLocks/>
                  </p:cNvSpPr>
                  <p:nvPr/>
                </p:nvSpPr>
                <p:spPr bwMode="auto">
                  <a:xfrm>
                    <a:off x="862013" y="2847975"/>
                    <a:ext cx="76200" cy="7938"/>
                  </a:xfrm>
                  <a:custGeom>
                    <a:avLst/>
                    <a:gdLst>
                      <a:gd name="T0" fmla="*/ 42 w 45"/>
                      <a:gd name="T1" fmla="*/ 0 h 4"/>
                      <a:gd name="T2" fmla="*/ 3 w 45"/>
                      <a:gd name="T3" fmla="*/ 0 h 4"/>
                      <a:gd name="T4" fmla="*/ 0 w 45"/>
                      <a:gd name="T5" fmla="*/ 2 h 4"/>
                      <a:gd name="T6" fmla="*/ 3 w 45"/>
                      <a:gd name="T7" fmla="*/ 4 h 4"/>
                      <a:gd name="T8" fmla="*/ 42 w 45"/>
                      <a:gd name="T9" fmla="*/ 4 h 4"/>
                      <a:gd name="T10" fmla="*/ 45 w 45"/>
                      <a:gd name="T11" fmla="*/ 2 h 4"/>
                      <a:gd name="T12" fmla="*/ 42 w 4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5" h="4">
                        <a:moveTo>
                          <a:pt x="42" y="0"/>
                        </a:moveTo>
                        <a:cubicBezTo>
                          <a:pt x="3" y="0"/>
                          <a:pt x="3" y="0"/>
                          <a:pt x="3" y="0"/>
                        </a:cubicBezTo>
                        <a:cubicBezTo>
                          <a:pt x="1" y="0"/>
                          <a:pt x="0" y="1"/>
                          <a:pt x="0" y="2"/>
                        </a:cubicBezTo>
                        <a:cubicBezTo>
                          <a:pt x="0" y="3"/>
                          <a:pt x="1" y="4"/>
                          <a:pt x="3" y="4"/>
                        </a:cubicBezTo>
                        <a:cubicBezTo>
                          <a:pt x="42" y="4"/>
                          <a:pt x="42" y="4"/>
                          <a:pt x="42" y="4"/>
                        </a:cubicBezTo>
                        <a:cubicBezTo>
                          <a:pt x="44" y="4"/>
                          <a:pt x="45" y="3"/>
                          <a:pt x="45" y="2"/>
                        </a:cubicBezTo>
                        <a:cubicBezTo>
                          <a:pt x="45" y="1"/>
                          <a:pt x="44" y="0"/>
                          <a:pt x="4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6">
                    <a:extLst>
                      <a:ext uri="{FF2B5EF4-FFF2-40B4-BE49-F238E27FC236}">
                        <a16:creationId xmlns:a16="http://schemas.microsoft.com/office/drawing/2014/main" id="{1F1ACFAE-071C-AF4B-A530-600C3CF86CB2}"/>
                      </a:ext>
                    </a:extLst>
                  </p:cNvPr>
                  <p:cNvSpPr>
                    <a:spLocks/>
                  </p:cNvSpPr>
                  <p:nvPr/>
                </p:nvSpPr>
                <p:spPr bwMode="auto">
                  <a:xfrm>
                    <a:off x="877888" y="2886075"/>
                    <a:ext cx="60325" cy="6350"/>
                  </a:xfrm>
                  <a:custGeom>
                    <a:avLst/>
                    <a:gdLst>
                      <a:gd name="T0" fmla="*/ 32 w 35"/>
                      <a:gd name="T1" fmla="*/ 0 h 4"/>
                      <a:gd name="T2" fmla="*/ 2 w 35"/>
                      <a:gd name="T3" fmla="*/ 0 h 4"/>
                      <a:gd name="T4" fmla="*/ 0 w 35"/>
                      <a:gd name="T5" fmla="*/ 2 h 4"/>
                      <a:gd name="T6" fmla="*/ 2 w 35"/>
                      <a:gd name="T7" fmla="*/ 4 h 4"/>
                      <a:gd name="T8" fmla="*/ 32 w 35"/>
                      <a:gd name="T9" fmla="*/ 4 h 4"/>
                      <a:gd name="T10" fmla="*/ 35 w 35"/>
                      <a:gd name="T11" fmla="*/ 2 h 4"/>
                      <a:gd name="T12" fmla="*/ 32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2" y="0"/>
                        </a:moveTo>
                        <a:cubicBezTo>
                          <a:pt x="2" y="0"/>
                          <a:pt x="2" y="0"/>
                          <a:pt x="2" y="0"/>
                        </a:cubicBezTo>
                        <a:cubicBezTo>
                          <a:pt x="1" y="0"/>
                          <a:pt x="0" y="1"/>
                          <a:pt x="0" y="2"/>
                        </a:cubicBezTo>
                        <a:cubicBezTo>
                          <a:pt x="0" y="3"/>
                          <a:pt x="1" y="4"/>
                          <a:pt x="2" y="4"/>
                        </a:cubicBezTo>
                        <a:cubicBezTo>
                          <a:pt x="32" y="4"/>
                          <a:pt x="32" y="4"/>
                          <a:pt x="32" y="4"/>
                        </a:cubicBezTo>
                        <a:cubicBezTo>
                          <a:pt x="34" y="4"/>
                          <a:pt x="35" y="3"/>
                          <a:pt x="35" y="2"/>
                        </a:cubicBezTo>
                        <a:cubicBezTo>
                          <a:pt x="35" y="1"/>
                          <a:pt x="34" y="0"/>
                          <a:pt x="3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7">
                    <a:extLst>
                      <a:ext uri="{FF2B5EF4-FFF2-40B4-BE49-F238E27FC236}">
                        <a16:creationId xmlns:a16="http://schemas.microsoft.com/office/drawing/2014/main" id="{E27E57A2-8518-802E-7D73-8A81A9EACBC1}"/>
                      </a:ext>
                    </a:extLst>
                  </p:cNvPr>
                  <p:cNvSpPr>
                    <a:spLocks/>
                  </p:cNvSpPr>
                  <p:nvPr/>
                </p:nvSpPr>
                <p:spPr bwMode="auto">
                  <a:xfrm>
                    <a:off x="895350" y="2922588"/>
                    <a:ext cx="42863" cy="9525"/>
                  </a:xfrm>
                  <a:custGeom>
                    <a:avLst/>
                    <a:gdLst>
                      <a:gd name="T0" fmla="*/ 22 w 25"/>
                      <a:gd name="T1" fmla="*/ 0 h 5"/>
                      <a:gd name="T2" fmla="*/ 2 w 25"/>
                      <a:gd name="T3" fmla="*/ 0 h 5"/>
                      <a:gd name="T4" fmla="*/ 0 w 25"/>
                      <a:gd name="T5" fmla="*/ 2 h 5"/>
                      <a:gd name="T6" fmla="*/ 2 w 25"/>
                      <a:gd name="T7" fmla="*/ 5 h 5"/>
                      <a:gd name="T8" fmla="*/ 22 w 25"/>
                      <a:gd name="T9" fmla="*/ 5 h 5"/>
                      <a:gd name="T10" fmla="*/ 25 w 25"/>
                      <a:gd name="T11" fmla="*/ 2 h 5"/>
                      <a:gd name="T12" fmla="*/ 22 w 2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5" h="5">
                        <a:moveTo>
                          <a:pt x="22" y="0"/>
                        </a:moveTo>
                        <a:cubicBezTo>
                          <a:pt x="2" y="0"/>
                          <a:pt x="2" y="0"/>
                          <a:pt x="2" y="0"/>
                        </a:cubicBezTo>
                        <a:cubicBezTo>
                          <a:pt x="1" y="0"/>
                          <a:pt x="0" y="1"/>
                          <a:pt x="0" y="2"/>
                        </a:cubicBezTo>
                        <a:cubicBezTo>
                          <a:pt x="0" y="3"/>
                          <a:pt x="1" y="5"/>
                          <a:pt x="2" y="5"/>
                        </a:cubicBezTo>
                        <a:cubicBezTo>
                          <a:pt x="22" y="5"/>
                          <a:pt x="22" y="5"/>
                          <a:pt x="22" y="5"/>
                        </a:cubicBezTo>
                        <a:cubicBezTo>
                          <a:pt x="24" y="5"/>
                          <a:pt x="25" y="3"/>
                          <a:pt x="25" y="2"/>
                        </a:cubicBezTo>
                        <a:cubicBezTo>
                          <a:pt x="25" y="1"/>
                          <a:pt x="24" y="0"/>
                          <a:pt x="2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7" name="Group 26">
                <a:extLst>
                  <a:ext uri="{FF2B5EF4-FFF2-40B4-BE49-F238E27FC236}">
                    <a16:creationId xmlns:a16="http://schemas.microsoft.com/office/drawing/2014/main" id="{044A4BF8-0A48-E3B4-7370-0F0AA198E418}"/>
                  </a:ext>
                </a:extLst>
              </p:cNvPr>
              <p:cNvGrpSpPr/>
              <p:nvPr/>
            </p:nvGrpSpPr>
            <p:grpSpPr>
              <a:xfrm>
                <a:off x="4224097" y="2823616"/>
                <a:ext cx="795318" cy="797422"/>
                <a:chOff x="0" y="2445544"/>
                <a:chExt cx="600075" cy="601663"/>
              </a:xfrm>
            </p:grpSpPr>
            <p:sp>
              <p:nvSpPr>
                <p:cNvPr id="38" name="Oval 37">
                  <a:extLst>
                    <a:ext uri="{FF2B5EF4-FFF2-40B4-BE49-F238E27FC236}">
                      <a16:creationId xmlns:a16="http://schemas.microsoft.com/office/drawing/2014/main" id="{8DC3F557-E992-0A32-9875-15188DD80B77}"/>
                    </a:ext>
                  </a:extLst>
                </p:cNvPr>
                <p:cNvSpPr>
                  <a:spLocks noChangeArrowheads="1"/>
                </p:cNvSpPr>
                <p:nvPr/>
              </p:nvSpPr>
              <p:spPr bwMode="auto">
                <a:xfrm>
                  <a:off x="0" y="2445544"/>
                  <a:ext cx="600075" cy="601663"/>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9" name="Group 38">
                  <a:extLst>
                    <a:ext uri="{FF2B5EF4-FFF2-40B4-BE49-F238E27FC236}">
                      <a16:creationId xmlns:a16="http://schemas.microsoft.com/office/drawing/2014/main" id="{53FDF5F9-A74C-758F-3212-12B680D5412B}"/>
                    </a:ext>
                  </a:extLst>
                </p:cNvPr>
                <p:cNvGrpSpPr/>
                <p:nvPr/>
              </p:nvGrpSpPr>
              <p:grpSpPr>
                <a:xfrm>
                  <a:off x="119063" y="2594769"/>
                  <a:ext cx="361950" cy="303213"/>
                  <a:chOff x="119063" y="2792413"/>
                  <a:chExt cx="361950" cy="303213"/>
                </a:xfrm>
              </p:grpSpPr>
              <p:sp>
                <p:nvSpPr>
                  <p:cNvPr id="40" name="Freeform 31">
                    <a:extLst>
                      <a:ext uri="{FF2B5EF4-FFF2-40B4-BE49-F238E27FC236}">
                        <a16:creationId xmlns:a16="http://schemas.microsoft.com/office/drawing/2014/main" id="{5948B2B3-49B6-E05B-18C0-9FB7BCA2DB72}"/>
                      </a:ext>
                    </a:extLst>
                  </p:cNvPr>
                  <p:cNvSpPr>
                    <a:spLocks noEditPoints="1"/>
                  </p:cNvSpPr>
                  <p:nvPr/>
                </p:nvSpPr>
                <p:spPr bwMode="auto">
                  <a:xfrm>
                    <a:off x="119063" y="2792413"/>
                    <a:ext cx="361950" cy="303213"/>
                  </a:xfrm>
                  <a:custGeom>
                    <a:avLst/>
                    <a:gdLst>
                      <a:gd name="T0" fmla="*/ 212 w 214"/>
                      <a:gd name="T1" fmla="*/ 51 h 179"/>
                      <a:gd name="T2" fmla="*/ 162 w 214"/>
                      <a:gd name="T3" fmla="*/ 38 h 179"/>
                      <a:gd name="T4" fmla="*/ 163 w 214"/>
                      <a:gd name="T5" fmla="*/ 30 h 179"/>
                      <a:gd name="T6" fmla="*/ 133 w 214"/>
                      <a:gd name="T7" fmla="*/ 0 h 179"/>
                      <a:gd name="T8" fmla="*/ 103 w 214"/>
                      <a:gd name="T9" fmla="*/ 30 h 179"/>
                      <a:gd name="T10" fmla="*/ 105 w 214"/>
                      <a:gd name="T11" fmla="*/ 42 h 179"/>
                      <a:gd name="T12" fmla="*/ 72 w 214"/>
                      <a:gd name="T13" fmla="*/ 51 h 179"/>
                      <a:gd name="T14" fmla="*/ 3 w 214"/>
                      <a:gd name="T15" fmla="*/ 33 h 179"/>
                      <a:gd name="T16" fmla="*/ 1 w 214"/>
                      <a:gd name="T17" fmla="*/ 33 h 179"/>
                      <a:gd name="T18" fmla="*/ 0 w 214"/>
                      <a:gd name="T19" fmla="*/ 35 h 179"/>
                      <a:gd name="T20" fmla="*/ 0 w 214"/>
                      <a:gd name="T21" fmla="*/ 159 h 179"/>
                      <a:gd name="T22" fmla="*/ 2 w 214"/>
                      <a:gd name="T23" fmla="*/ 161 h 179"/>
                      <a:gd name="T24" fmla="*/ 72 w 214"/>
                      <a:gd name="T25" fmla="*/ 179 h 179"/>
                      <a:gd name="T26" fmla="*/ 72 w 214"/>
                      <a:gd name="T27" fmla="*/ 179 h 179"/>
                      <a:gd name="T28" fmla="*/ 72 w 214"/>
                      <a:gd name="T29" fmla="*/ 179 h 179"/>
                      <a:gd name="T30" fmla="*/ 72 w 214"/>
                      <a:gd name="T31" fmla="*/ 179 h 179"/>
                      <a:gd name="T32" fmla="*/ 73 w 214"/>
                      <a:gd name="T33" fmla="*/ 179 h 179"/>
                      <a:gd name="T34" fmla="*/ 142 w 214"/>
                      <a:gd name="T35" fmla="*/ 161 h 179"/>
                      <a:gd name="T36" fmla="*/ 211 w 214"/>
                      <a:gd name="T37" fmla="*/ 179 h 179"/>
                      <a:gd name="T38" fmla="*/ 212 w 214"/>
                      <a:gd name="T39" fmla="*/ 179 h 179"/>
                      <a:gd name="T40" fmla="*/ 213 w 214"/>
                      <a:gd name="T41" fmla="*/ 178 h 179"/>
                      <a:gd name="T42" fmla="*/ 214 w 214"/>
                      <a:gd name="T43" fmla="*/ 176 h 179"/>
                      <a:gd name="T44" fmla="*/ 214 w 214"/>
                      <a:gd name="T45" fmla="*/ 53 h 179"/>
                      <a:gd name="T46" fmla="*/ 212 w 214"/>
                      <a:gd name="T47" fmla="*/ 51 h 179"/>
                      <a:gd name="T48" fmla="*/ 133 w 214"/>
                      <a:gd name="T49" fmla="*/ 5 h 179"/>
                      <a:gd name="T50" fmla="*/ 159 w 214"/>
                      <a:gd name="T51" fmla="*/ 30 h 179"/>
                      <a:gd name="T52" fmla="*/ 157 w 214"/>
                      <a:gd name="T53" fmla="*/ 39 h 179"/>
                      <a:gd name="T54" fmla="*/ 157 w 214"/>
                      <a:gd name="T55" fmla="*/ 39 h 179"/>
                      <a:gd name="T56" fmla="*/ 157 w 214"/>
                      <a:gd name="T57" fmla="*/ 39 h 179"/>
                      <a:gd name="T58" fmla="*/ 133 w 214"/>
                      <a:gd name="T59" fmla="*/ 75 h 179"/>
                      <a:gd name="T60" fmla="*/ 108 w 214"/>
                      <a:gd name="T61" fmla="*/ 30 h 179"/>
                      <a:gd name="T62" fmla="*/ 133 w 214"/>
                      <a:gd name="T63" fmla="*/ 5 h 179"/>
                      <a:gd name="T64" fmla="*/ 5 w 214"/>
                      <a:gd name="T65" fmla="*/ 38 h 179"/>
                      <a:gd name="T66" fmla="*/ 70 w 214"/>
                      <a:gd name="T67" fmla="*/ 55 h 179"/>
                      <a:gd name="T68" fmla="*/ 70 w 214"/>
                      <a:gd name="T69" fmla="*/ 173 h 179"/>
                      <a:gd name="T70" fmla="*/ 5 w 214"/>
                      <a:gd name="T71" fmla="*/ 157 h 179"/>
                      <a:gd name="T72" fmla="*/ 5 w 214"/>
                      <a:gd name="T73" fmla="*/ 38 h 179"/>
                      <a:gd name="T74" fmla="*/ 75 w 214"/>
                      <a:gd name="T75" fmla="*/ 55 h 179"/>
                      <a:gd name="T76" fmla="*/ 107 w 214"/>
                      <a:gd name="T77" fmla="*/ 47 h 179"/>
                      <a:gd name="T78" fmla="*/ 133 w 214"/>
                      <a:gd name="T79" fmla="*/ 79 h 179"/>
                      <a:gd name="T80" fmla="*/ 140 w 214"/>
                      <a:gd name="T81" fmla="*/ 77 h 179"/>
                      <a:gd name="T82" fmla="*/ 140 w 214"/>
                      <a:gd name="T83" fmla="*/ 157 h 179"/>
                      <a:gd name="T84" fmla="*/ 75 w 214"/>
                      <a:gd name="T85" fmla="*/ 173 h 179"/>
                      <a:gd name="T86" fmla="*/ 75 w 214"/>
                      <a:gd name="T87" fmla="*/ 55 h 179"/>
                      <a:gd name="T88" fmla="*/ 209 w 214"/>
                      <a:gd name="T89" fmla="*/ 173 h 179"/>
                      <a:gd name="T90" fmla="*/ 144 w 214"/>
                      <a:gd name="T91" fmla="*/ 157 h 179"/>
                      <a:gd name="T92" fmla="*/ 144 w 214"/>
                      <a:gd name="T93" fmla="*/ 73 h 179"/>
                      <a:gd name="T94" fmla="*/ 161 w 214"/>
                      <a:gd name="T95" fmla="*/ 43 h 179"/>
                      <a:gd name="T96" fmla="*/ 209 w 214"/>
                      <a:gd name="T97" fmla="*/ 55 h 179"/>
                      <a:gd name="T98" fmla="*/ 209 w 214"/>
                      <a:gd name="T99" fmla="*/ 1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179">
                        <a:moveTo>
                          <a:pt x="212" y="51"/>
                        </a:moveTo>
                        <a:cubicBezTo>
                          <a:pt x="162" y="38"/>
                          <a:pt x="162" y="38"/>
                          <a:pt x="162" y="38"/>
                        </a:cubicBezTo>
                        <a:cubicBezTo>
                          <a:pt x="163" y="35"/>
                          <a:pt x="163" y="33"/>
                          <a:pt x="163" y="30"/>
                        </a:cubicBezTo>
                        <a:cubicBezTo>
                          <a:pt x="163" y="14"/>
                          <a:pt x="150" y="0"/>
                          <a:pt x="133" y="0"/>
                        </a:cubicBezTo>
                        <a:cubicBezTo>
                          <a:pt x="117" y="0"/>
                          <a:pt x="103" y="14"/>
                          <a:pt x="103" y="30"/>
                        </a:cubicBezTo>
                        <a:cubicBezTo>
                          <a:pt x="103" y="34"/>
                          <a:pt x="104" y="38"/>
                          <a:pt x="105" y="42"/>
                        </a:cubicBezTo>
                        <a:cubicBezTo>
                          <a:pt x="72" y="51"/>
                          <a:pt x="72" y="51"/>
                          <a:pt x="72" y="51"/>
                        </a:cubicBezTo>
                        <a:cubicBezTo>
                          <a:pt x="3" y="33"/>
                          <a:pt x="3" y="33"/>
                          <a:pt x="3" y="33"/>
                        </a:cubicBezTo>
                        <a:cubicBezTo>
                          <a:pt x="2" y="33"/>
                          <a:pt x="2" y="33"/>
                          <a:pt x="1" y="33"/>
                        </a:cubicBezTo>
                        <a:cubicBezTo>
                          <a:pt x="0" y="34"/>
                          <a:pt x="0" y="35"/>
                          <a:pt x="0" y="35"/>
                        </a:cubicBezTo>
                        <a:cubicBezTo>
                          <a:pt x="0" y="159"/>
                          <a:pt x="0" y="159"/>
                          <a:pt x="0" y="159"/>
                        </a:cubicBezTo>
                        <a:cubicBezTo>
                          <a:pt x="0" y="160"/>
                          <a:pt x="1" y="161"/>
                          <a:pt x="2" y="161"/>
                        </a:cubicBezTo>
                        <a:cubicBezTo>
                          <a:pt x="72" y="179"/>
                          <a:pt x="72" y="179"/>
                          <a:pt x="72" y="179"/>
                        </a:cubicBezTo>
                        <a:cubicBezTo>
                          <a:pt x="72" y="179"/>
                          <a:pt x="72" y="179"/>
                          <a:pt x="72" y="179"/>
                        </a:cubicBezTo>
                        <a:cubicBezTo>
                          <a:pt x="72" y="179"/>
                          <a:pt x="72" y="179"/>
                          <a:pt x="72" y="179"/>
                        </a:cubicBezTo>
                        <a:cubicBezTo>
                          <a:pt x="72" y="179"/>
                          <a:pt x="72" y="179"/>
                          <a:pt x="72" y="179"/>
                        </a:cubicBezTo>
                        <a:cubicBezTo>
                          <a:pt x="72" y="179"/>
                          <a:pt x="73" y="179"/>
                          <a:pt x="73" y="179"/>
                        </a:cubicBezTo>
                        <a:cubicBezTo>
                          <a:pt x="142" y="161"/>
                          <a:pt x="142" y="161"/>
                          <a:pt x="142" y="161"/>
                        </a:cubicBezTo>
                        <a:cubicBezTo>
                          <a:pt x="211" y="179"/>
                          <a:pt x="211" y="179"/>
                          <a:pt x="211" y="179"/>
                        </a:cubicBezTo>
                        <a:cubicBezTo>
                          <a:pt x="211" y="179"/>
                          <a:pt x="211" y="179"/>
                          <a:pt x="212" y="179"/>
                        </a:cubicBezTo>
                        <a:cubicBezTo>
                          <a:pt x="212" y="179"/>
                          <a:pt x="213" y="179"/>
                          <a:pt x="213" y="178"/>
                        </a:cubicBezTo>
                        <a:cubicBezTo>
                          <a:pt x="214" y="178"/>
                          <a:pt x="214" y="177"/>
                          <a:pt x="214" y="176"/>
                        </a:cubicBezTo>
                        <a:cubicBezTo>
                          <a:pt x="214" y="53"/>
                          <a:pt x="214" y="53"/>
                          <a:pt x="214" y="53"/>
                        </a:cubicBezTo>
                        <a:cubicBezTo>
                          <a:pt x="214" y="52"/>
                          <a:pt x="213" y="51"/>
                          <a:pt x="212" y="51"/>
                        </a:cubicBezTo>
                        <a:close/>
                        <a:moveTo>
                          <a:pt x="133" y="5"/>
                        </a:moveTo>
                        <a:cubicBezTo>
                          <a:pt x="147" y="5"/>
                          <a:pt x="159" y="16"/>
                          <a:pt x="159" y="30"/>
                        </a:cubicBezTo>
                        <a:cubicBezTo>
                          <a:pt x="159" y="33"/>
                          <a:pt x="158" y="36"/>
                          <a:pt x="157" y="39"/>
                        </a:cubicBezTo>
                        <a:cubicBezTo>
                          <a:pt x="157" y="39"/>
                          <a:pt x="157" y="39"/>
                          <a:pt x="157" y="39"/>
                        </a:cubicBezTo>
                        <a:cubicBezTo>
                          <a:pt x="157" y="39"/>
                          <a:pt x="157" y="39"/>
                          <a:pt x="157" y="39"/>
                        </a:cubicBezTo>
                        <a:cubicBezTo>
                          <a:pt x="153" y="55"/>
                          <a:pt x="140" y="75"/>
                          <a:pt x="133" y="75"/>
                        </a:cubicBezTo>
                        <a:cubicBezTo>
                          <a:pt x="125" y="75"/>
                          <a:pt x="108" y="45"/>
                          <a:pt x="108" y="30"/>
                        </a:cubicBezTo>
                        <a:cubicBezTo>
                          <a:pt x="108" y="16"/>
                          <a:pt x="119" y="5"/>
                          <a:pt x="133" y="5"/>
                        </a:cubicBezTo>
                        <a:close/>
                        <a:moveTo>
                          <a:pt x="5" y="38"/>
                        </a:moveTo>
                        <a:cubicBezTo>
                          <a:pt x="70" y="55"/>
                          <a:pt x="70" y="55"/>
                          <a:pt x="70" y="55"/>
                        </a:cubicBezTo>
                        <a:cubicBezTo>
                          <a:pt x="70" y="173"/>
                          <a:pt x="70" y="173"/>
                          <a:pt x="70" y="173"/>
                        </a:cubicBezTo>
                        <a:cubicBezTo>
                          <a:pt x="5" y="157"/>
                          <a:pt x="5" y="157"/>
                          <a:pt x="5" y="157"/>
                        </a:cubicBezTo>
                        <a:lnTo>
                          <a:pt x="5" y="38"/>
                        </a:lnTo>
                        <a:close/>
                        <a:moveTo>
                          <a:pt x="75" y="55"/>
                        </a:moveTo>
                        <a:cubicBezTo>
                          <a:pt x="107" y="47"/>
                          <a:pt x="107" y="47"/>
                          <a:pt x="107" y="47"/>
                        </a:cubicBezTo>
                        <a:cubicBezTo>
                          <a:pt x="112" y="62"/>
                          <a:pt x="124" y="79"/>
                          <a:pt x="133" y="79"/>
                        </a:cubicBezTo>
                        <a:cubicBezTo>
                          <a:pt x="135" y="79"/>
                          <a:pt x="137" y="79"/>
                          <a:pt x="140" y="77"/>
                        </a:cubicBezTo>
                        <a:cubicBezTo>
                          <a:pt x="140" y="157"/>
                          <a:pt x="140" y="157"/>
                          <a:pt x="140" y="157"/>
                        </a:cubicBezTo>
                        <a:cubicBezTo>
                          <a:pt x="75" y="173"/>
                          <a:pt x="75" y="173"/>
                          <a:pt x="75" y="173"/>
                        </a:cubicBezTo>
                        <a:lnTo>
                          <a:pt x="75" y="55"/>
                        </a:lnTo>
                        <a:close/>
                        <a:moveTo>
                          <a:pt x="209" y="173"/>
                        </a:moveTo>
                        <a:cubicBezTo>
                          <a:pt x="144" y="157"/>
                          <a:pt x="144" y="157"/>
                          <a:pt x="144" y="157"/>
                        </a:cubicBezTo>
                        <a:cubicBezTo>
                          <a:pt x="144" y="73"/>
                          <a:pt x="144" y="73"/>
                          <a:pt x="144" y="73"/>
                        </a:cubicBezTo>
                        <a:cubicBezTo>
                          <a:pt x="151" y="66"/>
                          <a:pt x="158" y="53"/>
                          <a:pt x="161" y="43"/>
                        </a:cubicBezTo>
                        <a:cubicBezTo>
                          <a:pt x="209" y="55"/>
                          <a:pt x="209" y="55"/>
                          <a:pt x="209" y="55"/>
                        </a:cubicBezTo>
                        <a:lnTo>
                          <a:pt x="209" y="17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CE920F5A-4138-E282-761E-187144BED700}"/>
                      </a:ext>
                    </a:extLst>
                  </p:cNvPr>
                  <p:cNvSpPr>
                    <a:spLocks noEditPoints="1"/>
                  </p:cNvSpPr>
                  <p:nvPr/>
                </p:nvSpPr>
                <p:spPr bwMode="auto">
                  <a:xfrm>
                    <a:off x="317500" y="2817813"/>
                    <a:ext cx="53975" cy="52388"/>
                  </a:xfrm>
                  <a:custGeom>
                    <a:avLst/>
                    <a:gdLst>
                      <a:gd name="T0" fmla="*/ 32 w 32"/>
                      <a:gd name="T1" fmla="*/ 15 h 31"/>
                      <a:gd name="T2" fmla="*/ 16 w 32"/>
                      <a:gd name="T3" fmla="*/ 0 h 31"/>
                      <a:gd name="T4" fmla="*/ 0 w 32"/>
                      <a:gd name="T5" fmla="*/ 15 h 31"/>
                      <a:gd name="T6" fmla="*/ 16 w 32"/>
                      <a:gd name="T7" fmla="*/ 31 h 31"/>
                      <a:gd name="T8" fmla="*/ 32 w 32"/>
                      <a:gd name="T9" fmla="*/ 15 h 31"/>
                      <a:gd name="T10" fmla="*/ 5 w 32"/>
                      <a:gd name="T11" fmla="*/ 15 h 31"/>
                      <a:gd name="T12" fmla="*/ 16 w 32"/>
                      <a:gd name="T13" fmla="*/ 4 h 31"/>
                      <a:gd name="T14" fmla="*/ 27 w 32"/>
                      <a:gd name="T15" fmla="*/ 15 h 31"/>
                      <a:gd name="T16" fmla="*/ 16 w 32"/>
                      <a:gd name="T17" fmla="*/ 27 h 31"/>
                      <a:gd name="T18" fmla="*/ 5 w 32"/>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32" y="15"/>
                        </a:moveTo>
                        <a:cubicBezTo>
                          <a:pt x="32" y="7"/>
                          <a:pt x="25" y="0"/>
                          <a:pt x="16" y="0"/>
                        </a:cubicBezTo>
                        <a:cubicBezTo>
                          <a:pt x="7" y="0"/>
                          <a:pt x="0" y="7"/>
                          <a:pt x="0" y="15"/>
                        </a:cubicBezTo>
                        <a:cubicBezTo>
                          <a:pt x="0" y="24"/>
                          <a:pt x="7" y="31"/>
                          <a:pt x="16" y="31"/>
                        </a:cubicBezTo>
                        <a:cubicBezTo>
                          <a:pt x="25" y="31"/>
                          <a:pt x="32" y="24"/>
                          <a:pt x="32" y="15"/>
                        </a:cubicBezTo>
                        <a:close/>
                        <a:moveTo>
                          <a:pt x="5" y="15"/>
                        </a:moveTo>
                        <a:cubicBezTo>
                          <a:pt x="5" y="9"/>
                          <a:pt x="10" y="4"/>
                          <a:pt x="16" y="4"/>
                        </a:cubicBezTo>
                        <a:cubicBezTo>
                          <a:pt x="22" y="4"/>
                          <a:pt x="27" y="9"/>
                          <a:pt x="27" y="15"/>
                        </a:cubicBezTo>
                        <a:cubicBezTo>
                          <a:pt x="27" y="22"/>
                          <a:pt x="22" y="27"/>
                          <a:pt x="16" y="27"/>
                        </a:cubicBezTo>
                        <a:cubicBezTo>
                          <a:pt x="10" y="27"/>
                          <a:pt x="5" y="22"/>
                          <a:pt x="5" y="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8" name="Group 27">
                <a:extLst>
                  <a:ext uri="{FF2B5EF4-FFF2-40B4-BE49-F238E27FC236}">
                    <a16:creationId xmlns:a16="http://schemas.microsoft.com/office/drawing/2014/main" id="{30D7699F-FF80-28B9-C65F-634C7EFC19C5}"/>
                  </a:ext>
                </a:extLst>
              </p:cNvPr>
              <p:cNvGrpSpPr/>
              <p:nvPr/>
            </p:nvGrpSpPr>
            <p:grpSpPr>
              <a:xfrm>
                <a:off x="3399889" y="4078959"/>
                <a:ext cx="795318" cy="1190000"/>
                <a:chOff x="-975294" y="2839244"/>
                <a:chExt cx="600075" cy="897867"/>
              </a:xfrm>
            </p:grpSpPr>
            <p:sp>
              <p:nvSpPr>
                <p:cNvPr id="32" name="Oval 31">
                  <a:extLst>
                    <a:ext uri="{FF2B5EF4-FFF2-40B4-BE49-F238E27FC236}">
                      <a16:creationId xmlns:a16="http://schemas.microsoft.com/office/drawing/2014/main" id="{5E6A8FC5-62E3-52F3-3F50-DDA9DA8C3C6E}"/>
                    </a:ext>
                  </a:extLst>
                </p:cNvPr>
                <p:cNvSpPr>
                  <a:spLocks noChangeArrowheads="1"/>
                </p:cNvSpPr>
                <p:nvPr/>
              </p:nvSpPr>
              <p:spPr bwMode="auto">
                <a:xfrm>
                  <a:off x="-975294" y="3135448"/>
                  <a:ext cx="600075" cy="60166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3" name="Group 32">
                  <a:extLst>
                    <a:ext uri="{FF2B5EF4-FFF2-40B4-BE49-F238E27FC236}">
                      <a16:creationId xmlns:a16="http://schemas.microsoft.com/office/drawing/2014/main" id="{38DFCD09-37CF-7EE5-C3FE-239FB6A4A85C}"/>
                    </a:ext>
                  </a:extLst>
                </p:cNvPr>
                <p:cNvGrpSpPr/>
                <p:nvPr/>
              </p:nvGrpSpPr>
              <p:grpSpPr>
                <a:xfrm>
                  <a:off x="-539751" y="2839244"/>
                  <a:ext cx="123825" cy="119063"/>
                  <a:chOff x="2898775" y="3065463"/>
                  <a:chExt cx="123825" cy="119063"/>
                </a:xfrm>
              </p:grpSpPr>
              <p:sp>
                <p:nvSpPr>
                  <p:cNvPr id="34" name="Freeform 36">
                    <a:extLst>
                      <a:ext uri="{FF2B5EF4-FFF2-40B4-BE49-F238E27FC236}">
                        <a16:creationId xmlns:a16="http://schemas.microsoft.com/office/drawing/2014/main" id="{E576E787-4962-DCE0-CB6E-640A635ED533}"/>
                      </a:ext>
                    </a:extLst>
                  </p:cNvPr>
                  <p:cNvSpPr>
                    <a:spLocks noEditPoints="1"/>
                  </p:cNvSpPr>
                  <p:nvPr/>
                </p:nvSpPr>
                <p:spPr bwMode="auto">
                  <a:xfrm>
                    <a:off x="2898775" y="3095625"/>
                    <a:ext cx="123825" cy="38100"/>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5 h 22"/>
                      <a:gd name="T16" fmla="*/ 5 w 73"/>
                      <a:gd name="T17" fmla="*/ 11 h 22"/>
                      <a:gd name="T18" fmla="*/ 12 w 73"/>
                      <a:gd name="T19" fmla="*/ 18 h 22"/>
                      <a:gd name="T20" fmla="*/ 62 w 73"/>
                      <a:gd name="T21" fmla="*/ 18 h 22"/>
                      <a:gd name="T22" fmla="*/ 69 w 73"/>
                      <a:gd name="T23" fmla="*/ 11 h 22"/>
                      <a:gd name="T24" fmla="*/ 62 w 73"/>
                      <a:gd name="T25" fmla="*/ 5 h 22"/>
                      <a:gd name="T26" fmla="*/ 12 w 73"/>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5"/>
                        </a:moveTo>
                        <a:cubicBezTo>
                          <a:pt x="8" y="5"/>
                          <a:pt x="5" y="7"/>
                          <a:pt x="5" y="11"/>
                        </a:cubicBezTo>
                        <a:cubicBezTo>
                          <a:pt x="5" y="15"/>
                          <a:pt x="8" y="18"/>
                          <a:pt x="12" y="18"/>
                        </a:cubicBezTo>
                        <a:cubicBezTo>
                          <a:pt x="62" y="18"/>
                          <a:pt x="62" y="18"/>
                          <a:pt x="62" y="18"/>
                        </a:cubicBezTo>
                        <a:cubicBezTo>
                          <a:pt x="66" y="18"/>
                          <a:pt x="69" y="15"/>
                          <a:pt x="69" y="11"/>
                        </a:cubicBezTo>
                        <a:cubicBezTo>
                          <a:pt x="69" y="7"/>
                          <a:pt x="66" y="5"/>
                          <a:pt x="62" y="5"/>
                        </a:cubicBezTo>
                        <a:lnTo>
                          <a:pt x="12"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7">
                    <a:extLst>
                      <a:ext uri="{FF2B5EF4-FFF2-40B4-BE49-F238E27FC236}">
                        <a16:creationId xmlns:a16="http://schemas.microsoft.com/office/drawing/2014/main" id="{B4FA9ABB-9591-5CED-3B9A-10CB3B6C772F}"/>
                      </a:ext>
                    </a:extLst>
                  </p:cNvPr>
                  <p:cNvSpPr>
                    <a:spLocks noEditPoints="1"/>
                  </p:cNvSpPr>
                  <p:nvPr/>
                </p:nvSpPr>
                <p:spPr bwMode="auto">
                  <a:xfrm>
                    <a:off x="2898775" y="3127375"/>
                    <a:ext cx="123825" cy="36513"/>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4 h 22"/>
                      <a:gd name="T16" fmla="*/ 5 w 73"/>
                      <a:gd name="T17" fmla="*/ 11 h 22"/>
                      <a:gd name="T18" fmla="*/ 12 w 73"/>
                      <a:gd name="T19" fmla="*/ 18 h 22"/>
                      <a:gd name="T20" fmla="*/ 62 w 73"/>
                      <a:gd name="T21" fmla="*/ 18 h 22"/>
                      <a:gd name="T22" fmla="*/ 69 w 73"/>
                      <a:gd name="T23" fmla="*/ 11 h 22"/>
                      <a:gd name="T24" fmla="*/ 62 w 73"/>
                      <a:gd name="T25" fmla="*/ 4 h 22"/>
                      <a:gd name="T26" fmla="*/ 12 w 73"/>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4"/>
                        </a:moveTo>
                        <a:cubicBezTo>
                          <a:pt x="8" y="4"/>
                          <a:pt x="5" y="7"/>
                          <a:pt x="5" y="11"/>
                        </a:cubicBezTo>
                        <a:cubicBezTo>
                          <a:pt x="5" y="15"/>
                          <a:pt x="8" y="18"/>
                          <a:pt x="12" y="18"/>
                        </a:cubicBezTo>
                        <a:cubicBezTo>
                          <a:pt x="62" y="18"/>
                          <a:pt x="62" y="18"/>
                          <a:pt x="62" y="18"/>
                        </a:cubicBezTo>
                        <a:cubicBezTo>
                          <a:pt x="66" y="18"/>
                          <a:pt x="69" y="15"/>
                          <a:pt x="69" y="11"/>
                        </a:cubicBezTo>
                        <a:cubicBezTo>
                          <a:pt x="69" y="7"/>
                          <a:pt x="66" y="4"/>
                          <a:pt x="62" y="4"/>
                        </a:cubicBezTo>
                        <a:lnTo>
                          <a:pt x="12"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8">
                    <a:extLst>
                      <a:ext uri="{FF2B5EF4-FFF2-40B4-BE49-F238E27FC236}">
                        <a16:creationId xmlns:a16="http://schemas.microsoft.com/office/drawing/2014/main" id="{A62C358D-35E2-FE2B-260F-517482E3309C}"/>
                      </a:ext>
                    </a:extLst>
                  </p:cNvPr>
                  <p:cNvSpPr>
                    <a:spLocks/>
                  </p:cNvSpPr>
                  <p:nvPr/>
                </p:nvSpPr>
                <p:spPr bwMode="auto">
                  <a:xfrm>
                    <a:off x="2921000" y="3157538"/>
                    <a:ext cx="80963" cy="26988"/>
                  </a:xfrm>
                  <a:custGeom>
                    <a:avLst/>
                    <a:gdLst>
                      <a:gd name="T0" fmla="*/ 24 w 48"/>
                      <a:gd name="T1" fmla="*/ 16 h 16"/>
                      <a:gd name="T2" fmla="*/ 0 w 48"/>
                      <a:gd name="T3" fmla="*/ 2 h 16"/>
                      <a:gd name="T4" fmla="*/ 2 w 48"/>
                      <a:gd name="T5" fmla="*/ 0 h 16"/>
                      <a:gd name="T6" fmla="*/ 4 w 48"/>
                      <a:gd name="T7" fmla="*/ 2 h 16"/>
                      <a:gd name="T8" fmla="*/ 24 w 48"/>
                      <a:gd name="T9" fmla="*/ 11 h 16"/>
                      <a:gd name="T10" fmla="*/ 43 w 48"/>
                      <a:gd name="T11" fmla="*/ 2 h 16"/>
                      <a:gd name="T12" fmla="*/ 46 w 48"/>
                      <a:gd name="T13" fmla="*/ 0 h 16"/>
                      <a:gd name="T14" fmla="*/ 48 w 48"/>
                      <a:gd name="T15" fmla="*/ 2 h 16"/>
                      <a:gd name="T16" fmla="*/ 2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24" y="16"/>
                        </a:moveTo>
                        <a:cubicBezTo>
                          <a:pt x="10" y="16"/>
                          <a:pt x="0" y="10"/>
                          <a:pt x="0" y="2"/>
                        </a:cubicBezTo>
                        <a:cubicBezTo>
                          <a:pt x="0" y="1"/>
                          <a:pt x="1" y="0"/>
                          <a:pt x="2" y="0"/>
                        </a:cubicBezTo>
                        <a:cubicBezTo>
                          <a:pt x="3" y="0"/>
                          <a:pt x="4" y="1"/>
                          <a:pt x="4" y="2"/>
                        </a:cubicBezTo>
                        <a:cubicBezTo>
                          <a:pt x="4" y="6"/>
                          <a:pt x="12" y="11"/>
                          <a:pt x="24" y="11"/>
                        </a:cubicBezTo>
                        <a:cubicBezTo>
                          <a:pt x="35" y="11"/>
                          <a:pt x="43" y="6"/>
                          <a:pt x="43" y="2"/>
                        </a:cubicBezTo>
                        <a:cubicBezTo>
                          <a:pt x="43" y="1"/>
                          <a:pt x="44" y="0"/>
                          <a:pt x="46" y="0"/>
                        </a:cubicBezTo>
                        <a:cubicBezTo>
                          <a:pt x="47" y="0"/>
                          <a:pt x="48" y="1"/>
                          <a:pt x="48" y="2"/>
                        </a:cubicBezTo>
                        <a:cubicBezTo>
                          <a:pt x="48" y="10"/>
                          <a:pt x="37" y="16"/>
                          <a:pt x="24"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0">
                    <a:extLst>
                      <a:ext uri="{FF2B5EF4-FFF2-40B4-BE49-F238E27FC236}">
                        <a16:creationId xmlns:a16="http://schemas.microsoft.com/office/drawing/2014/main" id="{20A94959-2406-7233-1547-3109B299CE50}"/>
                      </a:ext>
                    </a:extLst>
                  </p:cNvPr>
                  <p:cNvSpPr>
                    <a:spLocks noEditPoints="1"/>
                  </p:cNvSpPr>
                  <p:nvPr/>
                </p:nvSpPr>
                <p:spPr bwMode="auto">
                  <a:xfrm>
                    <a:off x="2898775" y="3065463"/>
                    <a:ext cx="123825" cy="39688"/>
                  </a:xfrm>
                  <a:custGeom>
                    <a:avLst/>
                    <a:gdLst>
                      <a:gd name="T0" fmla="*/ 62 w 73"/>
                      <a:gd name="T1" fmla="*/ 23 h 23"/>
                      <a:gd name="T2" fmla="*/ 12 w 73"/>
                      <a:gd name="T3" fmla="*/ 23 h 23"/>
                      <a:gd name="T4" fmla="*/ 0 w 73"/>
                      <a:gd name="T5" fmla="*/ 11 h 23"/>
                      <a:gd name="T6" fmla="*/ 12 w 73"/>
                      <a:gd name="T7" fmla="*/ 0 h 23"/>
                      <a:gd name="T8" fmla="*/ 62 w 73"/>
                      <a:gd name="T9" fmla="*/ 0 h 23"/>
                      <a:gd name="T10" fmla="*/ 73 w 73"/>
                      <a:gd name="T11" fmla="*/ 11 h 23"/>
                      <a:gd name="T12" fmla="*/ 62 w 73"/>
                      <a:gd name="T13" fmla="*/ 23 h 23"/>
                      <a:gd name="T14" fmla="*/ 12 w 73"/>
                      <a:gd name="T15" fmla="*/ 5 h 23"/>
                      <a:gd name="T16" fmla="*/ 5 w 73"/>
                      <a:gd name="T17" fmla="*/ 11 h 23"/>
                      <a:gd name="T18" fmla="*/ 12 w 73"/>
                      <a:gd name="T19" fmla="*/ 18 h 23"/>
                      <a:gd name="T20" fmla="*/ 62 w 73"/>
                      <a:gd name="T21" fmla="*/ 18 h 23"/>
                      <a:gd name="T22" fmla="*/ 69 w 73"/>
                      <a:gd name="T23" fmla="*/ 11 h 23"/>
                      <a:gd name="T24" fmla="*/ 62 w 73"/>
                      <a:gd name="T25" fmla="*/ 5 h 23"/>
                      <a:gd name="T26" fmla="*/ 12 w 73"/>
                      <a:gd name="T2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3">
                        <a:moveTo>
                          <a:pt x="62" y="23"/>
                        </a:moveTo>
                        <a:cubicBezTo>
                          <a:pt x="12" y="23"/>
                          <a:pt x="12" y="23"/>
                          <a:pt x="12" y="23"/>
                        </a:cubicBezTo>
                        <a:cubicBezTo>
                          <a:pt x="6" y="23"/>
                          <a:pt x="0" y="17"/>
                          <a:pt x="0" y="11"/>
                        </a:cubicBezTo>
                        <a:cubicBezTo>
                          <a:pt x="0" y="5"/>
                          <a:pt x="6" y="0"/>
                          <a:pt x="12" y="0"/>
                        </a:cubicBezTo>
                        <a:cubicBezTo>
                          <a:pt x="62" y="0"/>
                          <a:pt x="62" y="0"/>
                          <a:pt x="62" y="0"/>
                        </a:cubicBezTo>
                        <a:cubicBezTo>
                          <a:pt x="68" y="0"/>
                          <a:pt x="73" y="5"/>
                          <a:pt x="73" y="11"/>
                        </a:cubicBezTo>
                        <a:cubicBezTo>
                          <a:pt x="73" y="17"/>
                          <a:pt x="68" y="23"/>
                          <a:pt x="62" y="23"/>
                        </a:cubicBezTo>
                        <a:close/>
                        <a:moveTo>
                          <a:pt x="12" y="5"/>
                        </a:moveTo>
                        <a:cubicBezTo>
                          <a:pt x="8" y="5"/>
                          <a:pt x="5" y="8"/>
                          <a:pt x="5" y="11"/>
                        </a:cubicBezTo>
                        <a:cubicBezTo>
                          <a:pt x="5" y="15"/>
                          <a:pt x="8" y="18"/>
                          <a:pt x="12" y="18"/>
                        </a:cubicBezTo>
                        <a:cubicBezTo>
                          <a:pt x="62" y="18"/>
                          <a:pt x="62" y="18"/>
                          <a:pt x="62" y="18"/>
                        </a:cubicBezTo>
                        <a:cubicBezTo>
                          <a:pt x="66" y="18"/>
                          <a:pt x="69" y="15"/>
                          <a:pt x="69" y="11"/>
                        </a:cubicBezTo>
                        <a:cubicBezTo>
                          <a:pt x="69" y="8"/>
                          <a:pt x="66" y="5"/>
                          <a:pt x="62" y="5"/>
                        </a:cubicBezTo>
                        <a:lnTo>
                          <a:pt x="12" y="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29" name="Straight Connector 28">
                <a:extLst>
                  <a:ext uri="{FF2B5EF4-FFF2-40B4-BE49-F238E27FC236}">
                    <a16:creationId xmlns:a16="http://schemas.microsoft.com/office/drawing/2014/main" id="{1DDA83B9-852E-255E-BB10-93DA556F20F2}"/>
                  </a:ext>
                </a:extLst>
              </p:cNvPr>
              <p:cNvCxnSpPr>
                <a:stCxn id="19" idx="6"/>
                <a:endCxn id="42" idx="2"/>
              </p:cNvCxnSpPr>
              <p:nvPr/>
            </p:nvCxnSpPr>
            <p:spPr>
              <a:xfrm>
                <a:off x="7850768" y="4871299"/>
                <a:ext cx="22507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B92DFE-64ED-E1AC-A66E-F24BCCD4A342}"/>
                  </a:ext>
                </a:extLst>
              </p:cNvPr>
              <p:cNvCxnSpPr>
                <a:stCxn id="32" idx="6"/>
                <a:endCxn id="17" idx="2"/>
              </p:cNvCxnSpPr>
              <p:nvPr/>
            </p:nvCxnSpPr>
            <p:spPr>
              <a:xfrm>
                <a:off x="4195207" y="4870248"/>
                <a:ext cx="189354" cy="10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70B766-8B1E-921F-67B9-5A493CE66E90}"/>
                  </a:ext>
                </a:extLst>
              </p:cNvPr>
              <p:cNvCxnSpPr/>
              <p:nvPr/>
            </p:nvCxnSpPr>
            <p:spPr>
              <a:xfrm>
                <a:off x="4994679" y="3325030"/>
                <a:ext cx="197684" cy="7200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Group 17">
              <a:extLst>
                <a:ext uri="{FF2B5EF4-FFF2-40B4-BE49-F238E27FC236}">
                  <a16:creationId xmlns:a16="http://schemas.microsoft.com/office/drawing/2014/main" id="{3C5915AF-9415-CEDE-6081-C542024FA575}"/>
                </a:ext>
              </a:extLst>
            </p:cNvPr>
            <p:cNvGrpSpPr>
              <a:grpSpLocks noChangeAspect="1"/>
            </p:cNvGrpSpPr>
            <p:nvPr/>
          </p:nvGrpSpPr>
          <p:grpSpPr bwMode="auto">
            <a:xfrm>
              <a:off x="3621430" y="3680748"/>
              <a:ext cx="430039" cy="439431"/>
              <a:chOff x="3263" y="1117"/>
              <a:chExt cx="229" cy="234"/>
            </a:xfrm>
          </p:grpSpPr>
          <p:sp>
            <p:nvSpPr>
              <p:cNvPr id="7" name="Freeform 18">
                <a:extLst>
                  <a:ext uri="{FF2B5EF4-FFF2-40B4-BE49-F238E27FC236}">
                    <a16:creationId xmlns:a16="http://schemas.microsoft.com/office/drawing/2014/main" id="{E99AE6A9-94D6-77B3-CC04-BEFEC70A5D46}"/>
                  </a:ext>
                </a:extLst>
              </p:cNvPr>
              <p:cNvSpPr>
                <a:spLocks/>
              </p:cNvSpPr>
              <p:nvPr/>
            </p:nvSpPr>
            <p:spPr bwMode="auto">
              <a:xfrm>
                <a:off x="3263" y="1202"/>
                <a:ext cx="133" cy="46"/>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6"/>
                      <a:pt x="844" y="368"/>
                      <a:pt x="544" y="368"/>
                    </a:cubicBezTo>
                    <a:cubicBezTo>
                      <a:pt x="243" y="368"/>
                      <a:pt x="0" y="286"/>
                      <a:pt x="0" y="184"/>
                    </a:cubicBezTo>
                    <a:cubicBezTo>
                      <a:pt x="0" y="83"/>
                      <a:pt x="243" y="0"/>
                      <a:pt x="544" y="0"/>
                    </a:cubicBezTo>
                    <a:cubicBezTo>
                      <a:pt x="844" y="0"/>
                      <a:pt x="1088" y="83"/>
                      <a:pt x="1088" y="184"/>
                    </a:cubicBezTo>
                    <a:lnTo>
                      <a:pt x="1088" y="184"/>
                    </a:lnTo>
                    <a:close/>
                  </a:path>
                </a:pathLst>
              </a:custGeom>
              <a:noFill/>
              <a:ln w="9525"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9">
                <a:extLst>
                  <a:ext uri="{FF2B5EF4-FFF2-40B4-BE49-F238E27FC236}">
                    <a16:creationId xmlns:a16="http://schemas.microsoft.com/office/drawing/2014/main" id="{47CE7B74-B6F9-65D6-C0C7-1008A132E07E}"/>
                  </a:ext>
                </a:extLst>
              </p:cNvPr>
              <p:cNvSpPr>
                <a:spLocks/>
              </p:cNvSpPr>
              <p:nvPr/>
            </p:nvSpPr>
            <p:spPr bwMode="auto">
              <a:xfrm>
                <a:off x="3263" y="1225"/>
                <a:ext cx="133" cy="126"/>
              </a:xfrm>
              <a:custGeom>
                <a:avLst/>
                <a:gdLst>
                  <a:gd name="T0" fmla="*/ 1088 w 1088"/>
                  <a:gd name="T1" fmla="*/ 0 h 1020"/>
                  <a:gd name="T2" fmla="*/ 1088 w 1088"/>
                  <a:gd name="T3" fmla="*/ 0 h 1020"/>
                  <a:gd name="T4" fmla="*/ 1088 w 1088"/>
                  <a:gd name="T5" fmla="*/ 836 h 1020"/>
                  <a:gd name="T6" fmla="*/ 544 w 1088"/>
                  <a:gd name="T7" fmla="*/ 1020 h 1020"/>
                  <a:gd name="T8" fmla="*/ 0 w 1088"/>
                  <a:gd name="T9" fmla="*/ 836 h 1020"/>
                  <a:gd name="T10" fmla="*/ 0 w 1088"/>
                  <a:gd name="T11" fmla="*/ 0 h 1020"/>
                </a:gdLst>
                <a:ahLst/>
                <a:cxnLst>
                  <a:cxn ang="0">
                    <a:pos x="T0" y="T1"/>
                  </a:cxn>
                  <a:cxn ang="0">
                    <a:pos x="T2" y="T3"/>
                  </a:cxn>
                  <a:cxn ang="0">
                    <a:pos x="T4" y="T5"/>
                  </a:cxn>
                  <a:cxn ang="0">
                    <a:pos x="T6" y="T7"/>
                  </a:cxn>
                  <a:cxn ang="0">
                    <a:pos x="T8" y="T9"/>
                  </a:cxn>
                  <a:cxn ang="0">
                    <a:pos x="T10" y="T11"/>
                  </a:cxn>
                </a:cxnLst>
                <a:rect l="0" t="0" r="r" b="b"/>
                <a:pathLst>
                  <a:path w="1088" h="1020">
                    <a:moveTo>
                      <a:pt x="1088" y="0"/>
                    </a:moveTo>
                    <a:lnTo>
                      <a:pt x="1088" y="0"/>
                    </a:lnTo>
                    <a:lnTo>
                      <a:pt x="1088" y="836"/>
                    </a:lnTo>
                    <a:cubicBezTo>
                      <a:pt x="1088" y="938"/>
                      <a:pt x="844" y="1020"/>
                      <a:pt x="544" y="1020"/>
                    </a:cubicBezTo>
                    <a:cubicBezTo>
                      <a:pt x="243" y="1020"/>
                      <a:pt x="0" y="938"/>
                      <a:pt x="0" y="836"/>
                    </a:cubicBez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20">
                <a:extLst>
                  <a:ext uri="{FF2B5EF4-FFF2-40B4-BE49-F238E27FC236}">
                    <a16:creationId xmlns:a16="http://schemas.microsoft.com/office/drawing/2014/main" id="{BD50CC39-2FE4-C07E-F9FB-3148E4AFED1C}"/>
                  </a:ext>
                </a:extLst>
              </p:cNvPr>
              <p:cNvSpPr>
                <a:spLocks/>
              </p:cNvSpPr>
              <p:nvPr/>
            </p:nvSpPr>
            <p:spPr bwMode="auto">
              <a:xfrm>
                <a:off x="3263" y="1295"/>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9525"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21">
                <a:extLst>
                  <a:ext uri="{FF2B5EF4-FFF2-40B4-BE49-F238E27FC236}">
                    <a16:creationId xmlns:a16="http://schemas.microsoft.com/office/drawing/2014/main" id="{A52B7B9C-6450-9094-B919-541C7BCFB800}"/>
                  </a:ext>
                </a:extLst>
              </p:cNvPr>
              <p:cNvSpPr>
                <a:spLocks/>
              </p:cNvSpPr>
              <p:nvPr/>
            </p:nvSpPr>
            <p:spPr bwMode="auto">
              <a:xfrm>
                <a:off x="3263" y="1261"/>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9525"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C7951ECC-1353-7D9D-9A48-114BBD22803D}"/>
                  </a:ext>
                </a:extLst>
              </p:cNvPr>
              <p:cNvSpPr>
                <a:spLocks/>
              </p:cNvSpPr>
              <p:nvPr/>
            </p:nvSpPr>
            <p:spPr bwMode="auto">
              <a:xfrm>
                <a:off x="3359" y="1117"/>
                <a:ext cx="133" cy="46"/>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5"/>
                      <a:pt x="845" y="368"/>
                      <a:pt x="544" y="368"/>
                    </a:cubicBezTo>
                    <a:cubicBezTo>
                      <a:pt x="244" y="368"/>
                      <a:pt x="0" y="285"/>
                      <a:pt x="0" y="184"/>
                    </a:cubicBezTo>
                    <a:cubicBezTo>
                      <a:pt x="0" y="82"/>
                      <a:pt x="244" y="0"/>
                      <a:pt x="544" y="0"/>
                    </a:cubicBezTo>
                    <a:cubicBezTo>
                      <a:pt x="845" y="0"/>
                      <a:pt x="1088" y="82"/>
                      <a:pt x="1088" y="184"/>
                    </a:cubicBezTo>
                    <a:lnTo>
                      <a:pt x="1088" y="184"/>
                    </a:lnTo>
                    <a:close/>
                  </a:path>
                </a:pathLst>
              </a:custGeom>
              <a:noFill/>
              <a:ln w="9525"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23">
                <a:extLst>
                  <a:ext uri="{FF2B5EF4-FFF2-40B4-BE49-F238E27FC236}">
                    <a16:creationId xmlns:a16="http://schemas.microsoft.com/office/drawing/2014/main" id="{E3206F36-FCDA-6444-3747-9CCBD4E88ABB}"/>
                  </a:ext>
                </a:extLst>
              </p:cNvPr>
              <p:cNvSpPr>
                <a:spLocks/>
              </p:cNvSpPr>
              <p:nvPr/>
            </p:nvSpPr>
            <p:spPr bwMode="auto">
              <a:xfrm>
                <a:off x="3359" y="1140"/>
                <a:ext cx="0" cy="64"/>
              </a:xfrm>
              <a:custGeom>
                <a:avLst/>
                <a:gdLst>
                  <a:gd name="T0" fmla="*/ 519 h 519"/>
                  <a:gd name="T1" fmla="*/ 519 h 519"/>
                  <a:gd name="T2" fmla="*/ 0 h 519"/>
                </a:gdLst>
                <a:ahLst/>
                <a:cxnLst>
                  <a:cxn ang="0">
                    <a:pos x="0" y="T0"/>
                  </a:cxn>
                  <a:cxn ang="0">
                    <a:pos x="0" y="T1"/>
                  </a:cxn>
                  <a:cxn ang="0">
                    <a:pos x="0" y="T2"/>
                  </a:cxn>
                </a:cxnLst>
                <a:rect l="0" t="0" r="r" b="b"/>
                <a:pathLst>
                  <a:path h="519">
                    <a:moveTo>
                      <a:pt x="0" y="519"/>
                    </a:moveTo>
                    <a:lnTo>
                      <a:pt x="0" y="519"/>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24">
                <a:extLst>
                  <a:ext uri="{FF2B5EF4-FFF2-40B4-BE49-F238E27FC236}">
                    <a16:creationId xmlns:a16="http://schemas.microsoft.com/office/drawing/2014/main" id="{449FE06C-3091-1C3F-FCF5-79E7806164D6}"/>
                  </a:ext>
                </a:extLst>
              </p:cNvPr>
              <p:cNvSpPr>
                <a:spLocks/>
              </p:cNvSpPr>
              <p:nvPr/>
            </p:nvSpPr>
            <p:spPr bwMode="auto">
              <a:xfrm>
                <a:off x="3396" y="1140"/>
                <a:ext cx="96" cy="166"/>
              </a:xfrm>
              <a:custGeom>
                <a:avLst/>
                <a:gdLst>
                  <a:gd name="T0" fmla="*/ 780 w 780"/>
                  <a:gd name="T1" fmla="*/ 0 h 1340"/>
                  <a:gd name="T2" fmla="*/ 780 w 780"/>
                  <a:gd name="T3" fmla="*/ 0 h 1340"/>
                  <a:gd name="T4" fmla="*/ 780 w 780"/>
                  <a:gd name="T5" fmla="*/ 1156 h 1340"/>
                  <a:gd name="T6" fmla="*/ 236 w 780"/>
                  <a:gd name="T7" fmla="*/ 1340 h 1340"/>
                  <a:gd name="T8" fmla="*/ 0 w 780"/>
                  <a:gd name="T9" fmla="*/ 1322 h 1340"/>
                </a:gdLst>
                <a:ahLst/>
                <a:cxnLst>
                  <a:cxn ang="0">
                    <a:pos x="T0" y="T1"/>
                  </a:cxn>
                  <a:cxn ang="0">
                    <a:pos x="T2" y="T3"/>
                  </a:cxn>
                  <a:cxn ang="0">
                    <a:pos x="T4" y="T5"/>
                  </a:cxn>
                  <a:cxn ang="0">
                    <a:pos x="T6" y="T7"/>
                  </a:cxn>
                  <a:cxn ang="0">
                    <a:pos x="T8" y="T9"/>
                  </a:cxn>
                </a:cxnLst>
                <a:rect l="0" t="0" r="r" b="b"/>
                <a:pathLst>
                  <a:path w="780" h="1340">
                    <a:moveTo>
                      <a:pt x="780" y="0"/>
                    </a:moveTo>
                    <a:lnTo>
                      <a:pt x="780" y="0"/>
                    </a:lnTo>
                    <a:lnTo>
                      <a:pt x="780" y="1156"/>
                    </a:lnTo>
                    <a:cubicBezTo>
                      <a:pt x="780" y="1258"/>
                      <a:pt x="537" y="1340"/>
                      <a:pt x="236" y="1340"/>
                    </a:cubicBezTo>
                    <a:cubicBezTo>
                      <a:pt x="152" y="1340"/>
                      <a:pt x="71" y="1334"/>
                      <a:pt x="0" y="1322"/>
                    </a:cubicBezTo>
                  </a:path>
                </a:pathLst>
              </a:custGeom>
              <a:noFill/>
              <a:ln w="9525"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25">
                <a:extLst>
                  <a:ext uri="{FF2B5EF4-FFF2-40B4-BE49-F238E27FC236}">
                    <a16:creationId xmlns:a16="http://schemas.microsoft.com/office/drawing/2014/main" id="{3B113B50-DABF-5A28-517B-CDDE15A922DC}"/>
                  </a:ext>
                </a:extLst>
              </p:cNvPr>
              <p:cNvSpPr>
                <a:spLocks/>
              </p:cNvSpPr>
              <p:nvPr/>
            </p:nvSpPr>
            <p:spPr bwMode="auto">
              <a:xfrm>
                <a:off x="3396" y="1250"/>
                <a:ext cx="96" cy="22"/>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9525"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26">
                <a:extLst>
                  <a:ext uri="{FF2B5EF4-FFF2-40B4-BE49-F238E27FC236}">
                    <a16:creationId xmlns:a16="http://schemas.microsoft.com/office/drawing/2014/main" id="{93E96A54-03CB-8860-C264-77020A5295DC}"/>
                  </a:ext>
                </a:extLst>
              </p:cNvPr>
              <p:cNvSpPr>
                <a:spLocks/>
              </p:cNvSpPr>
              <p:nvPr/>
            </p:nvSpPr>
            <p:spPr bwMode="auto">
              <a:xfrm>
                <a:off x="3396" y="1214"/>
                <a:ext cx="96" cy="23"/>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9525"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EC450B62-13A6-5583-B381-4076D6C61C80}"/>
                  </a:ext>
                </a:extLst>
              </p:cNvPr>
              <p:cNvSpPr>
                <a:spLocks/>
              </p:cNvSpPr>
              <p:nvPr/>
            </p:nvSpPr>
            <p:spPr bwMode="auto">
              <a:xfrm>
                <a:off x="3359" y="1179"/>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5" y="184"/>
                      <a:pt x="544" y="184"/>
                    </a:cubicBezTo>
                    <a:cubicBezTo>
                      <a:pt x="244" y="184"/>
                      <a:pt x="0" y="102"/>
                      <a:pt x="0" y="0"/>
                    </a:cubicBezTo>
                  </a:path>
                </a:pathLst>
              </a:custGeom>
              <a:noFill/>
              <a:ln w="9525"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48" name="TextBox 47">
            <a:extLst>
              <a:ext uri="{FF2B5EF4-FFF2-40B4-BE49-F238E27FC236}">
                <a16:creationId xmlns:a16="http://schemas.microsoft.com/office/drawing/2014/main" id="{B1ED9B32-C19B-F65C-3C10-342D0D479638}"/>
              </a:ext>
            </a:extLst>
          </p:cNvPr>
          <p:cNvSpPr txBox="1"/>
          <p:nvPr/>
        </p:nvSpPr>
        <p:spPr>
          <a:xfrm>
            <a:off x="2136229" y="5729315"/>
            <a:ext cx="9656379" cy="584775"/>
          </a:xfrm>
          <a:prstGeom prst="rect">
            <a:avLst/>
          </a:prstGeom>
          <a:noFill/>
          <a:ln>
            <a:solidFill>
              <a:schemeClr val="tx1"/>
            </a:solidFill>
          </a:ln>
        </p:spPr>
        <p:txBody>
          <a:bodyPr wrap="square">
            <a:spAutoFit/>
          </a:bodyPr>
          <a:lstStyle/>
          <a:p>
            <a:r>
              <a:rPr lang="en-GB" sz="1600" dirty="0">
                <a:solidFill>
                  <a:srgbClr val="FF0000"/>
                </a:solidFill>
                <a:latin typeface="Calibri" panose="020F0502020204030204" pitchFamily="34" charset="0"/>
                <a:ea typeface="Times New Roman" panose="02020603050405020304" pitchFamily="18" charset="0"/>
              </a:rPr>
              <a:t>Consideration should be given on how to best mitigate double taxation or non-taxation. Consistency of rules and clear guidance on how to determine place of supply. Consider providing for tie breaker rules.</a:t>
            </a:r>
            <a:endParaRPr lang="en-ZA" sz="1600" dirty="0"/>
          </a:p>
        </p:txBody>
      </p:sp>
    </p:spTree>
    <p:extLst>
      <p:ext uri="{BB962C8B-B14F-4D97-AF65-F5344CB8AC3E}">
        <p14:creationId xmlns:p14="http://schemas.microsoft.com/office/powerpoint/2010/main" val="247942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45CF68-F2A1-EE54-7D97-789AD7760FA1}"/>
              </a:ext>
            </a:extLst>
          </p:cNvPr>
          <p:cNvSpPr txBox="1"/>
          <p:nvPr/>
        </p:nvSpPr>
        <p:spPr>
          <a:xfrm>
            <a:off x="2286000" y="934720"/>
            <a:ext cx="8371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AD47">
                    <a:lumMod val="75000"/>
                  </a:srgbClr>
                </a:solidFill>
                <a:latin typeface="Calibri" panose="020F0502020204030204"/>
              </a:rPr>
              <a:t>Supplies Covered - B2C vs B2B</a:t>
            </a:r>
            <a:endParaRPr kumimoji="0" lang="en-ZA"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8845420-1094-B5F7-405B-460D4939122A}"/>
              </a:ext>
            </a:extLst>
          </p:cNvPr>
          <p:cNvSpPr txBox="1"/>
          <p:nvPr/>
        </p:nvSpPr>
        <p:spPr>
          <a:xfrm>
            <a:off x="1058293" y="2037220"/>
            <a:ext cx="3567455" cy="1601977"/>
          </a:xfrm>
          <a:prstGeom prst="rect">
            <a:avLst/>
          </a:prstGeom>
          <a:noFill/>
          <a:ln>
            <a:solidFill>
              <a:schemeClr val="tx1"/>
            </a:solidFill>
          </a:ln>
        </p:spPr>
        <p:txBody>
          <a:bodyPr wrap="square">
            <a:spAutoFit/>
          </a:bodyPr>
          <a:lstStyle/>
          <a:p>
            <a:pPr algn="ctr" defTabSz="711182">
              <a:lnSpc>
                <a:spcPct val="90000"/>
              </a:lnSpc>
              <a:spcBef>
                <a:spcPct val="0"/>
              </a:spcBef>
              <a:spcAft>
                <a:spcPct val="35000"/>
              </a:spcAft>
            </a:pPr>
            <a:r>
              <a:rPr lang="en-GB" b="1" dirty="0"/>
              <a:t>B2C</a:t>
            </a:r>
          </a:p>
          <a:p>
            <a:pPr algn="ctr" defTabSz="711182">
              <a:lnSpc>
                <a:spcPct val="90000"/>
              </a:lnSpc>
              <a:spcBef>
                <a:spcPct val="0"/>
              </a:spcBef>
              <a:spcAft>
                <a:spcPct val="35000"/>
              </a:spcAft>
            </a:pPr>
            <a:r>
              <a:rPr lang="en-US" sz="1200" dirty="0"/>
              <a:t>This approach makes the compliance regime applicable to only B2C transactions while the B2B transactions will be subject to the self-accounting or withholding regime. The B2C focus is consistent International VAT Guideline and reduces the obligations and business implications for the NRS thus facilitating voluntary compliance. </a:t>
            </a:r>
          </a:p>
        </p:txBody>
      </p:sp>
      <p:sp>
        <p:nvSpPr>
          <p:cNvPr id="4" name="TextBox 3">
            <a:extLst>
              <a:ext uri="{FF2B5EF4-FFF2-40B4-BE49-F238E27FC236}">
                <a16:creationId xmlns:a16="http://schemas.microsoft.com/office/drawing/2014/main" id="{5B0E64CD-6DC6-A82A-2C75-CD96B80874DD}"/>
              </a:ext>
            </a:extLst>
          </p:cNvPr>
          <p:cNvSpPr txBox="1"/>
          <p:nvPr/>
        </p:nvSpPr>
        <p:spPr>
          <a:xfrm>
            <a:off x="1083356" y="4062125"/>
            <a:ext cx="3567455" cy="2166234"/>
          </a:xfrm>
          <a:prstGeom prst="rect">
            <a:avLst/>
          </a:prstGeom>
          <a:noFill/>
          <a:ln>
            <a:solidFill>
              <a:schemeClr val="tx1"/>
            </a:solidFill>
          </a:ln>
        </p:spPr>
        <p:txBody>
          <a:bodyPr wrap="square">
            <a:spAutoFit/>
          </a:bodyPr>
          <a:lstStyle/>
          <a:p>
            <a:pPr algn="ctr" defTabSz="711182">
              <a:lnSpc>
                <a:spcPct val="90000"/>
              </a:lnSpc>
              <a:spcBef>
                <a:spcPct val="0"/>
              </a:spcBef>
              <a:spcAft>
                <a:spcPct val="35000"/>
              </a:spcAft>
            </a:pPr>
            <a:r>
              <a:rPr lang="en-GB" b="1" dirty="0"/>
              <a:t>All Inclusive</a:t>
            </a:r>
          </a:p>
          <a:p>
            <a:pPr algn="ctr" defTabSz="711182">
              <a:lnSpc>
                <a:spcPct val="90000"/>
              </a:lnSpc>
              <a:spcBef>
                <a:spcPct val="0"/>
              </a:spcBef>
              <a:spcAft>
                <a:spcPct val="35000"/>
              </a:spcAft>
            </a:pPr>
            <a:r>
              <a:rPr lang="en-US" sz="1200" dirty="0"/>
              <a:t>All-inclusive approach does not distinguish between B2C and B2B transactions. The all-inclusive approach also enhances VAT revenue mobilization from cross border supply of digital services as complying NRS will collect and remit VAT on transactions by all taxable persons and non-taxable persons thus extending VAT payment to persons that may not have been within administrative reach of the revenue administration.</a:t>
            </a:r>
          </a:p>
          <a:p>
            <a:pPr algn="ctr" defTabSz="711182">
              <a:lnSpc>
                <a:spcPct val="90000"/>
              </a:lnSpc>
              <a:spcBef>
                <a:spcPct val="0"/>
              </a:spcBef>
              <a:spcAft>
                <a:spcPct val="35000"/>
              </a:spcAft>
            </a:pPr>
            <a:r>
              <a:rPr lang="en-US" sz="1200" dirty="0"/>
              <a:t> </a:t>
            </a:r>
          </a:p>
        </p:txBody>
      </p:sp>
      <p:grpSp>
        <p:nvGrpSpPr>
          <p:cNvPr id="6" name="Group 5">
            <a:extLst>
              <a:ext uri="{FF2B5EF4-FFF2-40B4-BE49-F238E27FC236}">
                <a16:creationId xmlns:a16="http://schemas.microsoft.com/office/drawing/2014/main" id="{E2543EF3-BC01-55D1-7160-F7CCDC623126}"/>
              </a:ext>
            </a:extLst>
          </p:cNvPr>
          <p:cNvGrpSpPr/>
          <p:nvPr/>
        </p:nvGrpSpPr>
        <p:grpSpPr>
          <a:xfrm>
            <a:off x="4776953" y="1701854"/>
            <a:ext cx="7062951" cy="4430807"/>
            <a:chOff x="1970690" y="1621081"/>
            <a:chExt cx="7390809" cy="4636482"/>
          </a:xfrm>
        </p:grpSpPr>
        <p:grpSp>
          <p:nvGrpSpPr>
            <p:cNvPr id="12" name="Group 11">
              <a:extLst>
                <a:ext uri="{FF2B5EF4-FFF2-40B4-BE49-F238E27FC236}">
                  <a16:creationId xmlns:a16="http://schemas.microsoft.com/office/drawing/2014/main" id="{94822B2C-9D8C-712A-5C36-D1B8A3F216E7}"/>
                </a:ext>
              </a:extLst>
            </p:cNvPr>
            <p:cNvGrpSpPr/>
            <p:nvPr/>
          </p:nvGrpSpPr>
          <p:grpSpPr>
            <a:xfrm>
              <a:off x="1970690" y="1621081"/>
              <a:ext cx="2899099" cy="4636482"/>
              <a:chOff x="1970690" y="1621081"/>
              <a:chExt cx="2899099" cy="4636482"/>
            </a:xfrm>
          </p:grpSpPr>
          <p:sp>
            <p:nvSpPr>
              <p:cNvPr id="33" name="Rounded Rectangle 3">
                <a:extLst>
                  <a:ext uri="{FF2B5EF4-FFF2-40B4-BE49-F238E27FC236}">
                    <a16:creationId xmlns:a16="http://schemas.microsoft.com/office/drawing/2014/main" id="{74218D7C-A321-B053-121D-2881965D6217}"/>
                  </a:ext>
                </a:extLst>
              </p:cNvPr>
              <p:cNvSpPr/>
              <p:nvPr/>
            </p:nvSpPr>
            <p:spPr>
              <a:xfrm>
                <a:off x="1970690" y="1621081"/>
                <a:ext cx="2899099" cy="86973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34" name="Rounded Rectangle 5">
                <a:extLst>
                  <a:ext uri="{FF2B5EF4-FFF2-40B4-BE49-F238E27FC236}">
                    <a16:creationId xmlns:a16="http://schemas.microsoft.com/office/drawing/2014/main" id="{DADF7360-C13F-1A25-AB1B-5161A051DD7D}"/>
                  </a:ext>
                </a:extLst>
              </p:cNvPr>
              <p:cNvSpPr/>
              <p:nvPr/>
            </p:nvSpPr>
            <p:spPr>
              <a:xfrm>
                <a:off x="1970690" y="2611630"/>
                <a:ext cx="2899099"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35" name="Rounded Rectangle 6">
                <a:extLst>
                  <a:ext uri="{FF2B5EF4-FFF2-40B4-BE49-F238E27FC236}">
                    <a16:creationId xmlns:a16="http://schemas.microsoft.com/office/drawing/2014/main" id="{B5032C85-EF8D-9604-69B1-08967247069D}"/>
                  </a:ext>
                </a:extLst>
              </p:cNvPr>
              <p:cNvSpPr/>
              <p:nvPr/>
            </p:nvSpPr>
            <p:spPr>
              <a:xfrm>
                <a:off x="1970690" y="3353885"/>
                <a:ext cx="2899099"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36" name="Rounded Rectangle 7">
                <a:extLst>
                  <a:ext uri="{FF2B5EF4-FFF2-40B4-BE49-F238E27FC236}">
                    <a16:creationId xmlns:a16="http://schemas.microsoft.com/office/drawing/2014/main" id="{96B613DC-6234-BBCC-0830-1999760DEB54}"/>
                  </a:ext>
                </a:extLst>
              </p:cNvPr>
              <p:cNvSpPr/>
              <p:nvPr/>
            </p:nvSpPr>
            <p:spPr>
              <a:xfrm>
                <a:off x="1970690" y="4096140"/>
                <a:ext cx="2899099"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37" name="Rounded Rectangle 8">
                <a:extLst>
                  <a:ext uri="{FF2B5EF4-FFF2-40B4-BE49-F238E27FC236}">
                    <a16:creationId xmlns:a16="http://schemas.microsoft.com/office/drawing/2014/main" id="{457DE316-5C1D-197C-1CEE-78101002C9D5}"/>
                  </a:ext>
                </a:extLst>
              </p:cNvPr>
              <p:cNvSpPr/>
              <p:nvPr/>
            </p:nvSpPr>
            <p:spPr>
              <a:xfrm>
                <a:off x="1970690" y="4838395"/>
                <a:ext cx="2899099"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38" name="TextBox 37">
                <a:extLst>
                  <a:ext uri="{FF2B5EF4-FFF2-40B4-BE49-F238E27FC236}">
                    <a16:creationId xmlns:a16="http://schemas.microsoft.com/office/drawing/2014/main" id="{BAFDDEF3-8D03-33D5-4063-58ED9205F6CD}"/>
                  </a:ext>
                </a:extLst>
              </p:cNvPr>
              <p:cNvSpPr txBox="1"/>
              <p:nvPr/>
            </p:nvSpPr>
            <p:spPr>
              <a:xfrm>
                <a:off x="2417824" y="1782193"/>
                <a:ext cx="2004845" cy="547508"/>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SUITABILITY </a:t>
                </a:r>
              </a:p>
              <a:p>
                <a:pPr algn="ctr"/>
                <a:r>
                  <a:rPr lang="en-US" sz="1400" b="1" dirty="0">
                    <a:solidFill>
                      <a:schemeClr val="bg1"/>
                    </a:solidFill>
                    <a:latin typeface="Poppins" pitchFamily="2" charset="77"/>
                    <a:ea typeface="League Spartan" charset="0"/>
                    <a:cs typeface="Poppins" pitchFamily="2" charset="77"/>
                  </a:rPr>
                  <a:t>CONSIDEARATIONS</a:t>
                </a:r>
              </a:p>
            </p:txBody>
          </p:sp>
          <p:sp>
            <p:nvSpPr>
              <p:cNvPr id="39" name="Subtitle 2">
                <a:extLst>
                  <a:ext uri="{FF2B5EF4-FFF2-40B4-BE49-F238E27FC236}">
                    <a16:creationId xmlns:a16="http://schemas.microsoft.com/office/drawing/2014/main" id="{D5932D16-2E3E-52D9-BF28-B4F45E6D9BE0}"/>
                  </a:ext>
                </a:extLst>
              </p:cNvPr>
              <p:cNvSpPr txBox="1">
                <a:spLocks/>
              </p:cNvSpPr>
              <p:nvPr/>
            </p:nvSpPr>
            <p:spPr>
              <a:xfrm>
                <a:off x="2036034" y="2810185"/>
                <a:ext cx="2768411" cy="27375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Suitability </a:t>
                </a:r>
                <a:r>
                  <a:rPr lang="en-US"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for VAT System</a:t>
                </a:r>
              </a:p>
            </p:txBody>
          </p:sp>
          <p:sp>
            <p:nvSpPr>
              <p:cNvPr id="40" name="Subtitle 2">
                <a:extLst>
                  <a:ext uri="{FF2B5EF4-FFF2-40B4-BE49-F238E27FC236}">
                    <a16:creationId xmlns:a16="http://schemas.microsoft.com/office/drawing/2014/main" id="{9BC0853B-FEFC-652D-FD73-8F23550111CE}"/>
                  </a:ext>
                </a:extLst>
              </p:cNvPr>
              <p:cNvSpPr txBox="1">
                <a:spLocks/>
              </p:cNvSpPr>
              <p:nvPr/>
            </p:nvSpPr>
            <p:spPr>
              <a:xfrm>
                <a:off x="2036034" y="3463875"/>
                <a:ext cx="2768411" cy="45088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Identification/Characterization </a:t>
                </a:r>
                <a:r>
                  <a:rPr lang="en-US"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of the relevant parties/transactions</a:t>
                </a:r>
              </a:p>
            </p:txBody>
          </p:sp>
          <p:sp>
            <p:nvSpPr>
              <p:cNvPr id="41" name="Subtitle 2">
                <a:extLst>
                  <a:ext uri="{FF2B5EF4-FFF2-40B4-BE49-F238E27FC236}">
                    <a16:creationId xmlns:a16="http://schemas.microsoft.com/office/drawing/2014/main" id="{3054A5E9-E10B-F51D-8F47-09491E698678}"/>
                  </a:ext>
                </a:extLst>
              </p:cNvPr>
              <p:cNvSpPr txBox="1">
                <a:spLocks/>
              </p:cNvSpPr>
              <p:nvPr/>
            </p:nvSpPr>
            <p:spPr>
              <a:xfrm>
                <a:off x="2036034" y="5034760"/>
                <a:ext cx="2768411" cy="27375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Ease </a:t>
                </a:r>
                <a:r>
                  <a:rPr lang="en-US"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of implementation.</a:t>
                </a:r>
              </a:p>
            </p:txBody>
          </p:sp>
          <p:sp>
            <p:nvSpPr>
              <p:cNvPr id="42" name="Subtitle 2">
                <a:extLst>
                  <a:ext uri="{FF2B5EF4-FFF2-40B4-BE49-F238E27FC236}">
                    <a16:creationId xmlns:a16="http://schemas.microsoft.com/office/drawing/2014/main" id="{D6F043F1-CF09-5F17-3F93-643AEDBED0BE}"/>
                  </a:ext>
                </a:extLst>
              </p:cNvPr>
              <p:cNvSpPr txBox="1">
                <a:spLocks/>
              </p:cNvSpPr>
              <p:nvPr/>
            </p:nvSpPr>
            <p:spPr>
              <a:xfrm>
                <a:off x="2032924" y="4281985"/>
                <a:ext cx="2768411" cy="27375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Compliance </a:t>
                </a:r>
                <a:r>
                  <a:rPr lang="en-US"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gains and issues</a:t>
                </a:r>
              </a:p>
            </p:txBody>
          </p:sp>
          <p:sp>
            <p:nvSpPr>
              <p:cNvPr id="43" name="Rounded Rectangle 52">
                <a:extLst>
                  <a:ext uri="{FF2B5EF4-FFF2-40B4-BE49-F238E27FC236}">
                    <a16:creationId xmlns:a16="http://schemas.microsoft.com/office/drawing/2014/main" id="{69777828-F054-3D59-BE0E-9F700A66B9E4}"/>
                  </a:ext>
                </a:extLst>
              </p:cNvPr>
              <p:cNvSpPr/>
              <p:nvPr/>
            </p:nvSpPr>
            <p:spPr>
              <a:xfrm>
                <a:off x="1970690" y="5591077"/>
                <a:ext cx="2899099"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44" name="Subtitle 2">
                <a:extLst>
                  <a:ext uri="{FF2B5EF4-FFF2-40B4-BE49-F238E27FC236}">
                    <a16:creationId xmlns:a16="http://schemas.microsoft.com/office/drawing/2014/main" id="{052FA02B-BA6B-D12C-0751-263DCD6C42CC}"/>
                  </a:ext>
                </a:extLst>
              </p:cNvPr>
              <p:cNvSpPr txBox="1">
                <a:spLocks/>
              </p:cNvSpPr>
              <p:nvPr/>
            </p:nvSpPr>
            <p:spPr>
              <a:xfrm>
                <a:off x="2036034" y="5789631"/>
                <a:ext cx="2768411" cy="27375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International Best Practice </a:t>
                </a:r>
              </a:p>
            </p:txBody>
          </p:sp>
        </p:grpSp>
        <p:grpSp>
          <p:nvGrpSpPr>
            <p:cNvPr id="13" name="Group 12">
              <a:extLst>
                <a:ext uri="{FF2B5EF4-FFF2-40B4-BE49-F238E27FC236}">
                  <a16:creationId xmlns:a16="http://schemas.microsoft.com/office/drawing/2014/main" id="{B5BA774E-E778-1184-F6A2-578095F3FB13}"/>
                </a:ext>
              </a:extLst>
            </p:cNvPr>
            <p:cNvGrpSpPr/>
            <p:nvPr/>
          </p:nvGrpSpPr>
          <p:grpSpPr>
            <a:xfrm>
              <a:off x="4980164" y="1621081"/>
              <a:ext cx="2135480" cy="4636482"/>
              <a:chOff x="4980164" y="1621081"/>
              <a:chExt cx="2135480" cy="4636482"/>
            </a:xfrm>
          </p:grpSpPr>
          <p:sp>
            <p:nvSpPr>
              <p:cNvPr id="24" name="Rounded Rectangle 4">
                <a:extLst>
                  <a:ext uri="{FF2B5EF4-FFF2-40B4-BE49-F238E27FC236}">
                    <a16:creationId xmlns:a16="http://schemas.microsoft.com/office/drawing/2014/main" id="{684AA3D8-FF6F-BB04-D7B0-5BA0F74E12F7}"/>
                  </a:ext>
                </a:extLst>
              </p:cNvPr>
              <p:cNvSpPr/>
              <p:nvPr/>
            </p:nvSpPr>
            <p:spPr>
              <a:xfrm>
                <a:off x="4980164" y="1621081"/>
                <a:ext cx="2135480" cy="869730"/>
              </a:xfrm>
              <a:prstGeom prst="roundRect">
                <a:avLst>
                  <a:gd name="adj" fmla="val 931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25" name="Rounded Rectangle 11">
                <a:extLst>
                  <a:ext uri="{FF2B5EF4-FFF2-40B4-BE49-F238E27FC236}">
                    <a16:creationId xmlns:a16="http://schemas.microsoft.com/office/drawing/2014/main" id="{86B71BE0-34BE-249F-3A8B-9F54382C63F5}"/>
                  </a:ext>
                </a:extLst>
              </p:cNvPr>
              <p:cNvSpPr/>
              <p:nvPr/>
            </p:nvSpPr>
            <p:spPr>
              <a:xfrm>
                <a:off x="4980164" y="2611630"/>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26" name="Rounded Rectangle 12">
                <a:extLst>
                  <a:ext uri="{FF2B5EF4-FFF2-40B4-BE49-F238E27FC236}">
                    <a16:creationId xmlns:a16="http://schemas.microsoft.com/office/drawing/2014/main" id="{D68E310A-87D2-CBBA-51BE-5FF1C0E66D46}"/>
                  </a:ext>
                </a:extLst>
              </p:cNvPr>
              <p:cNvSpPr/>
              <p:nvPr/>
            </p:nvSpPr>
            <p:spPr>
              <a:xfrm>
                <a:off x="4980164" y="3353885"/>
                <a:ext cx="2135480"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27" name="Rounded Rectangle 13">
                <a:extLst>
                  <a:ext uri="{FF2B5EF4-FFF2-40B4-BE49-F238E27FC236}">
                    <a16:creationId xmlns:a16="http://schemas.microsoft.com/office/drawing/2014/main" id="{AA74970C-0CE1-8F77-2624-98D825BA7B6E}"/>
                  </a:ext>
                </a:extLst>
              </p:cNvPr>
              <p:cNvSpPr/>
              <p:nvPr/>
            </p:nvSpPr>
            <p:spPr>
              <a:xfrm>
                <a:off x="4980164" y="4096140"/>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28" name="Rounded Rectangle 14">
                <a:extLst>
                  <a:ext uri="{FF2B5EF4-FFF2-40B4-BE49-F238E27FC236}">
                    <a16:creationId xmlns:a16="http://schemas.microsoft.com/office/drawing/2014/main" id="{F3C662A5-8063-F27D-9993-7470C1214762}"/>
                  </a:ext>
                </a:extLst>
              </p:cNvPr>
              <p:cNvSpPr/>
              <p:nvPr/>
            </p:nvSpPr>
            <p:spPr>
              <a:xfrm>
                <a:off x="4980164" y="4838395"/>
                <a:ext cx="2135480"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29" name="TextBox 28">
                <a:extLst>
                  <a:ext uri="{FF2B5EF4-FFF2-40B4-BE49-F238E27FC236}">
                    <a16:creationId xmlns:a16="http://schemas.microsoft.com/office/drawing/2014/main" id="{03E3DCFC-4324-FE28-A920-C990502593A0}"/>
                  </a:ext>
                </a:extLst>
              </p:cNvPr>
              <p:cNvSpPr txBox="1"/>
              <p:nvPr/>
            </p:nvSpPr>
            <p:spPr>
              <a:xfrm>
                <a:off x="5764254" y="1894914"/>
                <a:ext cx="567302" cy="322064"/>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B2C</a:t>
                </a:r>
              </a:p>
            </p:txBody>
          </p:sp>
          <p:sp>
            <p:nvSpPr>
              <p:cNvPr id="32" name="Rounded Rectangle 53">
                <a:extLst>
                  <a:ext uri="{FF2B5EF4-FFF2-40B4-BE49-F238E27FC236}">
                    <a16:creationId xmlns:a16="http://schemas.microsoft.com/office/drawing/2014/main" id="{D4F4B148-869C-64B1-F4B4-DA876D07D042}"/>
                  </a:ext>
                </a:extLst>
              </p:cNvPr>
              <p:cNvSpPr/>
              <p:nvPr/>
            </p:nvSpPr>
            <p:spPr>
              <a:xfrm>
                <a:off x="4980164" y="5591077"/>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grpSp>
        <p:grpSp>
          <p:nvGrpSpPr>
            <p:cNvPr id="14" name="Group 13">
              <a:extLst>
                <a:ext uri="{FF2B5EF4-FFF2-40B4-BE49-F238E27FC236}">
                  <a16:creationId xmlns:a16="http://schemas.microsoft.com/office/drawing/2014/main" id="{74C8ECD5-72DA-5755-F608-CFE2AA23C5B0}"/>
                </a:ext>
              </a:extLst>
            </p:cNvPr>
            <p:cNvGrpSpPr/>
            <p:nvPr/>
          </p:nvGrpSpPr>
          <p:grpSpPr>
            <a:xfrm>
              <a:off x="7226019" y="1621081"/>
              <a:ext cx="2135480" cy="4636482"/>
              <a:chOff x="7226019" y="1621081"/>
              <a:chExt cx="2135480" cy="4636482"/>
            </a:xfrm>
          </p:grpSpPr>
          <p:sp>
            <p:nvSpPr>
              <p:cNvPr id="15" name="Rounded Rectangle 4">
                <a:extLst>
                  <a:ext uri="{FF2B5EF4-FFF2-40B4-BE49-F238E27FC236}">
                    <a16:creationId xmlns:a16="http://schemas.microsoft.com/office/drawing/2014/main" id="{17E04F02-741F-FF26-CE7E-842063F7901A}"/>
                  </a:ext>
                </a:extLst>
              </p:cNvPr>
              <p:cNvSpPr/>
              <p:nvPr/>
            </p:nvSpPr>
            <p:spPr>
              <a:xfrm>
                <a:off x="7226019" y="1621081"/>
                <a:ext cx="2135480" cy="869730"/>
              </a:xfrm>
              <a:prstGeom prst="roundRect">
                <a:avLst>
                  <a:gd name="adj" fmla="val 931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16" name="Rounded Rectangle 11">
                <a:extLst>
                  <a:ext uri="{FF2B5EF4-FFF2-40B4-BE49-F238E27FC236}">
                    <a16:creationId xmlns:a16="http://schemas.microsoft.com/office/drawing/2014/main" id="{8CD022C2-4F99-E8F6-4312-DC220F820FA5}"/>
                  </a:ext>
                </a:extLst>
              </p:cNvPr>
              <p:cNvSpPr/>
              <p:nvPr/>
            </p:nvSpPr>
            <p:spPr>
              <a:xfrm>
                <a:off x="7226019" y="2611630"/>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17" name="Rounded Rectangle 12">
                <a:extLst>
                  <a:ext uri="{FF2B5EF4-FFF2-40B4-BE49-F238E27FC236}">
                    <a16:creationId xmlns:a16="http://schemas.microsoft.com/office/drawing/2014/main" id="{7B2BB6EF-2C8F-7D44-E607-67FCF6E8E4A9}"/>
                  </a:ext>
                </a:extLst>
              </p:cNvPr>
              <p:cNvSpPr/>
              <p:nvPr/>
            </p:nvSpPr>
            <p:spPr>
              <a:xfrm>
                <a:off x="7226019" y="3353885"/>
                <a:ext cx="2135480"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18" name="Rounded Rectangle 13">
                <a:extLst>
                  <a:ext uri="{FF2B5EF4-FFF2-40B4-BE49-F238E27FC236}">
                    <a16:creationId xmlns:a16="http://schemas.microsoft.com/office/drawing/2014/main" id="{ECD3DDEE-594F-7F29-166F-A2E67DE71A50}"/>
                  </a:ext>
                </a:extLst>
              </p:cNvPr>
              <p:cNvSpPr/>
              <p:nvPr/>
            </p:nvSpPr>
            <p:spPr>
              <a:xfrm>
                <a:off x="7226019" y="4096140"/>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19" name="Rounded Rectangle 14">
                <a:extLst>
                  <a:ext uri="{FF2B5EF4-FFF2-40B4-BE49-F238E27FC236}">
                    <a16:creationId xmlns:a16="http://schemas.microsoft.com/office/drawing/2014/main" id="{4595FC66-E5EE-9906-50A6-0A46176A15CE}"/>
                  </a:ext>
                </a:extLst>
              </p:cNvPr>
              <p:cNvSpPr/>
              <p:nvPr/>
            </p:nvSpPr>
            <p:spPr>
              <a:xfrm>
                <a:off x="7226019" y="4838395"/>
                <a:ext cx="2135480" cy="66648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sp>
            <p:nvSpPr>
              <p:cNvPr id="20" name="TextBox 19">
                <a:extLst>
                  <a:ext uri="{FF2B5EF4-FFF2-40B4-BE49-F238E27FC236}">
                    <a16:creationId xmlns:a16="http://schemas.microsoft.com/office/drawing/2014/main" id="{00F0A6F3-9352-478D-956A-C840E3E157DD}"/>
                  </a:ext>
                </a:extLst>
              </p:cNvPr>
              <p:cNvSpPr txBox="1"/>
              <p:nvPr/>
            </p:nvSpPr>
            <p:spPr>
              <a:xfrm>
                <a:off x="7617596" y="1894914"/>
                <a:ext cx="1352330" cy="322064"/>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All Inclusive</a:t>
                </a:r>
              </a:p>
            </p:txBody>
          </p:sp>
          <p:sp>
            <p:nvSpPr>
              <p:cNvPr id="23" name="Rounded Rectangle 53">
                <a:extLst>
                  <a:ext uri="{FF2B5EF4-FFF2-40B4-BE49-F238E27FC236}">
                    <a16:creationId xmlns:a16="http://schemas.microsoft.com/office/drawing/2014/main" id="{8EA06809-A89E-4F60-37AD-547C4BD9F880}"/>
                  </a:ext>
                </a:extLst>
              </p:cNvPr>
              <p:cNvSpPr/>
              <p:nvPr/>
            </p:nvSpPr>
            <p:spPr>
              <a:xfrm>
                <a:off x="7226019" y="5591077"/>
                <a:ext cx="2135480" cy="66648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Lato Light" panose="020F0502020204030203" pitchFamily="34" charset="0"/>
                </a:endParaRPr>
              </a:p>
            </p:txBody>
          </p:sp>
        </p:grpSp>
      </p:grpSp>
      <p:sp>
        <p:nvSpPr>
          <p:cNvPr id="47" name="Subtitle 2">
            <a:extLst>
              <a:ext uri="{FF2B5EF4-FFF2-40B4-BE49-F238E27FC236}">
                <a16:creationId xmlns:a16="http://schemas.microsoft.com/office/drawing/2014/main" id="{4057D177-1827-E58B-31C6-E429DADA0968}"/>
              </a:ext>
            </a:extLst>
          </p:cNvPr>
          <p:cNvSpPr txBox="1">
            <a:spLocks/>
          </p:cNvSpPr>
          <p:nvPr/>
        </p:nvSpPr>
        <p:spPr>
          <a:xfrm>
            <a:off x="7673588" y="2689923"/>
            <a:ext cx="196911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Consistency with the VAT legal framework and operations of the jurisdiction</a:t>
            </a:r>
            <a:endParaRPr lang="en-US"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8" name="Subtitle 2">
            <a:extLst>
              <a:ext uri="{FF2B5EF4-FFF2-40B4-BE49-F238E27FC236}">
                <a16:creationId xmlns:a16="http://schemas.microsoft.com/office/drawing/2014/main" id="{361010EB-DF59-8D96-8544-753253A46860}"/>
              </a:ext>
            </a:extLst>
          </p:cNvPr>
          <p:cNvSpPr txBox="1">
            <a:spLocks/>
          </p:cNvSpPr>
          <p:nvPr/>
        </p:nvSpPr>
        <p:spPr>
          <a:xfrm>
            <a:off x="9834969" y="2681426"/>
            <a:ext cx="196911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Interaction with other VAT processes e.g. input, reverse charge and invoicing</a:t>
            </a:r>
            <a:endParaRPr lang="en-US"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9" name="Subtitle 2">
            <a:extLst>
              <a:ext uri="{FF2B5EF4-FFF2-40B4-BE49-F238E27FC236}">
                <a16:creationId xmlns:a16="http://schemas.microsoft.com/office/drawing/2014/main" id="{34B73D9E-2FA5-BFDF-83E2-A7F96AAE9656}"/>
              </a:ext>
            </a:extLst>
          </p:cNvPr>
          <p:cNvSpPr txBox="1">
            <a:spLocks/>
          </p:cNvSpPr>
          <p:nvPr/>
        </p:nvSpPr>
        <p:spPr>
          <a:xfrm>
            <a:off x="7688741" y="3378689"/>
            <a:ext cx="196911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Need for a mechanism for differentiating B2C transactions from B2B transactions</a:t>
            </a:r>
            <a:endParaRPr lang="en-US"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0" name="Subtitle 2">
            <a:extLst>
              <a:ext uri="{FF2B5EF4-FFF2-40B4-BE49-F238E27FC236}">
                <a16:creationId xmlns:a16="http://schemas.microsoft.com/office/drawing/2014/main" id="{0D22F2B8-0D0D-2176-559A-9682B5C310EB}"/>
              </a:ext>
            </a:extLst>
          </p:cNvPr>
          <p:cNvSpPr txBox="1">
            <a:spLocks/>
          </p:cNvSpPr>
          <p:nvPr/>
        </p:nvSpPr>
        <p:spPr>
          <a:xfrm>
            <a:off x="9945452" y="3400879"/>
            <a:ext cx="196911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No Need for a mechanism for differentiating B2C transactions from B2B transactions</a:t>
            </a:r>
            <a:endParaRPr lang="en-US"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1" name="Subtitle 2">
            <a:extLst>
              <a:ext uri="{FF2B5EF4-FFF2-40B4-BE49-F238E27FC236}">
                <a16:creationId xmlns:a16="http://schemas.microsoft.com/office/drawing/2014/main" id="{2CD2B595-F62B-65FF-C647-192F429F7C2D}"/>
              </a:ext>
            </a:extLst>
          </p:cNvPr>
          <p:cNvSpPr txBox="1">
            <a:spLocks/>
          </p:cNvSpPr>
          <p:nvPr/>
        </p:nvSpPr>
        <p:spPr>
          <a:xfrm>
            <a:off x="7724559" y="4098526"/>
            <a:ext cx="196911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Possibility of mischaracterization of parties if there is no effective differentiation system</a:t>
            </a:r>
            <a:endParaRPr lang="en-US"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2" name="Subtitle 2">
            <a:extLst>
              <a:ext uri="{FF2B5EF4-FFF2-40B4-BE49-F238E27FC236}">
                <a16:creationId xmlns:a16="http://schemas.microsoft.com/office/drawing/2014/main" id="{2D9544D8-DD02-0DA3-129A-BA381506A76A}"/>
              </a:ext>
            </a:extLst>
          </p:cNvPr>
          <p:cNvSpPr txBox="1">
            <a:spLocks/>
          </p:cNvSpPr>
          <p:nvPr/>
        </p:nvSpPr>
        <p:spPr>
          <a:xfrm>
            <a:off x="9923737" y="4116532"/>
            <a:ext cx="196911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Minimizes evasion. Provides information on taxable persons that may be non-compliant</a:t>
            </a:r>
            <a:endParaRPr lang="en-US"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3" name="Subtitle 2">
            <a:extLst>
              <a:ext uri="{FF2B5EF4-FFF2-40B4-BE49-F238E27FC236}">
                <a16:creationId xmlns:a16="http://schemas.microsoft.com/office/drawing/2014/main" id="{98415D8E-53F7-6500-6840-21C74695EF49}"/>
              </a:ext>
            </a:extLst>
          </p:cNvPr>
          <p:cNvSpPr txBox="1">
            <a:spLocks/>
          </p:cNvSpPr>
          <p:nvPr/>
        </p:nvSpPr>
        <p:spPr>
          <a:xfrm>
            <a:off x="7688741" y="5535919"/>
            <a:ext cx="196911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Primary focus of the Collection Mechanism publication and preferred by non-residents</a:t>
            </a:r>
            <a:endParaRPr lang="en-US"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4" name="Subtitle 2">
            <a:extLst>
              <a:ext uri="{FF2B5EF4-FFF2-40B4-BE49-F238E27FC236}">
                <a16:creationId xmlns:a16="http://schemas.microsoft.com/office/drawing/2014/main" id="{05927136-F063-8359-844B-2D321419A586}"/>
              </a:ext>
            </a:extLst>
          </p:cNvPr>
          <p:cNvSpPr txBox="1">
            <a:spLocks/>
          </p:cNvSpPr>
          <p:nvPr/>
        </p:nvSpPr>
        <p:spPr>
          <a:xfrm>
            <a:off x="9871672" y="5535919"/>
            <a:ext cx="196911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Implemented by some African countries thus included in the Digital Toolkit for Africa</a:t>
            </a:r>
            <a:endParaRPr lang="en-US"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5" name="Subtitle 2">
            <a:extLst>
              <a:ext uri="{FF2B5EF4-FFF2-40B4-BE49-F238E27FC236}">
                <a16:creationId xmlns:a16="http://schemas.microsoft.com/office/drawing/2014/main" id="{91D59970-145D-9129-72E4-7692151A3473}"/>
              </a:ext>
            </a:extLst>
          </p:cNvPr>
          <p:cNvSpPr txBox="1">
            <a:spLocks/>
          </p:cNvSpPr>
          <p:nvPr/>
        </p:nvSpPr>
        <p:spPr>
          <a:xfrm>
            <a:off x="7742416" y="4817908"/>
            <a:ext cx="196911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Depends on the operational design – identification of relevant transactions is key</a:t>
            </a:r>
            <a:endParaRPr lang="en-US"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6" name="Subtitle 2">
            <a:extLst>
              <a:ext uri="{FF2B5EF4-FFF2-40B4-BE49-F238E27FC236}">
                <a16:creationId xmlns:a16="http://schemas.microsoft.com/office/drawing/2014/main" id="{3468705F-8F33-6E60-2A70-D0F18B98CF35}"/>
              </a:ext>
            </a:extLst>
          </p:cNvPr>
          <p:cNvSpPr txBox="1">
            <a:spLocks/>
          </p:cNvSpPr>
          <p:nvPr/>
        </p:nvSpPr>
        <p:spPr>
          <a:xfrm>
            <a:off x="9923736" y="4825860"/>
            <a:ext cx="196911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Depends on the operational design – information and invoicing obligations is key</a:t>
            </a:r>
            <a:endParaRPr lang="en-US" sz="1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DF271BBE-255E-AE5B-504D-80D7431FB5AA}"/>
              </a:ext>
            </a:extLst>
          </p:cNvPr>
          <p:cNvSpPr txBox="1"/>
          <p:nvPr/>
        </p:nvSpPr>
        <p:spPr>
          <a:xfrm>
            <a:off x="7021901" y="6342336"/>
            <a:ext cx="4779035" cy="307777"/>
          </a:xfrm>
          <a:prstGeom prst="rect">
            <a:avLst/>
          </a:prstGeom>
          <a:solidFill>
            <a:schemeClr val="bg1"/>
          </a:solidFill>
        </p:spPr>
        <p:txBody>
          <a:bodyPr wrap="square" rtlCol="0">
            <a:spAutoFit/>
          </a:bodyPr>
          <a:lstStyle/>
          <a:p>
            <a:r>
              <a:rPr lang="en-US" sz="1400" i="1" dirty="0">
                <a:solidFill>
                  <a:schemeClr val="accent6">
                    <a:lumMod val="75000"/>
                  </a:schemeClr>
                </a:solidFill>
              </a:rPr>
              <a:t>Building effective and efficient tax administrations in Africa</a:t>
            </a:r>
          </a:p>
        </p:txBody>
      </p:sp>
    </p:spTree>
    <p:extLst>
      <p:ext uri="{BB962C8B-B14F-4D97-AF65-F5344CB8AC3E}">
        <p14:creationId xmlns:p14="http://schemas.microsoft.com/office/powerpoint/2010/main" val="356353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dirty="0"/>
              <a:t>Collection Mechanism</a:t>
            </a:r>
            <a:endParaRPr lang="en-US" dirty="0"/>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graphicFrame>
        <p:nvGraphicFramePr>
          <p:cNvPr id="5" name="Diagram 4">
            <a:extLst>
              <a:ext uri="{FF2B5EF4-FFF2-40B4-BE49-F238E27FC236}">
                <a16:creationId xmlns:a16="http://schemas.microsoft.com/office/drawing/2014/main" id="{CB12C7AB-8CA3-ABDD-DE08-40BAB3FE21E7}"/>
              </a:ext>
            </a:extLst>
          </p:cNvPr>
          <p:cNvGraphicFramePr/>
          <p:nvPr>
            <p:extLst>
              <p:ext uri="{D42A27DB-BD31-4B8C-83A1-F6EECF244321}">
                <p14:modId xmlns:p14="http://schemas.microsoft.com/office/powerpoint/2010/main" val="3451000731"/>
              </p:ext>
            </p:extLst>
          </p:nvPr>
        </p:nvGraphicFramePr>
        <p:xfrm>
          <a:off x="2230330" y="1651283"/>
          <a:ext cx="8555233" cy="4595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04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ine 158">
            <a:extLst>
              <a:ext uri="{FF2B5EF4-FFF2-40B4-BE49-F238E27FC236}">
                <a16:creationId xmlns:a16="http://schemas.microsoft.com/office/drawing/2014/main" id="{B9AF38AC-49CC-C3BD-00EC-347470A7B81F}"/>
              </a:ext>
            </a:extLst>
          </p:cNvPr>
          <p:cNvSpPr>
            <a:spLocks noChangeShapeType="1"/>
          </p:cNvSpPr>
          <p:nvPr/>
        </p:nvSpPr>
        <p:spPr bwMode="auto">
          <a:xfrm>
            <a:off x="8770150" y="5109064"/>
            <a:ext cx="661676" cy="0"/>
          </a:xfrm>
          <a:prstGeom prst="line">
            <a:avLst/>
          </a:prstGeom>
          <a:noFill/>
          <a:ln w="38100" cap="rnd">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000" dirty="0"/>
          </a:p>
        </p:txBody>
      </p:sp>
      <p:sp>
        <p:nvSpPr>
          <p:cNvPr id="23" name="Line 158">
            <a:extLst>
              <a:ext uri="{FF2B5EF4-FFF2-40B4-BE49-F238E27FC236}">
                <a16:creationId xmlns:a16="http://schemas.microsoft.com/office/drawing/2014/main" id="{B355D6B1-F6F2-2144-B531-A1500023B565}"/>
              </a:ext>
            </a:extLst>
          </p:cNvPr>
          <p:cNvSpPr>
            <a:spLocks noChangeShapeType="1"/>
          </p:cNvSpPr>
          <p:nvPr/>
        </p:nvSpPr>
        <p:spPr bwMode="auto">
          <a:xfrm>
            <a:off x="6168200" y="5099349"/>
            <a:ext cx="661676" cy="0"/>
          </a:xfrm>
          <a:prstGeom prst="line">
            <a:avLst/>
          </a:prstGeom>
          <a:noFill/>
          <a:ln w="19050" cap="rnd">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000" dirty="0"/>
          </a:p>
        </p:txBody>
      </p:sp>
      <p:sp>
        <p:nvSpPr>
          <p:cNvPr id="2" name="TextBox 1">
            <a:extLst>
              <a:ext uri="{FF2B5EF4-FFF2-40B4-BE49-F238E27FC236}">
                <a16:creationId xmlns:a16="http://schemas.microsoft.com/office/drawing/2014/main" id="{E845CF68-F2A1-EE54-7D97-789AD7760FA1}"/>
              </a:ext>
            </a:extLst>
          </p:cNvPr>
          <p:cNvSpPr txBox="1"/>
          <p:nvPr/>
        </p:nvSpPr>
        <p:spPr>
          <a:xfrm>
            <a:off x="2286000" y="934720"/>
            <a:ext cx="8371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AD47">
                    <a:lumMod val="75000"/>
                  </a:srgbClr>
                </a:solidFill>
                <a:latin typeface="Calibri" panose="020F0502020204030204"/>
              </a:rPr>
              <a:t>Obligation to Comply – B2C Regime</a:t>
            </a:r>
            <a:endParaRPr kumimoji="0" lang="en-ZA"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F2FCED4-E86B-9D17-30A2-9F7367BDB213}"/>
              </a:ext>
            </a:extLst>
          </p:cNvPr>
          <p:cNvGrpSpPr/>
          <p:nvPr/>
        </p:nvGrpSpPr>
        <p:grpSpPr>
          <a:xfrm rot="10800000">
            <a:off x="8866354" y="1992180"/>
            <a:ext cx="323645" cy="970938"/>
            <a:chOff x="8710565" y="1970238"/>
            <a:chExt cx="323645" cy="970938"/>
          </a:xfrm>
        </p:grpSpPr>
        <p:sp>
          <p:nvSpPr>
            <p:cNvPr id="4" name="Freeform 70">
              <a:extLst>
                <a:ext uri="{FF2B5EF4-FFF2-40B4-BE49-F238E27FC236}">
                  <a16:creationId xmlns:a16="http://schemas.microsoft.com/office/drawing/2014/main" id="{C8A8A434-0C59-70B7-5FE2-726B1F0C68FB}"/>
                </a:ext>
              </a:extLst>
            </p:cNvPr>
            <p:cNvSpPr>
              <a:spLocks noChangeArrowheads="1"/>
            </p:cNvSpPr>
            <p:nvPr/>
          </p:nvSpPr>
          <p:spPr bwMode="auto">
            <a:xfrm rot="10800000">
              <a:off x="8710565" y="1970238"/>
              <a:ext cx="323645" cy="496258"/>
            </a:xfrm>
            <a:custGeom>
              <a:avLst/>
              <a:gdLst>
                <a:gd name="T0" fmla="*/ 575 w 595"/>
                <a:gd name="T1" fmla="*/ 10 h 915"/>
                <a:gd name="T2" fmla="*/ 575 w 595"/>
                <a:gd name="T3" fmla="*/ 10 h 915"/>
                <a:gd name="T4" fmla="*/ 393 w 595"/>
                <a:gd name="T5" fmla="*/ 91 h 915"/>
                <a:gd name="T6" fmla="*/ 393 w 595"/>
                <a:gd name="T7" fmla="*/ 91 h 915"/>
                <a:gd name="T8" fmla="*/ 360 w 595"/>
                <a:gd name="T9" fmla="*/ 322 h 915"/>
                <a:gd name="T10" fmla="*/ 360 w 595"/>
                <a:gd name="T11" fmla="*/ 322 h 915"/>
                <a:gd name="T12" fmla="*/ 222 w 595"/>
                <a:gd name="T13" fmla="*/ 748 h 915"/>
                <a:gd name="T14" fmla="*/ 222 w 595"/>
                <a:gd name="T15" fmla="*/ 748 h 915"/>
                <a:gd name="T16" fmla="*/ 19 w 595"/>
                <a:gd name="T17" fmla="*/ 878 h 915"/>
                <a:gd name="T18" fmla="*/ 19 w 595"/>
                <a:gd name="T19" fmla="*/ 878 h 915"/>
                <a:gd name="T20" fmla="*/ 28 w 595"/>
                <a:gd name="T21" fmla="*/ 908 h 915"/>
                <a:gd name="T22" fmla="*/ 28 w 595"/>
                <a:gd name="T23" fmla="*/ 908 h 915"/>
                <a:gd name="T24" fmla="*/ 332 w 595"/>
                <a:gd name="T25" fmla="*/ 641 h 915"/>
                <a:gd name="T26" fmla="*/ 332 w 595"/>
                <a:gd name="T27" fmla="*/ 641 h 915"/>
                <a:gd name="T28" fmla="*/ 390 w 595"/>
                <a:gd name="T29" fmla="*/ 407 h 915"/>
                <a:gd name="T30" fmla="*/ 390 w 595"/>
                <a:gd name="T31" fmla="*/ 407 h 915"/>
                <a:gd name="T32" fmla="*/ 390 w 595"/>
                <a:gd name="T33" fmla="*/ 287 h 915"/>
                <a:gd name="T34" fmla="*/ 390 w 595"/>
                <a:gd name="T35" fmla="*/ 287 h 915"/>
                <a:gd name="T36" fmla="*/ 394 w 595"/>
                <a:gd name="T37" fmla="*/ 165 h 915"/>
                <a:gd name="T38" fmla="*/ 394 w 595"/>
                <a:gd name="T39" fmla="*/ 165 h 915"/>
                <a:gd name="T40" fmla="*/ 567 w 595"/>
                <a:gd name="T41" fmla="*/ 40 h 915"/>
                <a:gd name="T42" fmla="*/ 567 w 595"/>
                <a:gd name="T43" fmla="*/ 40 h 915"/>
                <a:gd name="T44" fmla="*/ 575 w 595"/>
                <a:gd name="T45" fmla="*/ 1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5" h="915">
                  <a:moveTo>
                    <a:pt x="575" y="10"/>
                  </a:moveTo>
                  <a:lnTo>
                    <a:pt x="575" y="10"/>
                  </a:lnTo>
                  <a:cubicBezTo>
                    <a:pt x="505" y="0"/>
                    <a:pt x="434" y="33"/>
                    <a:pt x="393" y="91"/>
                  </a:cubicBezTo>
                  <a:lnTo>
                    <a:pt x="393" y="91"/>
                  </a:lnTo>
                  <a:cubicBezTo>
                    <a:pt x="345" y="158"/>
                    <a:pt x="358" y="245"/>
                    <a:pt x="360" y="322"/>
                  </a:cubicBezTo>
                  <a:lnTo>
                    <a:pt x="360" y="322"/>
                  </a:lnTo>
                  <a:cubicBezTo>
                    <a:pt x="366" y="476"/>
                    <a:pt x="330" y="633"/>
                    <a:pt x="222" y="748"/>
                  </a:cubicBezTo>
                  <a:lnTo>
                    <a:pt x="222" y="748"/>
                  </a:lnTo>
                  <a:cubicBezTo>
                    <a:pt x="166" y="807"/>
                    <a:pt x="97" y="852"/>
                    <a:pt x="19" y="878"/>
                  </a:cubicBezTo>
                  <a:lnTo>
                    <a:pt x="19" y="878"/>
                  </a:lnTo>
                  <a:cubicBezTo>
                    <a:pt x="0" y="885"/>
                    <a:pt x="8" y="914"/>
                    <a:pt x="28" y="908"/>
                  </a:cubicBezTo>
                  <a:lnTo>
                    <a:pt x="28" y="908"/>
                  </a:lnTo>
                  <a:cubicBezTo>
                    <a:pt x="160" y="863"/>
                    <a:pt x="271" y="767"/>
                    <a:pt x="332" y="641"/>
                  </a:cubicBezTo>
                  <a:lnTo>
                    <a:pt x="332" y="641"/>
                  </a:lnTo>
                  <a:cubicBezTo>
                    <a:pt x="367" y="568"/>
                    <a:pt x="385" y="487"/>
                    <a:pt x="390" y="407"/>
                  </a:cubicBezTo>
                  <a:lnTo>
                    <a:pt x="390" y="407"/>
                  </a:lnTo>
                  <a:cubicBezTo>
                    <a:pt x="392" y="367"/>
                    <a:pt x="391" y="327"/>
                    <a:pt x="390" y="287"/>
                  </a:cubicBezTo>
                  <a:lnTo>
                    <a:pt x="390" y="287"/>
                  </a:lnTo>
                  <a:cubicBezTo>
                    <a:pt x="387" y="247"/>
                    <a:pt x="385" y="206"/>
                    <a:pt x="394" y="165"/>
                  </a:cubicBezTo>
                  <a:lnTo>
                    <a:pt x="394" y="165"/>
                  </a:lnTo>
                  <a:cubicBezTo>
                    <a:pt x="412" y="89"/>
                    <a:pt x="486" y="28"/>
                    <a:pt x="567" y="40"/>
                  </a:cubicBezTo>
                  <a:lnTo>
                    <a:pt x="567" y="40"/>
                  </a:lnTo>
                  <a:cubicBezTo>
                    <a:pt x="586" y="43"/>
                    <a:pt x="594" y="13"/>
                    <a:pt x="575" y="10"/>
                  </a:cubicBezTo>
                </a:path>
              </a:pathLst>
            </a:custGeom>
            <a:solidFill>
              <a:schemeClr val="tx2"/>
            </a:solidFill>
            <a:ln>
              <a:noFill/>
            </a:ln>
            <a:effectLst/>
          </p:spPr>
          <p:txBody>
            <a:bodyPr wrap="none" anchor="ctr"/>
            <a:lstStyle/>
            <a:p>
              <a:endParaRPr lang="en-US" sz="2000" dirty="0"/>
            </a:p>
          </p:txBody>
        </p:sp>
        <p:sp>
          <p:nvSpPr>
            <p:cNvPr id="5" name="Freeform 71">
              <a:extLst>
                <a:ext uri="{FF2B5EF4-FFF2-40B4-BE49-F238E27FC236}">
                  <a16:creationId xmlns:a16="http://schemas.microsoft.com/office/drawing/2014/main" id="{E820531A-5803-319A-84C6-67CFA14FE1FC}"/>
                </a:ext>
              </a:extLst>
            </p:cNvPr>
            <p:cNvSpPr>
              <a:spLocks noChangeArrowheads="1"/>
            </p:cNvSpPr>
            <p:nvPr/>
          </p:nvSpPr>
          <p:spPr bwMode="auto">
            <a:xfrm rot="10800000">
              <a:off x="8710565" y="2444918"/>
              <a:ext cx="323645" cy="496258"/>
            </a:xfrm>
            <a:custGeom>
              <a:avLst/>
              <a:gdLst>
                <a:gd name="T0" fmla="*/ 567 w 595"/>
                <a:gd name="T1" fmla="*/ 873 h 915"/>
                <a:gd name="T2" fmla="*/ 567 w 595"/>
                <a:gd name="T3" fmla="*/ 873 h 915"/>
                <a:gd name="T4" fmla="*/ 403 w 595"/>
                <a:gd name="T5" fmla="*/ 779 h 915"/>
                <a:gd name="T6" fmla="*/ 403 w 595"/>
                <a:gd name="T7" fmla="*/ 779 h 915"/>
                <a:gd name="T8" fmla="*/ 388 w 595"/>
                <a:gd name="T9" fmla="*/ 658 h 915"/>
                <a:gd name="T10" fmla="*/ 388 w 595"/>
                <a:gd name="T11" fmla="*/ 658 h 915"/>
                <a:gd name="T12" fmla="*/ 391 w 595"/>
                <a:gd name="T13" fmla="*/ 539 h 915"/>
                <a:gd name="T14" fmla="*/ 391 w 595"/>
                <a:gd name="T15" fmla="*/ 539 h 915"/>
                <a:gd name="T16" fmla="*/ 230 w 595"/>
                <a:gd name="T17" fmla="*/ 131 h 915"/>
                <a:gd name="T18" fmla="*/ 230 w 595"/>
                <a:gd name="T19" fmla="*/ 131 h 915"/>
                <a:gd name="T20" fmla="*/ 28 w 595"/>
                <a:gd name="T21" fmla="*/ 6 h 915"/>
                <a:gd name="T22" fmla="*/ 28 w 595"/>
                <a:gd name="T23" fmla="*/ 6 h 915"/>
                <a:gd name="T24" fmla="*/ 19 w 595"/>
                <a:gd name="T25" fmla="*/ 36 h 915"/>
                <a:gd name="T26" fmla="*/ 19 w 595"/>
                <a:gd name="T27" fmla="*/ 36 h 915"/>
                <a:gd name="T28" fmla="*/ 320 w 595"/>
                <a:gd name="T29" fmla="*/ 323 h 915"/>
                <a:gd name="T30" fmla="*/ 320 w 595"/>
                <a:gd name="T31" fmla="*/ 323 h 915"/>
                <a:gd name="T32" fmla="*/ 361 w 595"/>
                <a:gd name="T33" fmla="*/ 561 h 915"/>
                <a:gd name="T34" fmla="*/ 361 w 595"/>
                <a:gd name="T35" fmla="*/ 561 h 915"/>
                <a:gd name="T36" fmla="*/ 381 w 595"/>
                <a:gd name="T37" fmla="*/ 801 h 915"/>
                <a:gd name="T38" fmla="*/ 381 w 595"/>
                <a:gd name="T39" fmla="*/ 801 h 915"/>
                <a:gd name="T40" fmla="*/ 575 w 595"/>
                <a:gd name="T41" fmla="*/ 902 h 915"/>
                <a:gd name="T42" fmla="*/ 575 w 595"/>
                <a:gd name="T43" fmla="*/ 902 h 915"/>
                <a:gd name="T44" fmla="*/ 567 w 595"/>
                <a:gd name="T45" fmla="*/ 873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5" h="915">
                  <a:moveTo>
                    <a:pt x="567" y="873"/>
                  </a:moveTo>
                  <a:lnTo>
                    <a:pt x="567" y="873"/>
                  </a:lnTo>
                  <a:cubicBezTo>
                    <a:pt x="500" y="883"/>
                    <a:pt x="430" y="840"/>
                    <a:pt x="403" y="779"/>
                  </a:cubicBezTo>
                  <a:lnTo>
                    <a:pt x="403" y="779"/>
                  </a:lnTo>
                  <a:cubicBezTo>
                    <a:pt x="388" y="740"/>
                    <a:pt x="386" y="698"/>
                    <a:pt x="388" y="658"/>
                  </a:cubicBezTo>
                  <a:lnTo>
                    <a:pt x="388" y="658"/>
                  </a:lnTo>
                  <a:cubicBezTo>
                    <a:pt x="390" y="617"/>
                    <a:pt x="392" y="579"/>
                    <a:pt x="391" y="539"/>
                  </a:cubicBezTo>
                  <a:lnTo>
                    <a:pt x="391" y="539"/>
                  </a:lnTo>
                  <a:cubicBezTo>
                    <a:pt x="387" y="388"/>
                    <a:pt x="339" y="239"/>
                    <a:pt x="230" y="131"/>
                  </a:cubicBezTo>
                  <a:lnTo>
                    <a:pt x="230" y="131"/>
                  </a:lnTo>
                  <a:cubicBezTo>
                    <a:pt x="173" y="75"/>
                    <a:pt x="103" y="32"/>
                    <a:pt x="28" y="6"/>
                  </a:cubicBezTo>
                  <a:lnTo>
                    <a:pt x="28" y="6"/>
                  </a:lnTo>
                  <a:cubicBezTo>
                    <a:pt x="8" y="0"/>
                    <a:pt x="0" y="29"/>
                    <a:pt x="19" y="36"/>
                  </a:cubicBezTo>
                  <a:lnTo>
                    <a:pt x="19" y="36"/>
                  </a:lnTo>
                  <a:cubicBezTo>
                    <a:pt x="156" y="82"/>
                    <a:pt x="268" y="188"/>
                    <a:pt x="320" y="323"/>
                  </a:cubicBezTo>
                  <a:lnTo>
                    <a:pt x="320" y="323"/>
                  </a:lnTo>
                  <a:cubicBezTo>
                    <a:pt x="350" y="399"/>
                    <a:pt x="361" y="480"/>
                    <a:pt x="361" y="561"/>
                  </a:cubicBezTo>
                  <a:lnTo>
                    <a:pt x="361" y="561"/>
                  </a:lnTo>
                  <a:cubicBezTo>
                    <a:pt x="361" y="640"/>
                    <a:pt x="344" y="726"/>
                    <a:pt x="381" y="801"/>
                  </a:cubicBezTo>
                  <a:lnTo>
                    <a:pt x="381" y="801"/>
                  </a:lnTo>
                  <a:cubicBezTo>
                    <a:pt x="416" y="872"/>
                    <a:pt x="498" y="914"/>
                    <a:pt x="575" y="902"/>
                  </a:cubicBezTo>
                  <a:lnTo>
                    <a:pt x="575" y="902"/>
                  </a:lnTo>
                  <a:cubicBezTo>
                    <a:pt x="594" y="900"/>
                    <a:pt x="586" y="870"/>
                    <a:pt x="567" y="873"/>
                  </a:cubicBezTo>
                </a:path>
              </a:pathLst>
            </a:custGeom>
            <a:solidFill>
              <a:schemeClr val="tx2"/>
            </a:solidFill>
            <a:ln>
              <a:noFill/>
            </a:ln>
            <a:effectLst/>
          </p:spPr>
          <p:txBody>
            <a:bodyPr wrap="none" anchor="ctr"/>
            <a:lstStyle/>
            <a:p>
              <a:endParaRPr lang="en-US" sz="2000" dirty="0"/>
            </a:p>
          </p:txBody>
        </p:sp>
      </p:grpSp>
      <p:sp>
        <p:nvSpPr>
          <p:cNvPr id="6" name="Freeform 72">
            <a:extLst>
              <a:ext uri="{FF2B5EF4-FFF2-40B4-BE49-F238E27FC236}">
                <a16:creationId xmlns:a16="http://schemas.microsoft.com/office/drawing/2014/main" id="{F88AF85A-DB06-95ED-3121-7B98B5EC9C6B}"/>
              </a:ext>
            </a:extLst>
          </p:cNvPr>
          <p:cNvSpPr>
            <a:spLocks noChangeArrowheads="1"/>
          </p:cNvSpPr>
          <p:nvPr/>
        </p:nvSpPr>
        <p:spPr bwMode="auto">
          <a:xfrm>
            <a:off x="6290415" y="1969842"/>
            <a:ext cx="323647" cy="496256"/>
          </a:xfrm>
          <a:custGeom>
            <a:avLst/>
            <a:gdLst>
              <a:gd name="T0" fmla="*/ 574 w 595"/>
              <a:gd name="T1" fmla="*/ 10 h 915"/>
              <a:gd name="T2" fmla="*/ 574 w 595"/>
              <a:gd name="T3" fmla="*/ 10 h 915"/>
              <a:gd name="T4" fmla="*/ 393 w 595"/>
              <a:gd name="T5" fmla="*/ 91 h 915"/>
              <a:gd name="T6" fmla="*/ 393 w 595"/>
              <a:gd name="T7" fmla="*/ 91 h 915"/>
              <a:gd name="T8" fmla="*/ 360 w 595"/>
              <a:gd name="T9" fmla="*/ 321 h 915"/>
              <a:gd name="T10" fmla="*/ 360 w 595"/>
              <a:gd name="T11" fmla="*/ 321 h 915"/>
              <a:gd name="T12" fmla="*/ 222 w 595"/>
              <a:gd name="T13" fmla="*/ 748 h 915"/>
              <a:gd name="T14" fmla="*/ 222 w 595"/>
              <a:gd name="T15" fmla="*/ 748 h 915"/>
              <a:gd name="T16" fmla="*/ 19 w 595"/>
              <a:gd name="T17" fmla="*/ 878 h 915"/>
              <a:gd name="T18" fmla="*/ 19 w 595"/>
              <a:gd name="T19" fmla="*/ 878 h 915"/>
              <a:gd name="T20" fmla="*/ 27 w 595"/>
              <a:gd name="T21" fmla="*/ 907 h 915"/>
              <a:gd name="T22" fmla="*/ 27 w 595"/>
              <a:gd name="T23" fmla="*/ 907 h 915"/>
              <a:gd name="T24" fmla="*/ 332 w 595"/>
              <a:gd name="T25" fmla="*/ 641 h 915"/>
              <a:gd name="T26" fmla="*/ 332 w 595"/>
              <a:gd name="T27" fmla="*/ 641 h 915"/>
              <a:gd name="T28" fmla="*/ 390 w 595"/>
              <a:gd name="T29" fmla="*/ 406 h 915"/>
              <a:gd name="T30" fmla="*/ 390 w 595"/>
              <a:gd name="T31" fmla="*/ 406 h 915"/>
              <a:gd name="T32" fmla="*/ 389 w 595"/>
              <a:gd name="T33" fmla="*/ 287 h 915"/>
              <a:gd name="T34" fmla="*/ 389 w 595"/>
              <a:gd name="T35" fmla="*/ 287 h 915"/>
              <a:gd name="T36" fmla="*/ 394 w 595"/>
              <a:gd name="T37" fmla="*/ 165 h 915"/>
              <a:gd name="T38" fmla="*/ 394 w 595"/>
              <a:gd name="T39" fmla="*/ 165 h 915"/>
              <a:gd name="T40" fmla="*/ 567 w 595"/>
              <a:gd name="T41" fmla="*/ 39 h 915"/>
              <a:gd name="T42" fmla="*/ 567 w 595"/>
              <a:gd name="T43" fmla="*/ 39 h 915"/>
              <a:gd name="T44" fmla="*/ 574 w 595"/>
              <a:gd name="T45" fmla="*/ 1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5" h="915">
                <a:moveTo>
                  <a:pt x="574" y="10"/>
                </a:moveTo>
                <a:lnTo>
                  <a:pt x="574" y="10"/>
                </a:lnTo>
                <a:cubicBezTo>
                  <a:pt x="504" y="0"/>
                  <a:pt x="434" y="33"/>
                  <a:pt x="393" y="91"/>
                </a:cubicBezTo>
                <a:lnTo>
                  <a:pt x="393" y="91"/>
                </a:lnTo>
                <a:cubicBezTo>
                  <a:pt x="345" y="157"/>
                  <a:pt x="358" y="244"/>
                  <a:pt x="360" y="321"/>
                </a:cubicBezTo>
                <a:lnTo>
                  <a:pt x="360" y="321"/>
                </a:lnTo>
                <a:cubicBezTo>
                  <a:pt x="365" y="476"/>
                  <a:pt x="330" y="632"/>
                  <a:pt x="222" y="748"/>
                </a:cubicBezTo>
                <a:lnTo>
                  <a:pt x="222" y="748"/>
                </a:lnTo>
                <a:cubicBezTo>
                  <a:pt x="166" y="807"/>
                  <a:pt x="96" y="851"/>
                  <a:pt x="19" y="878"/>
                </a:cubicBezTo>
                <a:lnTo>
                  <a:pt x="19" y="878"/>
                </a:lnTo>
                <a:cubicBezTo>
                  <a:pt x="0" y="884"/>
                  <a:pt x="8" y="914"/>
                  <a:pt x="27" y="907"/>
                </a:cubicBezTo>
                <a:lnTo>
                  <a:pt x="27" y="907"/>
                </a:lnTo>
                <a:cubicBezTo>
                  <a:pt x="159" y="862"/>
                  <a:pt x="271" y="766"/>
                  <a:pt x="332" y="641"/>
                </a:cubicBezTo>
                <a:lnTo>
                  <a:pt x="332" y="641"/>
                </a:lnTo>
                <a:cubicBezTo>
                  <a:pt x="367" y="567"/>
                  <a:pt x="384" y="487"/>
                  <a:pt x="390" y="406"/>
                </a:cubicBezTo>
                <a:lnTo>
                  <a:pt x="390" y="406"/>
                </a:lnTo>
                <a:cubicBezTo>
                  <a:pt x="392" y="367"/>
                  <a:pt x="391" y="327"/>
                  <a:pt x="389" y="287"/>
                </a:cubicBezTo>
                <a:lnTo>
                  <a:pt x="389" y="287"/>
                </a:lnTo>
                <a:cubicBezTo>
                  <a:pt x="387" y="247"/>
                  <a:pt x="384" y="205"/>
                  <a:pt x="394" y="165"/>
                </a:cubicBezTo>
                <a:lnTo>
                  <a:pt x="394" y="165"/>
                </a:lnTo>
                <a:cubicBezTo>
                  <a:pt x="412" y="88"/>
                  <a:pt x="486" y="28"/>
                  <a:pt x="567" y="39"/>
                </a:cubicBezTo>
                <a:lnTo>
                  <a:pt x="567" y="39"/>
                </a:lnTo>
                <a:cubicBezTo>
                  <a:pt x="586" y="42"/>
                  <a:pt x="594" y="13"/>
                  <a:pt x="574" y="10"/>
                </a:cubicBezTo>
              </a:path>
            </a:pathLst>
          </a:custGeom>
          <a:solidFill>
            <a:schemeClr val="tx2"/>
          </a:solidFill>
          <a:ln>
            <a:noFill/>
          </a:ln>
          <a:effectLst/>
        </p:spPr>
        <p:txBody>
          <a:bodyPr wrap="none" anchor="ctr"/>
          <a:lstStyle/>
          <a:p>
            <a:endParaRPr lang="en-US" sz="2000" dirty="0"/>
          </a:p>
        </p:txBody>
      </p:sp>
      <p:sp>
        <p:nvSpPr>
          <p:cNvPr id="7" name="Freeform 73">
            <a:extLst>
              <a:ext uri="{FF2B5EF4-FFF2-40B4-BE49-F238E27FC236}">
                <a16:creationId xmlns:a16="http://schemas.microsoft.com/office/drawing/2014/main" id="{2AC1FDAC-B9EA-1C08-22EE-ADF2ADC011EB}"/>
              </a:ext>
            </a:extLst>
          </p:cNvPr>
          <p:cNvSpPr>
            <a:spLocks noChangeArrowheads="1"/>
          </p:cNvSpPr>
          <p:nvPr/>
        </p:nvSpPr>
        <p:spPr bwMode="auto">
          <a:xfrm>
            <a:off x="6290415" y="2442125"/>
            <a:ext cx="323647" cy="498655"/>
          </a:xfrm>
          <a:custGeom>
            <a:avLst/>
            <a:gdLst>
              <a:gd name="T0" fmla="*/ 567 w 595"/>
              <a:gd name="T1" fmla="*/ 874 h 916"/>
              <a:gd name="T2" fmla="*/ 567 w 595"/>
              <a:gd name="T3" fmla="*/ 874 h 916"/>
              <a:gd name="T4" fmla="*/ 404 w 595"/>
              <a:gd name="T5" fmla="*/ 779 h 916"/>
              <a:gd name="T6" fmla="*/ 404 w 595"/>
              <a:gd name="T7" fmla="*/ 779 h 916"/>
              <a:gd name="T8" fmla="*/ 388 w 595"/>
              <a:gd name="T9" fmla="*/ 658 h 916"/>
              <a:gd name="T10" fmla="*/ 388 w 595"/>
              <a:gd name="T11" fmla="*/ 658 h 916"/>
              <a:gd name="T12" fmla="*/ 391 w 595"/>
              <a:gd name="T13" fmla="*/ 538 h 916"/>
              <a:gd name="T14" fmla="*/ 391 w 595"/>
              <a:gd name="T15" fmla="*/ 538 h 916"/>
              <a:gd name="T16" fmla="*/ 230 w 595"/>
              <a:gd name="T17" fmla="*/ 131 h 916"/>
              <a:gd name="T18" fmla="*/ 230 w 595"/>
              <a:gd name="T19" fmla="*/ 131 h 916"/>
              <a:gd name="T20" fmla="*/ 27 w 595"/>
              <a:gd name="T21" fmla="*/ 6 h 916"/>
              <a:gd name="T22" fmla="*/ 27 w 595"/>
              <a:gd name="T23" fmla="*/ 6 h 916"/>
              <a:gd name="T24" fmla="*/ 19 w 595"/>
              <a:gd name="T25" fmla="*/ 35 h 916"/>
              <a:gd name="T26" fmla="*/ 19 w 595"/>
              <a:gd name="T27" fmla="*/ 35 h 916"/>
              <a:gd name="T28" fmla="*/ 320 w 595"/>
              <a:gd name="T29" fmla="*/ 323 h 916"/>
              <a:gd name="T30" fmla="*/ 320 w 595"/>
              <a:gd name="T31" fmla="*/ 323 h 916"/>
              <a:gd name="T32" fmla="*/ 360 w 595"/>
              <a:gd name="T33" fmla="*/ 561 h 916"/>
              <a:gd name="T34" fmla="*/ 360 w 595"/>
              <a:gd name="T35" fmla="*/ 561 h 916"/>
              <a:gd name="T36" fmla="*/ 381 w 595"/>
              <a:gd name="T37" fmla="*/ 802 h 916"/>
              <a:gd name="T38" fmla="*/ 381 w 595"/>
              <a:gd name="T39" fmla="*/ 802 h 916"/>
              <a:gd name="T40" fmla="*/ 574 w 595"/>
              <a:gd name="T41" fmla="*/ 903 h 916"/>
              <a:gd name="T42" fmla="*/ 574 w 595"/>
              <a:gd name="T43" fmla="*/ 903 h 916"/>
              <a:gd name="T44" fmla="*/ 567 w 595"/>
              <a:gd name="T45" fmla="*/ 874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5" h="916">
                <a:moveTo>
                  <a:pt x="567" y="874"/>
                </a:moveTo>
                <a:lnTo>
                  <a:pt x="567" y="874"/>
                </a:lnTo>
                <a:cubicBezTo>
                  <a:pt x="500" y="883"/>
                  <a:pt x="429" y="841"/>
                  <a:pt x="404" y="779"/>
                </a:cubicBezTo>
                <a:lnTo>
                  <a:pt x="404" y="779"/>
                </a:lnTo>
                <a:cubicBezTo>
                  <a:pt x="387" y="741"/>
                  <a:pt x="386" y="699"/>
                  <a:pt x="388" y="658"/>
                </a:cubicBezTo>
                <a:lnTo>
                  <a:pt x="388" y="658"/>
                </a:lnTo>
                <a:cubicBezTo>
                  <a:pt x="389" y="618"/>
                  <a:pt x="392" y="578"/>
                  <a:pt x="391" y="538"/>
                </a:cubicBezTo>
                <a:lnTo>
                  <a:pt x="391" y="538"/>
                </a:lnTo>
                <a:cubicBezTo>
                  <a:pt x="387" y="387"/>
                  <a:pt x="339" y="239"/>
                  <a:pt x="230" y="131"/>
                </a:cubicBezTo>
                <a:lnTo>
                  <a:pt x="230" y="131"/>
                </a:lnTo>
                <a:cubicBezTo>
                  <a:pt x="173" y="74"/>
                  <a:pt x="103" y="31"/>
                  <a:pt x="27" y="6"/>
                </a:cubicBezTo>
                <a:lnTo>
                  <a:pt x="27" y="6"/>
                </a:lnTo>
                <a:cubicBezTo>
                  <a:pt x="9" y="0"/>
                  <a:pt x="0" y="29"/>
                  <a:pt x="19" y="35"/>
                </a:cubicBezTo>
                <a:lnTo>
                  <a:pt x="19" y="35"/>
                </a:lnTo>
                <a:cubicBezTo>
                  <a:pt x="155" y="82"/>
                  <a:pt x="268" y="187"/>
                  <a:pt x="320" y="323"/>
                </a:cubicBezTo>
                <a:lnTo>
                  <a:pt x="320" y="323"/>
                </a:lnTo>
                <a:cubicBezTo>
                  <a:pt x="349" y="398"/>
                  <a:pt x="360" y="480"/>
                  <a:pt x="360" y="561"/>
                </a:cubicBezTo>
                <a:lnTo>
                  <a:pt x="360" y="561"/>
                </a:lnTo>
                <a:cubicBezTo>
                  <a:pt x="360" y="640"/>
                  <a:pt x="343" y="727"/>
                  <a:pt x="381" y="802"/>
                </a:cubicBezTo>
                <a:lnTo>
                  <a:pt x="381" y="802"/>
                </a:lnTo>
                <a:cubicBezTo>
                  <a:pt x="416" y="872"/>
                  <a:pt x="497" y="915"/>
                  <a:pt x="574" y="903"/>
                </a:cubicBezTo>
                <a:lnTo>
                  <a:pt x="574" y="903"/>
                </a:lnTo>
                <a:cubicBezTo>
                  <a:pt x="594" y="901"/>
                  <a:pt x="586" y="870"/>
                  <a:pt x="567" y="874"/>
                </a:cubicBezTo>
              </a:path>
            </a:pathLst>
          </a:custGeom>
          <a:solidFill>
            <a:schemeClr val="tx2"/>
          </a:solidFill>
          <a:ln>
            <a:noFill/>
          </a:ln>
          <a:effectLst/>
        </p:spPr>
        <p:txBody>
          <a:bodyPr wrap="none" anchor="ctr"/>
          <a:lstStyle/>
          <a:p>
            <a:endParaRPr lang="en-US" sz="2000" dirty="0"/>
          </a:p>
        </p:txBody>
      </p:sp>
      <p:sp>
        <p:nvSpPr>
          <p:cNvPr id="10" name="Freeform 76">
            <a:extLst>
              <a:ext uri="{FF2B5EF4-FFF2-40B4-BE49-F238E27FC236}">
                <a16:creationId xmlns:a16="http://schemas.microsoft.com/office/drawing/2014/main" id="{3963304D-6ECB-E4CB-9A65-9126606EB3F8}"/>
              </a:ext>
            </a:extLst>
          </p:cNvPr>
          <p:cNvSpPr>
            <a:spLocks noChangeArrowheads="1"/>
          </p:cNvSpPr>
          <p:nvPr/>
        </p:nvSpPr>
        <p:spPr bwMode="auto">
          <a:xfrm>
            <a:off x="1682987" y="2972678"/>
            <a:ext cx="1598389" cy="1595185"/>
          </a:xfrm>
          <a:custGeom>
            <a:avLst/>
            <a:gdLst>
              <a:gd name="T0" fmla="*/ 2198 w 2199"/>
              <a:gd name="T1" fmla="*/ 1098 h 2198"/>
              <a:gd name="T2" fmla="*/ 2198 w 2199"/>
              <a:gd name="T3" fmla="*/ 1098 h 2198"/>
              <a:gd name="T4" fmla="*/ 1099 w 2199"/>
              <a:gd name="T5" fmla="*/ 2197 h 2198"/>
              <a:gd name="T6" fmla="*/ 1099 w 2199"/>
              <a:gd name="T7" fmla="*/ 2197 h 2198"/>
              <a:gd name="T8" fmla="*/ 0 w 2199"/>
              <a:gd name="T9" fmla="*/ 1098 h 2198"/>
              <a:gd name="T10" fmla="*/ 0 w 2199"/>
              <a:gd name="T11" fmla="*/ 1098 h 2198"/>
              <a:gd name="T12" fmla="*/ 1099 w 2199"/>
              <a:gd name="T13" fmla="*/ 0 h 2198"/>
              <a:gd name="T14" fmla="*/ 1099 w 2199"/>
              <a:gd name="T15" fmla="*/ 0 h 2198"/>
              <a:gd name="T16" fmla="*/ 2198 w 2199"/>
              <a:gd name="T17" fmla="*/ 1098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9" h="2198">
                <a:moveTo>
                  <a:pt x="2198" y="1098"/>
                </a:moveTo>
                <a:lnTo>
                  <a:pt x="2198" y="1098"/>
                </a:lnTo>
                <a:cubicBezTo>
                  <a:pt x="2198" y="1705"/>
                  <a:pt x="1706" y="2197"/>
                  <a:pt x="1099" y="2197"/>
                </a:cubicBezTo>
                <a:lnTo>
                  <a:pt x="1099" y="2197"/>
                </a:lnTo>
                <a:cubicBezTo>
                  <a:pt x="492" y="2197"/>
                  <a:pt x="0" y="1705"/>
                  <a:pt x="0" y="1098"/>
                </a:cubicBezTo>
                <a:lnTo>
                  <a:pt x="0" y="1098"/>
                </a:lnTo>
                <a:cubicBezTo>
                  <a:pt x="0" y="491"/>
                  <a:pt x="492" y="0"/>
                  <a:pt x="1099" y="0"/>
                </a:cubicBezTo>
                <a:lnTo>
                  <a:pt x="1099" y="0"/>
                </a:lnTo>
                <a:cubicBezTo>
                  <a:pt x="1706" y="0"/>
                  <a:pt x="2198" y="491"/>
                  <a:pt x="2198" y="1098"/>
                </a:cubicBezTo>
              </a:path>
            </a:pathLst>
          </a:custGeom>
          <a:solidFill>
            <a:schemeClr val="accent1"/>
          </a:solidFill>
          <a:ln>
            <a:noFill/>
          </a:ln>
          <a:effectLst/>
        </p:spPr>
        <p:txBody>
          <a:bodyPr wrap="none" anchor="ctr"/>
          <a:lstStyle/>
          <a:p>
            <a:endParaRPr lang="en-US" sz="2000" dirty="0"/>
          </a:p>
        </p:txBody>
      </p:sp>
      <p:sp>
        <p:nvSpPr>
          <p:cNvPr id="11" name="Freeform 84">
            <a:extLst>
              <a:ext uri="{FF2B5EF4-FFF2-40B4-BE49-F238E27FC236}">
                <a16:creationId xmlns:a16="http://schemas.microsoft.com/office/drawing/2014/main" id="{CFF2656B-65A8-83B5-9282-5428EEC22D31}"/>
              </a:ext>
            </a:extLst>
          </p:cNvPr>
          <p:cNvSpPr>
            <a:spLocks noChangeArrowheads="1"/>
          </p:cNvSpPr>
          <p:nvPr/>
        </p:nvSpPr>
        <p:spPr bwMode="auto">
          <a:xfrm>
            <a:off x="9289533" y="2207391"/>
            <a:ext cx="2071334" cy="508244"/>
          </a:xfrm>
          <a:prstGeom prst="roundRect">
            <a:avLst>
              <a:gd name="adj" fmla="val 50000"/>
            </a:avLst>
          </a:prstGeom>
          <a:solidFill>
            <a:schemeClr val="accent4"/>
          </a:solidFill>
          <a:ln>
            <a:noFill/>
          </a:ln>
          <a:effectLst/>
        </p:spPr>
        <p:txBody>
          <a:bodyPr wrap="none" anchor="ctr"/>
          <a:lstStyle/>
          <a:p>
            <a:endParaRPr lang="en-US" sz="2000" dirty="0"/>
          </a:p>
        </p:txBody>
      </p:sp>
      <p:sp>
        <p:nvSpPr>
          <p:cNvPr id="12" name="Freeform 85">
            <a:extLst>
              <a:ext uri="{FF2B5EF4-FFF2-40B4-BE49-F238E27FC236}">
                <a16:creationId xmlns:a16="http://schemas.microsoft.com/office/drawing/2014/main" id="{82DBA170-D25C-259C-0C89-F83276B5EB45}"/>
              </a:ext>
            </a:extLst>
          </p:cNvPr>
          <p:cNvSpPr>
            <a:spLocks noChangeArrowheads="1"/>
          </p:cNvSpPr>
          <p:nvPr/>
        </p:nvSpPr>
        <p:spPr bwMode="auto">
          <a:xfrm>
            <a:off x="9289533" y="4838513"/>
            <a:ext cx="2071334" cy="508244"/>
          </a:xfrm>
          <a:prstGeom prst="roundRect">
            <a:avLst>
              <a:gd name="adj" fmla="val 50000"/>
            </a:avLst>
          </a:prstGeom>
          <a:solidFill>
            <a:schemeClr val="accent4"/>
          </a:solidFill>
          <a:ln>
            <a:noFill/>
          </a:ln>
          <a:effectLst/>
        </p:spPr>
        <p:txBody>
          <a:bodyPr wrap="none" anchor="ctr"/>
          <a:lstStyle/>
          <a:p>
            <a:endParaRPr lang="en-US" sz="2000" dirty="0"/>
          </a:p>
        </p:txBody>
      </p:sp>
      <p:sp>
        <p:nvSpPr>
          <p:cNvPr id="13" name="Freeform 100">
            <a:extLst>
              <a:ext uri="{FF2B5EF4-FFF2-40B4-BE49-F238E27FC236}">
                <a16:creationId xmlns:a16="http://schemas.microsoft.com/office/drawing/2014/main" id="{D89AB598-EA3B-3B61-A72A-B859B1C9CBAE}"/>
              </a:ext>
            </a:extLst>
          </p:cNvPr>
          <p:cNvSpPr>
            <a:spLocks noChangeArrowheads="1"/>
          </p:cNvSpPr>
          <p:nvPr/>
        </p:nvSpPr>
        <p:spPr bwMode="auto">
          <a:xfrm>
            <a:off x="6707558" y="1742090"/>
            <a:ext cx="2071334" cy="508244"/>
          </a:xfrm>
          <a:prstGeom prst="roundRect">
            <a:avLst>
              <a:gd name="adj" fmla="val 50000"/>
            </a:avLst>
          </a:prstGeom>
          <a:solidFill>
            <a:schemeClr val="accent3"/>
          </a:solidFill>
          <a:ln>
            <a:noFill/>
          </a:ln>
          <a:effectLst/>
        </p:spPr>
        <p:txBody>
          <a:bodyPr wrap="none" anchor="ctr"/>
          <a:lstStyle/>
          <a:p>
            <a:endParaRPr lang="en-US" sz="2000" dirty="0"/>
          </a:p>
        </p:txBody>
      </p:sp>
      <p:sp>
        <p:nvSpPr>
          <p:cNvPr id="14" name="Freeform 101">
            <a:extLst>
              <a:ext uri="{FF2B5EF4-FFF2-40B4-BE49-F238E27FC236}">
                <a16:creationId xmlns:a16="http://schemas.microsoft.com/office/drawing/2014/main" id="{05961DB6-8A01-ADFF-38AA-FE17C7FA5074}"/>
              </a:ext>
            </a:extLst>
          </p:cNvPr>
          <p:cNvSpPr>
            <a:spLocks noChangeArrowheads="1"/>
          </p:cNvSpPr>
          <p:nvPr/>
        </p:nvSpPr>
        <p:spPr bwMode="auto">
          <a:xfrm>
            <a:off x="6707558" y="2660286"/>
            <a:ext cx="2071334" cy="508244"/>
          </a:xfrm>
          <a:prstGeom prst="roundRect">
            <a:avLst>
              <a:gd name="adj" fmla="val 50000"/>
            </a:avLst>
          </a:prstGeom>
          <a:solidFill>
            <a:schemeClr val="accent3"/>
          </a:solidFill>
          <a:ln>
            <a:noFill/>
          </a:ln>
          <a:effectLst/>
        </p:spPr>
        <p:txBody>
          <a:bodyPr wrap="none" anchor="ctr"/>
          <a:lstStyle/>
          <a:p>
            <a:endParaRPr lang="en-US" sz="2000" dirty="0"/>
          </a:p>
        </p:txBody>
      </p:sp>
      <p:sp>
        <p:nvSpPr>
          <p:cNvPr id="15" name="Freeform 102">
            <a:extLst>
              <a:ext uri="{FF2B5EF4-FFF2-40B4-BE49-F238E27FC236}">
                <a16:creationId xmlns:a16="http://schemas.microsoft.com/office/drawing/2014/main" id="{797AD538-18A8-396E-9D6F-5CB185E2A76E}"/>
              </a:ext>
            </a:extLst>
          </p:cNvPr>
          <p:cNvSpPr>
            <a:spLocks noChangeArrowheads="1"/>
          </p:cNvSpPr>
          <p:nvPr/>
        </p:nvSpPr>
        <p:spPr bwMode="auto">
          <a:xfrm>
            <a:off x="6848095" y="4841899"/>
            <a:ext cx="2071334" cy="508244"/>
          </a:xfrm>
          <a:prstGeom prst="roundRect">
            <a:avLst>
              <a:gd name="adj" fmla="val 50000"/>
            </a:avLst>
          </a:prstGeom>
          <a:solidFill>
            <a:schemeClr val="accent3"/>
          </a:solidFill>
          <a:ln>
            <a:noFill/>
          </a:ln>
          <a:effectLst/>
        </p:spPr>
        <p:txBody>
          <a:bodyPr wrap="none" anchor="ctr"/>
          <a:lstStyle/>
          <a:p>
            <a:endParaRPr lang="en-US" sz="2000" dirty="0"/>
          </a:p>
        </p:txBody>
      </p:sp>
      <p:sp>
        <p:nvSpPr>
          <p:cNvPr id="17" name="Freeform 132">
            <a:extLst>
              <a:ext uri="{FF2B5EF4-FFF2-40B4-BE49-F238E27FC236}">
                <a16:creationId xmlns:a16="http://schemas.microsoft.com/office/drawing/2014/main" id="{2EF2ED82-E7BE-E38D-5EBD-76065FFF535A}"/>
              </a:ext>
            </a:extLst>
          </p:cNvPr>
          <p:cNvSpPr>
            <a:spLocks noChangeArrowheads="1"/>
          </p:cNvSpPr>
          <p:nvPr/>
        </p:nvSpPr>
        <p:spPr bwMode="auto">
          <a:xfrm>
            <a:off x="4125583" y="2214375"/>
            <a:ext cx="2071334" cy="508244"/>
          </a:xfrm>
          <a:prstGeom prst="roundRect">
            <a:avLst>
              <a:gd name="adj" fmla="val 50000"/>
            </a:avLst>
          </a:prstGeom>
          <a:solidFill>
            <a:schemeClr val="accent2"/>
          </a:solidFill>
          <a:ln>
            <a:noFill/>
          </a:ln>
          <a:effectLst/>
        </p:spPr>
        <p:txBody>
          <a:bodyPr wrap="none" anchor="ctr"/>
          <a:lstStyle/>
          <a:p>
            <a:endParaRPr lang="en-US" dirty="0"/>
          </a:p>
        </p:txBody>
      </p:sp>
      <p:sp>
        <p:nvSpPr>
          <p:cNvPr id="19" name="Freeform 134">
            <a:extLst>
              <a:ext uri="{FF2B5EF4-FFF2-40B4-BE49-F238E27FC236}">
                <a16:creationId xmlns:a16="http://schemas.microsoft.com/office/drawing/2014/main" id="{148F2417-82F9-E331-A37A-B4D3877DB335}"/>
              </a:ext>
            </a:extLst>
          </p:cNvPr>
          <p:cNvSpPr>
            <a:spLocks noChangeArrowheads="1"/>
          </p:cNvSpPr>
          <p:nvPr/>
        </p:nvSpPr>
        <p:spPr bwMode="auto">
          <a:xfrm>
            <a:off x="4125583" y="4841899"/>
            <a:ext cx="2071334" cy="508244"/>
          </a:xfrm>
          <a:prstGeom prst="roundRect">
            <a:avLst>
              <a:gd name="adj" fmla="val 50000"/>
            </a:avLst>
          </a:prstGeom>
          <a:solidFill>
            <a:schemeClr val="accent2"/>
          </a:solidFill>
          <a:ln>
            <a:noFill/>
          </a:ln>
          <a:effectLst/>
        </p:spPr>
        <p:txBody>
          <a:bodyPr wrap="none" anchor="ctr"/>
          <a:lstStyle/>
          <a:p>
            <a:endParaRPr lang="en-US" sz="2000" dirty="0"/>
          </a:p>
        </p:txBody>
      </p:sp>
      <p:sp>
        <p:nvSpPr>
          <p:cNvPr id="20" name="Freeform 156">
            <a:extLst>
              <a:ext uri="{FF2B5EF4-FFF2-40B4-BE49-F238E27FC236}">
                <a16:creationId xmlns:a16="http://schemas.microsoft.com/office/drawing/2014/main" id="{31034792-9021-C3A2-3855-08A1645BFB2E}"/>
              </a:ext>
            </a:extLst>
          </p:cNvPr>
          <p:cNvSpPr>
            <a:spLocks noChangeArrowheads="1"/>
          </p:cNvSpPr>
          <p:nvPr/>
        </p:nvSpPr>
        <p:spPr bwMode="auto">
          <a:xfrm>
            <a:off x="3344039" y="2444523"/>
            <a:ext cx="685649" cy="1347326"/>
          </a:xfrm>
          <a:custGeom>
            <a:avLst/>
            <a:gdLst>
              <a:gd name="T0" fmla="*/ 1242 w 1262"/>
              <a:gd name="T1" fmla="*/ 34 h 2478"/>
              <a:gd name="T2" fmla="*/ 1242 w 1262"/>
              <a:gd name="T3" fmla="*/ 34 h 2478"/>
              <a:gd name="T4" fmla="*/ 836 w 1262"/>
              <a:gd name="T5" fmla="*/ 288 h 2478"/>
              <a:gd name="T6" fmla="*/ 836 w 1262"/>
              <a:gd name="T7" fmla="*/ 288 h 2478"/>
              <a:gd name="T8" fmla="*/ 788 w 1262"/>
              <a:gd name="T9" fmla="*/ 917 h 2478"/>
              <a:gd name="T10" fmla="*/ 788 w 1262"/>
              <a:gd name="T11" fmla="*/ 917 h 2478"/>
              <a:gd name="T12" fmla="*/ 719 w 1262"/>
              <a:gd name="T13" fmla="*/ 1552 h 2478"/>
              <a:gd name="T14" fmla="*/ 719 w 1262"/>
              <a:gd name="T15" fmla="*/ 1552 h 2478"/>
              <a:gd name="T16" fmla="*/ 476 w 1262"/>
              <a:gd name="T17" fmla="*/ 2071 h 2478"/>
              <a:gd name="T18" fmla="*/ 476 w 1262"/>
              <a:gd name="T19" fmla="*/ 2071 h 2478"/>
              <a:gd name="T20" fmla="*/ 73 w 1262"/>
              <a:gd name="T21" fmla="*/ 2417 h 2478"/>
              <a:gd name="T22" fmla="*/ 73 w 1262"/>
              <a:gd name="T23" fmla="*/ 2417 h 2478"/>
              <a:gd name="T24" fmla="*/ 13 w 1262"/>
              <a:gd name="T25" fmla="*/ 2444 h 2478"/>
              <a:gd name="T26" fmla="*/ 13 w 1262"/>
              <a:gd name="T27" fmla="*/ 2444 h 2478"/>
              <a:gd name="T28" fmla="*/ 3 w 1262"/>
              <a:gd name="T29" fmla="*/ 2463 h 2478"/>
              <a:gd name="T30" fmla="*/ 3 w 1262"/>
              <a:gd name="T31" fmla="*/ 2463 h 2478"/>
              <a:gd name="T32" fmla="*/ 21 w 1262"/>
              <a:gd name="T33" fmla="*/ 2474 h 2478"/>
              <a:gd name="T34" fmla="*/ 21 w 1262"/>
              <a:gd name="T35" fmla="*/ 2474 h 2478"/>
              <a:gd name="T36" fmla="*/ 444 w 1262"/>
              <a:gd name="T37" fmla="*/ 2159 h 2478"/>
              <a:gd name="T38" fmla="*/ 444 w 1262"/>
              <a:gd name="T39" fmla="*/ 2159 h 2478"/>
              <a:gd name="T40" fmla="*/ 713 w 1262"/>
              <a:gd name="T41" fmla="*/ 1678 h 2478"/>
              <a:gd name="T42" fmla="*/ 713 w 1262"/>
              <a:gd name="T43" fmla="*/ 1678 h 2478"/>
              <a:gd name="T44" fmla="*/ 817 w 1262"/>
              <a:gd name="T45" fmla="*/ 1053 h 2478"/>
              <a:gd name="T46" fmla="*/ 817 w 1262"/>
              <a:gd name="T47" fmla="*/ 1053 h 2478"/>
              <a:gd name="T48" fmla="*/ 812 w 1262"/>
              <a:gd name="T49" fmla="*/ 732 h 2478"/>
              <a:gd name="T50" fmla="*/ 812 w 1262"/>
              <a:gd name="T51" fmla="*/ 732 h 2478"/>
              <a:gd name="T52" fmla="*/ 829 w 1262"/>
              <a:gd name="T53" fmla="*/ 412 h 2478"/>
              <a:gd name="T54" fmla="*/ 829 w 1262"/>
              <a:gd name="T55" fmla="*/ 412 h 2478"/>
              <a:gd name="T56" fmla="*/ 953 w 1262"/>
              <a:gd name="T57" fmla="*/ 169 h 2478"/>
              <a:gd name="T58" fmla="*/ 953 w 1262"/>
              <a:gd name="T59" fmla="*/ 169 h 2478"/>
              <a:gd name="T60" fmla="*/ 1172 w 1262"/>
              <a:gd name="T61" fmla="*/ 59 h 2478"/>
              <a:gd name="T62" fmla="*/ 1172 w 1262"/>
              <a:gd name="T63" fmla="*/ 59 h 2478"/>
              <a:gd name="T64" fmla="*/ 1233 w 1262"/>
              <a:gd name="T65" fmla="*/ 63 h 2478"/>
              <a:gd name="T66" fmla="*/ 1233 w 1262"/>
              <a:gd name="T67" fmla="*/ 63 h 2478"/>
              <a:gd name="T68" fmla="*/ 1242 w 1262"/>
              <a:gd name="T69" fmla="*/ 34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2" h="2478">
                <a:moveTo>
                  <a:pt x="1242" y="34"/>
                </a:moveTo>
                <a:lnTo>
                  <a:pt x="1242" y="34"/>
                </a:lnTo>
                <a:cubicBezTo>
                  <a:pt x="1065" y="0"/>
                  <a:pt x="904" y="134"/>
                  <a:pt x="836" y="288"/>
                </a:cubicBezTo>
                <a:lnTo>
                  <a:pt x="836" y="288"/>
                </a:lnTo>
                <a:cubicBezTo>
                  <a:pt x="749" y="484"/>
                  <a:pt x="786" y="710"/>
                  <a:pt x="788" y="917"/>
                </a:cubicBezTo>
                <a:lnTo>
                  <a:pt x="788" y="917"/>
                </a:lnTo>
                <a:cubicBezTo>
                  <a:pt x="791" y="1131"/>
                  <a:pt x="773" y="1346"/>
                  <a:pt x="719" y="1552"/>
                </a:cubicBezTo>
                <a:lnTo>
                  <a:pt x="719" y="1552"/>
                </a:lnTo>
                <a:cubicBezTo>
                  <a:pt x="670" y="1739"/>
                  <a:pt x="591" y="1916"/>
                  <a:pt x="476" y="2071"/>
                </a:cubicBezTo>
                <a:lnTo>
                  <a:pt x="476" y="2071"/>
                </a:lnTo>
                <a:cubicBezTo>
                  <a:pt x="370" y="2214"/>
                  <a:pt x="233" y="2337"/>
                  <a:pt x="73" y="2417"/>
                </a:cubicBezTo>
                <a:lnTo>
                  <a:pt x="73" y="2417"/>
                </a:lnTo>
                <a:cubicBezTo>
                  <a:pt x="54" y="2426"/>
                  <a:pt x="33" y="2436"/>
                  <a:pt x="13" y="2444"/>
                </a:cubicBezTo>
                <a:lnTo>
                  <a:pt x="13" y="2444"/>
                </a:lnTo>
                <a:cubicBezTo>
                  <a:pt x="6" y="2448"/>
                  <a:pt x="0" y="2455"/>
                  <a:pt x="3" y="2463"/>
                </a:cubicBezTo>
                <a:lnTo>
                  <a:pt x="3" y="2463"/>
                </a:lnTo>
                <a:cubicBezTo>
                  <a:pt x="5" y="2470"/>
                  <a:pt x="14" y="2477"/>
                  <a:pt x="21" y="2474"/>
                </a:cubicBezTo>
                <a:lnTo>
                  <a:pt x="21" y="2474"/>
                </a:lnTo>
                <a:cubicBezTo>
                  <a:pt x="186" y="2405"/>
                  <a:pt x="329" y="2295"/>
                  <a:pt x="444" y="2159"/>
                </a:cubicBezTo>
                <a:lnTo>
                  <a:pt x="444" y="2159"/>
                </a:lnTo>
                <a:cubicBezTo>
                  <a:pt x="565" y="2019"/>
                  <a:pt x="653" y="1853"/>
                  <a:pt x="713" y="1678"/>
                </a:cubicBezTo>
                <a:lnTo>
                  <a:pt x="713" y="1678"/>
                </a:lnTo>
                <a:cubicBezTo>
                  <a:pt x="781" y="1477"/>
                  <a:pt x="811" y="1265"/>
                  <a:pt x="817" y="1053"/>
                </a:cubicBezTo>
                <a:lnTo>
                  <a:pt x="817" y="1053"/>
                </a:lnTo>
                <a:cubicBezTo>
                  <a:pt x="821" y="946"/>
                  <a:pt x="817" y="839"/>
                  <a:pt x="812" y="732"/>
                </a:cubicBezTo>
                <a:lnTo>
                  <a:pt x="812" y="732"/>
                </a:lnTo>
                <a:cubicBezTo>
                  <a:pt x="809" y="626"/>
                  <a:pt x="806" y="517"/>
                  <a:pt x="829" y="412"/>
                </a:cubicBezTo>
                <a:lnTo>
                  <a:pt x="829" y="412"/>
                </a:lnTo>
                <a:cubicBezTo>
                  <a:pt x="848" y="321"/>
                  <a:pt x="887" y="237"/>
                  <a:pt x="953" y="169"/>
                </a:cubicBezTo>
                <a:lnTo>
                  <a:pt x="953" y="169"/>
                </a:lnTo>
                <a:cubicBezTo>
                  <a:pt x="1010" y="110"/>
                  <a:pt x="1088" y="63"/>
                  <a:pt x="1172" y="59"/>
                </a:cubicBezTo>
                <a:lnTo>
                  <a:pt x="1172" y="59"/>
                </a:lnTo>
                <a:cubicBezTo>
                  <a:pt x="1193" y="58"/>
                  <a:pt x="1213" y="59"/>
                  <a:pt x="1233" y="63"/>
                </a:cubicBezTo>
                <a:lnTo>
                  <a:pt x="1233" y="63"/>
                </a:lnTo>
                <a:cubicBezTo>
                  <a:pt x="1253" y="67"/>
                  <a:pt x="1261" y="38"/>
                  <a:pt x="1242" y="34"/>
                </a:cubicBezTo>
              </a:path>
            </a:pathLst>
          </a:custGeom>
          <a:solidFill>
            <a:schemeClr val="tx2"/>
          </a:solidFill>
          <a:ln>
            <a:noFill/>
          </a:ln>
          <a:effectLst/>
        </p:spPr>
        <p:txBody>
          <a:bodyPr wrap="none" anchor="ctr"/>
          <a:lstStyle/>
          <a:p>
            <a:endParaRPr lang="en-US" sz="2000" dirty="0"/>
          </a:p>
        </p:txBody>
      </p:sp>
      <p:sp>
        <p:nvSpPr>
          <p:cNvPr id="21" name="Freeform 157">
            <a:extLst>
              <a:ext uri="{FF2B5EF4-FFF2-40B4-BE49-F238E27FC236}">
                <a16:creationId xmlns:a16="http://schemas.microsoft.com/office/drawing/2014/main" id="{1993809D-1E2B-37B0-4020-984DF1001C4B}"/>
              </a:ext>
            </a:extLst>
          </p:cNvPr>
          <p:cNvSpPr>
            <a:spLocks noChangeArrowheads="1"/>
          </p:cNvSpPr>
          <p:nvPr/>
        </p:nvSpPr>
        <p:spPr bwMode="auto">
          <a:xfrm>
            <a:off x="3344039" y="3770271"/>
            <a:ext cx="685649" cy="1332941"/>
          </a:xfrm>
          <a:custGeom>
            <a:avLst/>
            <a:gdLst>
              <a:gd name="T0" fmla="*/ 1233 w 1262"/>
              <a:gd name="T1" fmla="*/ 2415 h 2452"/>
              <a:gd name="T2" fmla="*/ 1233 w 1262"/>
              <a:gd name="T3" fmla="*/ 2415 h 2452"/>
              <a:gd name="T4" fmla="*/ 850 w 1262"/>
              <a:gd name="T5" fmla="*/ 2142 h 2452"/>
              <a:gd name="T6" fmla="*/ 850 w 1262"/>
              <a:gd name="T7" fmla="*/ 2142 h 2452"/>
              <a:gd name="T8" fmla="*/ 811 w 1262"/>
              <a:gd name="T9" fmla="*/ 1827 h 2452"/>
              <a:gd name="T10" fmla="*/ 811 w 1262"/>
              <a:gd name="T11" fmla="*/ 1827 h 2452"/>
              <a:gd name="T12" fmla="*/ 819 w 1262"/>
              <a:gd name="T13" fmla="*/ 1505 h 2452"/>
              <a:gd name="T14" fmla="*/ 819 w 1262"/>
              <a:gd name="T15" fmla="*/ 1505 h 2452"/>
              <a:gd name="T16" fmla="*/ 737 w 1262"/>
              <a:gd name="T17" fmla="*/ 875 h 2452"/>
              <a:gd name="T18" fmla="*/ 737 w 1262"/>
              <a:gd name="T19" fmla="*/ 875 h 2452"/>
              <a:gd name="T20" fmla="*/ 486 w 1262"/>
              <a:gd name="T21" fmla="*/ 369 h 2452"/>
              <a:gd name="T22" fmla="*/ 486 w 1262"/>
              <a:gd name="T23" fmla="*/ 369 h 2452"/>
              <a:gd name="T24" fmla="*/ 82 w 1262"/>
              <a:gd name="T25" fmla="*/ 31 h 2452"/>
              <a:gd name="T26" fmla="*/ 82 w 1262"/>
              <a:gd name="T27" fmla="*/ 31 h 2452"/>
              <a:gd name="T28" fmla="*/ 21 w 1262"/>
              <a:gd name="T29" fmla="*/ 3 h 2452"/>
              <a:gd name="T30" fmla="*/ 21 w 1262"/>
              <a:gd name="T31" fmla="*/ 3 h 2452"/>
              <a:gd name="T32" fmla="*/ 3 w 1262"/>
              <a:gd name="T33" fmla="*/ 14 h 2452"/>
              <a:gd name="T34" fmla="*/ 3 w 1262"/>
              <a:gd name="T35" fmla="*/ 14 h 2452"/>
              <a:gd name="T36" fmla="*/ 13 w 1262"/>
              <a:gd name="T37" fmla="*/ 33 h 2452"/>
              <a:gd name="T38" fmla="*/ 13 w 1262"/>
              <a:gd name="T39" fmla="*/ 33 h 2452"/>
              <a:gd name="T40" fmla="*/ 435 w 1262"/>
              <a:gd name="T41" fmla="*/ 355 h 2452"/>
              <a:gd name="T42" fmla="*/ 435 w 1262"/>
              <a:gd name="T43" fmla="*/ 355 h 2452"/>
              <a:gd name="T44" fmla="*/ 698 w 1262"/>
              <a:gd name="T45" fmla="*/ 851 h 2452"/>
              <a:gd name="T46" fmla="*/ 698 w 1262"/>
              <a:gd name="T47" fmla="*/ 851 h 2452"/>
              <a:gd name="T48" fmla="*/ 788 w 1262"/>
              <a:gd name="T49" fmla="*/ 1484 h 2452"/>
              <a:gd name="T50" fmla="*/ 788 w 1262"/>
              <a:gd name="T51" fmla="*/ 1484 h 2452"/>
              <a:gd name="T52" fmla="*/ 780 w 1262"/>
              <a:gd name="T53" fmla="*/ 1805 h 2452"/>
              <a:gd name="T54" fmla="*/ 780 w 1262"/>
              <a:gd name="T55" fmla="*/ 1805 h 2452"/>
              <a:gd name="T56" fmla="*/ 812 w 1262"/>
              <a:gd name="T57" fmla="*/ 2124 h 2452"/>
              <a:gd name="T58" fmla="*/ 812 w 1262"/>
              <a:gd name="T59" fmla="*/ 2124 h 2452"/>
              <a:gd name="T60" fmla="*/ 1179 w 1262"/>
              <a:gd name="T61" fmla="*/ 2450 h 2452"/>
              <a:gd name="T62" fmla="*/ 1179 w 1262"/>
              <a:gd name="T63" fmla="*/ 2450 h 2452"/>
              <a:gd name="T64" fmla="*/ 1242 w 1262"/>
              <a:gd name="T65" fmla="*/ 2445 h 2452"/>
              <a:gd name="T66" fmla="*/ 1242 w 1262"/>
              <a:gd name="T67" fmla="*/ 2445 h 2452"/>
              <a:gd name="T68" fmla="*/ 1233 w 1262"/>
              <a:gd name="T69" fmla="*/ 2415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2" h="2452">
                <a:moveTo>
                  <a:pt x="1233" y="2415"/>
                </a:moveTo>
                <a:lnTo>
                  <a:pt x="1233" y="2415"/>
                </a:lnTo>
                <a:cubicBezTo>
                  <a:pt x="1058" y="2449"/>
                  <a:pt x="903" y="2296"/>
                  <a:pt x="850" y="2142"/>
                </a:cubicBezTo>
                <a:lnTo>
                  <a:pt x="850" y="2142"/>
                </a:lnTo>
                <a:cubicBezTo>
                  <a:pt x="815" y="2041"/>
                  <a:pt x="809" y="1933"/>
                  <a:pt x="811" y="1827"/>
                </a:cubicBezTo>
                <a:lnTo>
                  <a:pt x="811" y="1827"/>
                </a:lnTo>
                <a:cubicBezTo>
                  <a:pt x="812" y="1719"/>
                  <a:pt x="819" y="1612"/>
                  <a:pt x="819" y="1505"/>
                </a:cubicBezTo>
                <a:lnTo>
                  <a:pt x="819" y="1505"/>
                </a:lnTo>
                <a:cubicBezTo>
                  <a:pt x="818" y="1293"/>
                  <a:pt x="796" y="1079"/>
                  <a:pt x="737" y="875"/>
                </a:cubicBezTo>
                <a:lnTo>
                  <a:pt x="737" y="875"/>
                </a:lnTo>
                <a:cubicBezTo>
                  <a:pt x="684" y="693"/>
                  <a:pt x="602" y="520"/>
                  <a:pt x="486" y="369"/>
                </a:cubicBezTo>
                <a:lnTo>
                  <a:pt x="486" y="369"/>
                </a:lnTo>
                <a:cubicBezTo>
                  <a:pt x="378" y="229"/>
                  <a:pt x="241" y="109"/>
                  <a:pt x="82" y="31"/>
                </a:cubicBezTo>
                <a:lnTo>
                  <a:pt x="82" y="31"/>
                </a:lnTo>
                <a:cubicBezTo>
                  <a:pt x="62" y="21"/>
                  <a:pt x="42" y="12"/>
                  <a:pt x="21" y="3"/>
                </a:cubicBezTo>
                <a:lnTo>
                  <a:pt x="21" y="3"/>
                </a:lnTo>
                <a:cubicBezTo>
                  <a:pt x="14" y="0"/>
                  <a:pt x="5" y="7"/>
                  <a:pt x="3" y="14"/>
                </a:cubicBezTo>
                <a:lnTo>
                  <a:pt x="3" y="14"/>
                </a:lnTo>
                <a:cubicBezTo>
                  <a:pt x="0" y="23"/>
                  <a:pt x="6" y="30"/>
                  <a:pt x="13" y="33"/>
                </a:cubicBezTo>
                <a:lnTo>
                  <a:pt x="13" y="33"/>
                </a:lnTo>
                <a:cubicBezTo>
                  <a:pt x="178" y="102"/>
                  <a:pt x="321" y="217"/>
                  <a:pt x="435" y="355"/>
                </a:cubicBezTo>
                <a:lnTo>
                  <a:pt x="435" y="355"/>
                </a:lnTo>
                <a:cubicBezTo>
                  <a:pt x="556" y="500"/>
                  <a:pt x="642" y="672"/>
                  <a:pt x="698" y="851"/>
                </a:cubicBezTo>
                <a:lnTo>
                  <a:pt x="698" y="851"/>
                </a:lnTo>
                <a:cubicBezTo>
                  <a:pt x="761" y="1056"/>
                  <a:pt x="786" y="1271"/>
                  <a:pt x="788" y="1484"/>
                </a:cubicBezTo>
                <a:lnTo>
                  <a:pt x="788" y="1484"/>
                </a:lnTo>
                <a:cubicBezTo>
                  <a:pt x="789" y="1591"/>
                  <a:pt x="783" y="1699"/>
                  <a:pt x="780" y="1805"/>
                </a:cubicBezTo>
                <a:lnTo>
                  <a:pt x="780" y="1805"/>
                </a:lnTo>
                <a:cubicBezTo>
                  <a:pt x="778" y="1912"/>
                  <a:pt x="782" y="2021"/>
                  <a:pt x="812" y="2124"/>
                </a:cubicBezTo>
                <a:lnTo>
                  <a:pt x="812" y="2124"/>
                </a:lnTo>
                <a:cubicBezTo>
                  <a:pt x="859" y="2286"/>
                  <a:pt x="999" y="2446"/>
                  <a:pt x="1179" y="2450"/>
                </a:cubicBezTo>
                <a:lnTo>
                  <a:pt x="1179" y="2450"/>
                </a:lnTo>
                <a:cubicBezTo>
                  <a:pt x="1200" y="2451"/>
                  <a:pt x="1221" y="2449"/>
                  <a:pt x="1242" y="2445"/>
                </a:cubicBezTo>
                <a:lnTo>
                  <a:pt x="1242" y="2445"/>
                </a:lnTo>
                <a:cubicBezTo>
                  <a:pt x="1261" y="2441"/>
                  <a:pt x="1253" y="2412"/>
                  <a:pt x="1233" y="2415"/>
                </a:cubicBezTo>
              </a:path>
            </a:pathLst>
          </a:custGeom>
          <a:solidFill>
            <a:schemeClr val="tx2"/>
          </a:solidFill>
          <a:ln>
            <a:noFill/>
          </a:ln>
          <a:effectLst/>
        </p:spPr>
        <p:txBody>
          <a:bodyPr wrap="none" anchor="ctr"/>
          <a:lstStyle/>
          <a:p>
            <a:endParaRPr lang="en-US" sz="2000" dirty="0"/>
          </a:p>
        </p:txBody>
      </p:sp>
      <p:sp>
        <p:nvSpPr>
          <p:cNvPr id="25" name="TextBox 24">
            <a:extLst>
              <a:ext uri="{FF2B5EF4-FFF2-40B4-BE49-F238E27FC236}">
                <a16:creationId xmlns:a16="http://schemas.microsoft.com/office/drawing/2014/main" id="{A21C0E32-5800-73A3-F8C8-B2AB41F9F699}"/>
              </a:ext>
            </a:extLst>
          </p:cNvPr>
          <p:cNvSpPr txBox="1"/>
          <p:nvPr/>
        </p:nvSpPr>
        <p:spPr>
          <a:xfrm>
            <a:off x="1914118" y="3196867"/>
            <a:ext cx="1136126" cy="1077218"/>
          </a:xfrm>
          <a:prstGeom prst="rect">
            <a:avLst/>
          </a:prstGeom>
          <a:noFill/>
        </p:spPr>
        <p:txBody>
          <a:bodyPr wrap="square" rtlCol="0" anchor="ctr">
            <a:spAutoFit/>
          </a:bodyPr>
          <a:lstStyle/>
          <a:p>
            <a:pPr algn="ctr"/>
            <a:r>
              <a:rPr lang="en-US" sz="1600" b="1" spc="-30" dirty="0">
                <a:solidFill>
                  <a:schemeClr val="bg1"/>
                </a:solidFill>
                <a:cs typeface="Poppins" pitchFamily="2" charset="77"/>
              </a:rPr>
              <a:t>CROSS BORDER DIGITAL SUPPLIES</a:t>
            </a:r>
          </a:p>
        </p:txBody>
      </p:sp>
      <p:sp>
        <p:nvSpPr>
          <p:cNvPr id="26" name="TextBox 25">
            <a:extLst>
              <a:ext uri="{FF2B5EF4-FFF2-40B4-BE49-F238E27FC236}">
                <a16:creationId xmlns:a16="http://schemas.microsoft.com/office/drawing/2014/main" id="{B6BC51DA-498D-9A5A-789E-56606C6A2DA6}"/>
              </a:ext>
            </a:extLst>
          </p:cNvPr>
          <p:cNvSpPr txBox="1"/>
          <p:nvPr/>
        </p:nvSpPr>
        <p:spPr>
          <a:xfrm>
            <a:off x="4263680" y="2184242"/>
            <a:ext cx="1794663" cy="584775"/>
          </a:xfrm>
          <a:prstGeom prst="rect">
            <a:avLst/>
          </a:prstGeom>
          <a:noFill/>
        </p:spPr>
        <p:txBody>
          <a:bodyPr wrap="square" rtlCol="0" anchor="ctr">
            <a:spAutoFit/>
          </a:bodyPr>
          <a:lstStyle/>
          <a:p>
            <a:pPr algn="ctr"/>
            <a:r>
              <a:rPr lang="en-US" sz="1600" b="1" spc="-30" dirty="0">
                <a:solidFill>
                  <a:schemeClr val="bg1"/>
                </a:solidFill>
                <a:cs typeface="Poppins" pitchFamily="2" charset="77"/>
              </a:rPr>
              <a:t>VAT Registered Customer</a:t>
            </a:r>
          </a:p>
        </p:txBody>
      </p:sp>
      <p:sp>
        <p:nvSpPr>
          <p:cNvPr id="28" name="TextBox 27">
            <a:extLst>
              <a:ext uri="{FF2B5EF4-FFF2-40B4-BE49-F238E27FC236}">
                <a16:creationId xmlns:a16="http://schemas.microsoft.com/office/drawing/2014/main" id="{8C75B6C8-B96B-E06C-F340-1070CE624B65}"/>
              </a:ext>
            </a:extLst>
          </p:cNvPr>
          <p:cNvSpPr txBox="1"/>
          <p:nvPr/>
        </p:nvSpPr>
        <p:spPr>
          <a:xfrm>
            <a:off x="4263680" y="4934555"/>
            <a:ext cx="1794663" cy="338554"/>
          </a:xfrm>
          <a:prstGeom prst="rect">
            <a:avLst/>
          </a:prstGeom>
          <a:noFill/>
        </p:spPr>
        <p:txBody>
          <a:bodyPr wrap="square" rtlCol="0" anchor="ctr">
            <a:spAutoFit/>
          </a:bodyPr>
          <a:lstStyle/>
          <a:p>
            <a:pPr algn="ctr"/>
            <a:r>
              <a:rPr lang="en-US" sz="1600" b="1" spc="-30" dirty="0">
                <a:solidFill>
                  <a:schemeClr val="bg1"/>
                </a:solidFill>
                <a:cs typeface="Poppins" pitchFamily="2" charset="77"/>
              </a:rPr>
              <a:t>Not VAT Registered</a:t>
            </a:r>
          </a:p>
        </p:txBody>
      </p:sp>
      <p:sp>
        <p:nvSpPr>
          <p:cNvPr id="29" name="TextBox 28">
            <a:extLst>
              <a:ext uri="{FF2B5EF4-FFF2-40B4-BE49-F238E27FC236}">
                <a16:creationId xmlns:a16="http://schemas.microsoft.com/office/drawing/2014/main" id="{F4060FC1-53BD-32E2-EEF1-AC3330E553D1}"/>
              </a:ext>
            </a:extLst>
          </p:cNvPr>
          <p:cNvSpPr txBox="1"/>
          <p:nvPr/>
        </p:nvSpPr>
        <p:spPr>
          <a:xfrm>
            <a:off x="6848095" y="1828114"/>
            <a:ext cx="1794663" cy="338554"/>
          </a:xfrm>
          <a:prstGeom prst="rect">
            <a:avLst/>
          </a:prstGeom>
          <a:noFill/>
        </p:spPr>
        <p:txBody>
          <a:bodyPr wrap="square" rtlCol="0" anchor="ctr">
            <a:spAutoFit/>
          </a:bodyPr>
          <a:lstStyle/>
          <a:p>
            <a:pPr algn="ctr"/>
            <a:r>
              <a:rPr lang="en-US" sz="1600" b="1" spc="-30" dirty="0">
                <a:solidFill>
                  <a:schemeClr val="bg1"/>
                </a:solidFill>
                <a:cs typeface="Poppins" pitchFamily="2" charset="77"/>
              </a:rPr>
              <a:t>Reverse Charge</a:t>
            </a:r>
          </a:p>
        </p:txBody>
      </p:sp>
      <p:sp>
        <p:nvSpPr>
          <p:cNvPr id="30" name="TextBox 29">
            <a:extLst>
              <a:ext uri="{FF2B5EF4-FFF2-40B4-BE49-F238E27FC236}">
                <a16:creationId xmlns:a16="http://schemas.microsoft.com/office/drawing/2014/main" id="{0DCE1843-98A1-F708-9A53-BF1D5EA50C59}"/>
              </a:ext>
            </a:extLst>
          </p:cNvPr>
          <p:cNvSpPr txBox="1"/>
          <p:nvPr/>
        </p:nvSpPr>
        <p:spPr>
          <a:xfrm>
            <a:off x="6848095" y="2743345"/>
            <a:ext cx="1794663" cy="338554"/>
          </a:xfrm>
          <a:prstGeom prst="rect">
            <a:avLst/>
          </a:prstGeom>
          <a:noFill/>
        </p:spPr>
        <p:txBody>
          <a:bodyPr wrap="square" rtlCol="0" anchor="ctr">
            <a:spAutoFit/>
          </a:bodyPr>
          <a:lstStyle/>
          <a:p>
            <a:pPr algn="ctr"/>
            <a:r>
              <a:rPr lang="en-US" sz="1600" b="1" spc="-30" dirty="0">
                <a:solidFill>
                  <a:schemeClr val="bg1"/>
                </a:solidFill>
                <a:cs typeface="Poppins" pitchFamily="2" charset="77"/>
              </a:rPr>
              <a:t>Withholding</a:t>
            </a:r>
          </a:p>
        </p:txBody>
      </p:sp>
      <p:sp>
        <p:nvSpPr>
          <p:cNvPr id="31" name="TextBox 30">
            <a:extLst>
              <a:ext uri="{FF2B5EF4-FFF2-40B4-BE49-F238E27FC236}">
                <a16:creationId xmlns:a16="http://schemas.microsoft.com/office/drawing/2014/main" id="{AC399061-E305-A4A1-D6AC-D08A4DBAD058}"/>
              </a:ext>
            </a:extLst>
          </p:cNvPr>
          <p:cNvSpPr txBox="1"/>
          <p:nvPr/>
        </p:nvSpPr>
        <p:spPr>
          <a:xfrm>
            <a:off x="6848095" y="4486631"/>
            <a:ext cx="1794663" cy="291470"/>
          </a:xfrm>
          <a:prstGeom prst="rect">
            <a:avLst/>
          </a:prstGeom>
          <a:noFill/>
        </p:spPr>
        <p:txBody>
          <a:bodyPr wrap="square" rtlCol="0" anchor="ctr">
            <a:spAutoFit/>
          </a:bodyPr>
          <a:lstStyle/>
          <a:p>
            <a:pPr algn="ctr"/>
            <a:r>
              <a:rPr lang="en-US" sz="2000" b="1" spc="-30" dirty="0">
                <a:solidFill>
                  <a:schemeClr val="bg1"/>
                </a:solidFill>
                <a:cs typeface="Poppins" pitchFamily="2" charset="77"/>
              </a:rPr>
              <a:t>TITLE 07</a:t>
            </a:r>
          </a:p>
        </p:txBody>
      </p:sp>
      <p:sp>
        <p:nvSpPr>
          <p:cNvPr id="33" name="TextBox 32">
            <a:extLst>
              <a:ext uri="{FF2B5EF4-FFF2-40B4-BE49-F238E27FC236}">
                <a16:creationId xmlns:a16="http://schemas.microsoft.com/office/drawing/2014/main" id="{7390298F-0DE1-46D5-0CA2-4CC77270B471}"/>
              </a:ext>
            </a:extLst>
          </p:cNvPr>
          <p:cNvSpPr txBox="1"/>
          <p:nvPr/>
        </p:nvSpPr>
        <p:spPr>
          <a:xfrm>
            <a:off x="9431826" y="2266043"/>
            <a:ext cx="1794663" cy="400110"/>
          </a:xfrm>
          <a:prstGeom prst="rect">
            <a:avLst/>
          </a:prstGeom>
          <a:noFill/>
        </p:spPr>
        <p:txBody>
          <a:bodyPr wrap="square" rtlCol="0" anchor="ctr">
            <a:spAutoFit/>
          </a:bodyPr>
          <a:lstStyle/>
          <a:p>
            <a:pPr algn="ctr"/>
            <a:r>
              <a:rPr lang="en-US" sz="2000" b="1" spc="-30" dirty="0">
                <a:solidFill>
                  <a:schemeClr val="bg1"/>
                </a:solidFill>
                <a:cs typeface="Poppins" pitchFamily="2" charset="77"/>
              </a:rPr>
              <a:t>CUSTOMER</a:t>
            </a:r>
          </a:p>
        </p:txBody>
      </p:sp>
      <p:sp>
        <p:nvSpPr>
          <p:cNvPr id="34" name="TextBox 33">
            <a:extLst>
              <a:ext uri="{FF2B5EF4-FFF2-40B4-BE49-F238E27FC236}">
                <a16:creationId xmlns:a16="http://schemas.microsoft.com/office/drawing/2014/main" id="{4B32CD1B-FABA-E73B-AD47-7EDDACE1ECF4}"/>
              </a:ext>
            </a:extLst>
          </p:cNvPr>
          <p:cNvSpPr txBox="1"/>
          <p:nvPr/>
        </p:nvSpPr>
        <p:spPr>
          <a:xfrm>
            <a:off x="9431826" y="4902886"/>
            <a:ext cx="1794663" cy="369332"/>
          </a:xfrm>
          <a:prstGeom prst="rect">
            <a:avLst/>
          </a:prstGeom>
          <a:noFill/>
        </p:spPr>
        <p:txBody>
          <a:bodyPr wrap="square" rtlCol="0" anchor="ctr">
            <a:spAutoFit/>
          </a:bodyPr>
          <a:lstStyle/>
          <a:p>
            <a:pPr algn="ctr"/>
            <a:r>
              <a:rPr lang="en-US" b="1" spc="-30" dirty="0">
                <a:solidFill>
                  <a:schemeClr val="bg1"/>
                </a:solidFill>
                <a:cs typeface="Poppins" pitchFamily="2" charset="77"/>
              </a:rPr>
              <a:t>SUPPLIER</a:t>
            </a:r>
          </a:p>
        </p:txBody>
      </p:sp>
      <p:sp>
        <p:nvSpPr>
          <p:cNvPr id="36" name="TextBox 35">
            <a:extLst>
              <a:ext uri="{FF2B5EF4-FFF2-40B4-BE49-F238E27FC236}">
                <a16:creationId xmlns:a16="http://schemas.microsoft.com/office/drawing/2014/main" id="{9F2E33AB-306B-2BDB-B478-1243DDAB7EF1}"/>
              </a:ext>
            </a:extLst>
          </p:cNvPr>
          <p:cNvSpPr txBox="1"/>
          <p:nvPr/>
        </p:nvSpPr>
        <p:spPr>
          <a:xfrm>
            <a:off x="6973611" y="4803634"/>
            <a:ext cx="1794663" cy="584775"/>
          </a:xfrm>
          <a:prstGeom prst="rect">
            <a:avLst/>
          </a:prstGeom>
          <a:noFill/>
        </p:spPr>
        <p:txBody>
          <a:bodyPr wrap="square" rtlCol="0" anchor="ctr">
            <a:spAutoFit/>
          </a:bodyPr>
          <a:lstStyle/>
          <a:p>
            <a:pPr algn="ctr"/>
            <a:r>
              <a:rPr lang="en-US" sz="1600" b="1" spc="-30" dirty="0">
                <a:solidFill>
                  <a:schemeClr val="bg1"/>
                </a:solidFill>
                <a:cs typeface="Poppins" pitchFamily="2" charset="77"/>
              </a:rPr>
              <a:t>Vendor Based Collection</a:t>
            </a:r>
          </a:p>
        </p:txBody>
      </p:sp>
      <p:sp>
        <p:nvSpPr>
          <p:cNvPr id="38" name="TextBox 37">
            <a:extLst>
              <a:ext uri="{FF2B5EF4-FFF2-40B4-BE49-F238E27FC236}">
                <a16:creationId xmlns:a16="http://schemas.microsoft.com/office/drawing/2014/main" id="{9F557D3B-CE5D-F192-E7F1-A7E707BA81EF}"/>
              </a:ext>
            </a:extLst>
          </p:cNvPr>
          <p:cNvSpPr txBox="1"/>
          <p:nvPr/>
        </p:nvSpPr>
        <p:spPr>
          <a:xfrm>
            <a:off x="4808831" y="2778452"/>
            <a:ext cx="692818" cy="369332"/>
          </a:xfrm>
          <a:prstGeom prst="rect">
            <a:avLst/>
          </a:prstGeom>
          <a:noFill/>
        </p:spPr>
        <p:txBody>
          <a:bodyPr wrap="none" rtlCol="0">
            <a:spAutoFit/>
          </a:bodyPr>
          <a:lstStyle/>
          <a:p>
            <a:r>
              <a:rPr lang="en-US" dirty="0">
                <a:solidFill>
                  <a:srgbClr val="FF0000"/>
                </a:solidFill>
              </a:rPr>
              <a:t>(B2B)</a:t>
            </a:r>
          </a:p>
        </p:txBody>
      </p:sp>
      <p:sp>
        <p:nvSpPr>
          <p:cNvPr id="39" name="TextBox 38">
            <a:extLst>
              <a:ext uri="{FF2B5EF4-FFF2-40B4-BE49-F238E27FC236}">
                <a16:creationId xmlns:a16="http://schemas.microsoft.com/office/drawing/2014/main" id="{7CB7F5C0-A54A-3546-B843-8A8D9A511783}"/>
              </a:ext>
            </a:extLst>
          </p:cNvPr>
          <p:cNvSpPr txBox="1"/>
          <p:nvPr/>
        </p:nvSpPr>
        <p:spPr>
          <a:xfrm>
            <a:off x="4808831" y="4365514"/>
            <a:ext cx="691215" cy="369332"/>
          </a:xfrm>
          <a:prstGeom prst="rect">
            <a:avLst/>
          </a:prstGeom>
          <a:noFill/>
        </p:spPr>
        <p:txBody>
          <a:bodyPr wrap="none" rtlCol="0">
            <a:spAutoFit/>
          </a:bodyPr>
          <a:lstStyle/>
          <a:p>
            <a:r>
              <a:rPr lang="en-US" dirty="0">
                <a:solidFill>
                  <a:srgbClr val="FF0000"/>
                </a:solidFill>
              </a:rPr>
              <a:t>(B2C)</a:t>
            </a:r>
          </a:p>
        </p:txBody>
      </p:sp>
      <p:sp>
        <p:nvSpPr>
          <p:cNvPr id="40" name="TextBox 39">
            <a:extLst>
              <a:ext uri="{FF2B5EF4-FFF2-40B4-BE49-F238E27FC236}">
                <a16:creationId xmlns:a16="http://schemas.microsoft.com/office/drawing/2014/main" id="{F081AB20-A0AF-A4CA-66ED-2BA29194D3F7}"/>
              </a:ext>
            </a:extLst>
          </p:cNvPr>
          <p:cNvSpPr txBox="1"/>
          <p:nvPr/>
        </p:nvSpPr>
        <p:spPr>
          <a:xfrm>
            <a:off x="9738843" y="1873173"/>
            <a:ext cx="1292341" cy="369332"/>
          </a:xfrm>
          <a:prstGeom prst="rect">
            <a:avLst/>
          </a:prstGeom>
          <a:noFill/>
        </p:spPr>
        <p:txBody>
          <a:bodyPr wrap="none" rtlCol="0">
            <a:spAutoFit/>
          </a:bodyPr>
          <a:lstStyle/>
          <a:p>
            <a:r>
              <a:rPr lang="en-US" dirty="0">
                <a:solidFill>
                  <a:srgbClr val="FF0000"/>
                </a:solidFill>
              </a:rPr>
              <a:t>(Obligation)</a:t>
            </a:r>
          </a:p>
        </p:txBody>
      </p:sp>
      <p:sp>
        <p:nvSpPr>
          <p:cNvPr id="41" name="TextBox 40">
            <a:extLst>
              <a:ext uri="{FF2B5EF4-FFF2-40B4-BE49-F238E27FC236}">
                <a16:creationId xmlns:a16="http://schemas.microsoft.com/office/drawing/2014/main" id="{DE9A23DF-2779-B053-9D39-B7BEAC783F14}"/>
              </a:ext>
            </a:extLst>
          </p:cNvPr>
          <p:cNvSpPr txBox="1"/>
          <p:nvPr/>
        </p:nvSpPr>
        <p:spPr>
          <a:xfrm>
            <a:off x="9679029" y="4444689"/>
            <a:ext cx="1292341" cy="369332"/>
          </a:xfrm>
          <a:prstGeom prst="rect">
            <a:avLst/>
          </a:prstGeom>
          <a:noFill/>
        </p:spPr>
        <p:txBody>
          <a:bodyPr wrap="none" rtlCol="0">
            <a:spAutoFit/>
          </a:bodyPr>
          <a:lstStyle/>
          <a:p>
            <a:r>
              <a:rPr lang="en-US" dirty="0">
                <a:solidFill>
                  <a:srgbClr val="FF0000"/>
                </a:solidFill>
              </a:rPr>
              <a:t>(Obligation)</a:t>
            </a:r>
          </a:p>
        </p:txBody>
      </p:sp>
      <p:sp>
        <p:nvSpPr>
          <p:cNvPr id="8" name="TextBox 7">
            <a:extLst>
              <a:ext uri="{FF2B5EF4-FFF2-40B4-BE49-F238E27FC236}">
                <a16:creationId xmlns:a16="http://schemas.microsoft.com/office/drawing/2014/main" id="{E8C6B4E5-D4C6-C85C-FF2C-2C7A20ED602B}"/>
              </a:ext>
            </a:extLst>
          </p:cNvPr>
          <p:cNvSpPr txBox="1"/>
          <p:nvPr/>
        </p:nvSpPr>
        <p:spPr>
          <a:xfrm>
            <a:off x="7021901" y="6342336"/>
            <a:ext cx="4779035" cy="307777"/>
          </a:xfrm>
          <a:prstGeom prst="rect">
            <a:avLst/>
          </a:prstGeom>
          <a:solidFill>
            <a:schemeClr val="bg1"/>
          </a:solidFill>
        </p:spPr>
        <p:txBody>
          <a:bodyPr wrap="square" rtlCol="0">
            <a:spAutoFit/>
          </a:bodyPr>
          <a:lstStyle/>
          <a:p>
            <a:r>
              <a:rPr lang="en-US" sz="1400" i="1" dirty="0">
                <a:solidFill>
                  <a:schemeClr val="accent6">
                    <a:lumMod val="75000"/>
                  </a:schemeClr>
                </a:solidFill>
              </a:rPr>
              <a:t>Building effective and efficient tax administrations in Africa</a:t>
            </a:r>
          </a:p>
        </p:txBody>
      </p:sp>
    </p:spTree>
    <p:extLst>
      <p:ext uri="{BB962C8B-B14F-4D97-AF65-F5344CB8AC3E}">
        <p14:creationId xmlns:p14="http://schemas.microsoft.com/office/powerpoint/2010/main" val="2212107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158">
            <a:extLst>
              <a:ext uri="{FF2B5EF4-FFF2-40B4-BE49-F238E27FC236}">
                <a16:creationId xmlns:a16="http://schemas.microsoft.com/office/drawing/2014/main" id="{9CC19DAC-B32D-78C1-3573-311C78101883}"/>
              </a:ext>
            </a:extLst>
          </p:cNvPr>
          <p:cNvSpPr>
            <a:spLocks noChangeShapeType="1"/>
          </p:cNvSpPr>
          <p:nvPr/>
        </p:nvSpPr>
        <p:spPr bwMode="auto">
          <a:xfrm>
            <a:off x="8929561" y="3756922"/>
            <a:ext cx="661676" cy="0"/>
          </a:xfrm>
          <a:prstGeom prst="line">
            <a:avLst/>
          </a:prstGeom>
          <a:noFill/>
          <a:ln w="38100" cap="rnd">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000" dirty="0"/>
          </a:p>
        </p:txBody>
      </p:sp>
      <p:sp>
        <p:nvSpPr>
          <p:cNvPr id="2" name="TextBox 1">
            <a:extLst>
              <a:ext uri="{FF2B5EF4-FFF2-40B4-BE49-F238E27FC236}">
                <a16:creationId xmlns:a16="http://schemas.microsoft.com/office/drawing/2014/main" id="{E845CF68-F2A1-EE54-7D97-789AD7760FA1}"/>
              </a:ext>
            </a:extLst>
          </p:cNvPr>
          <p:cNvSpPr txBox="1"/>
          <p:nvPr/>
        </p:nvSpPr>
        <p:spPr>
          <a:xfrm>
            <a:off x="2286000" y="934720"/>
            <a:ext cx="8371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AD47">
                    <a:lumMod val="75000"/>
                  </a:srgbClr>
                </a:solidFill>
                <a:latin typeface="Calibri" panose="020F0502020204030204"/>
              </a:rPr>
              <a:t>Obligation to Comply – All Inclusive Regime</a:t>
            </a:r>
            <a:endParaRPr kumimoji="0" lang="en-ZA"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10" name="Freeform 76">
            <a:extLst>
              <a:ext uri="{FF2B5EF4-FFF2-40B4-BE49-F238E27FC236}">
                <a16:creationId xmlns:a16="http://schemas.microsoft.com/office/drawing/2014/main" id="{3963304D-6ECB-E4CB-9A65-9126606EB3F8}"/>
              </a:ext>
            </a:extLst>
          </p:cNvPr>
          <p:cNvSpPr>
            <a:spLocks noChangeArrowheads="1"/>
          </p:cNvSpPr>
          <p:nvPr/>
        </p:nvSpPr>
        <p:spPr bwMode="auto">
          <a:xfrm>
            <a:off x="1682987" y="2972678"/>
            <a:ext cx="1598389" cy="1595185"/>
          </a:xfrm>
          <a:custGeom>
            <a:avLst/>
            <a:gdLst>
              <a:gd name="T0" fmla="*/ 2198 w 2199"/>
              <a:gd name="T1" fmla="*/ 1098 h 2198"/>
              <a:gd name="T2" fmla="*/ 2198 w 2199"/>
              <a:gd name="T3" fmla="*/ 1098 h 2198"/>
              <a:gd name="T4" fmla="*/ 1099 w 2199"/>
              <a:gd name="T5" fmla="*/ 2197 h 2198"/>
              <a:gd name="T6" fmla="*/ 1099 w 2199"/>
              <a:gd name="T7" fmla="*/ 2197 h 2198"/>
              <a:gd name="T8" fmla="*/ 0 w 2199"/>
              <a:gd name="T9" fmla="*/ 1098 h 2198"/>
              <a:gd name="T10" fmla="*/ 0 w 2199"/>
              <a:gd name="T11" fmla="*/ 1098 h 2198"/>
              <a:gd name="T12" fmla="*/ 1099 w 2199"/>
              <a:gd name="T13" fmla="*/ 0 h 2198"/>
              <a:gd name="T14" fmla="*/ 1099 w 2199"/>
              <a:gd name="T15" fmla="*/ 0 h 2198"/>
              <a:gd name="T16" fmla="*/ 2198 w 2199"/>
              <a:gd name="T17" fmla="*/ 1098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9" h="2198">
                <a:moveTo>
                  <a:pt x="2198" y="1098"/>
                </a:moveTo>
                <a:lnTo>
                  <a:pt x="2198" y="1098"/>
                </a:lnTo>
                <a:cubicBezTo>
                  <a:pt x="2198" y="1705"/>
                  <a:pt x="1706" y="2197"/>
                  <a:pt x="1099" y="2197"/>
                </a:cubicBezTo>
                <a:lnTo>
                  <a:pt x="1099" y="2197"/>
                </a:lnTo>
                <a:cubicBezTo>
                  <a:pt x="492" y="2197"/>
                  <a:pt x="0" y="1705"/>
                  <a:pt x="0" y="1098"/>
                </a:cubicBezTo>
                <a:lnTo>
                  <a:pt x="0" y="1098"/>
                </a:lnTo>
                <a:cubicBezTo>
                  <a:pt x="0" y="491"/>
                  <a:pt x="492" y="0"/>
                  <a:pt x="1099" y="0"/>
                </a:cubicBezTo>
                <a:lnTo>
                  <a:pt x="1099" y="0"/>
                </a:lnTo>
                <a:cubicBezTo>
                  <a:pt x="1706" y="0"/>
                  <a:pt x="2198" y="491"/>
                  <a:pt x="2198" y="1098"/>
                </a:cubicBezTo>
              </a:path>
            </a:pathLst>
          </a:custGeom>
          <a:solidFill>
            <a:schemeClr val="accent1"/>
          </a:solidFill>
          <a:ln>
            <a:noFill/>
          </a:ln>
          <a:effectLst/>
        </p:spPr>
        <p:txBody>
          <a:bodyPr wrap="none" anchor="ctr"/>
          <a:lstStyle/>
          <a:p>
            <a:endParaRPr lang="en-US" sz="2000" dirty="0"/>
          </a:p>
        </p:txBody>
      </p:sp>
      <p:sp>
        <p:nvSpPr>
          <p:cNvPr id="12" name="Freeform 85">
            <a:extLst>
              <a:ext uri="{FF2B5EF4-FFF2-40B4-BE49-F238E27FC236}">
                <a16:creationId xmlns:a16="http://schemas.microsoft.com/office/drawing/2014/main" id="{82DBA170-D25C-259C-0C89-F83276B5EB45}"/>
              </a:ext>
            </a:extLst>
          </p:cNvPr>
          <p:cNvSpPr>
            <a:spLocks noChangeArrowheads="1"/>
          </p:cNvSpPr>
          <p:nvPr/>
        </p:nvSpPr>
        <p:spPr bwMode="auto">
          <a:xfrm>
            <a:off x="9473346" y="3321698"/>
            <a:ext cx="2071334" cy="868376"/>
          </a:xfrm>
          <a:prstGeom prst="roundRect">
            <a:avLst>
              <a:gd name="adj" fmla="val 50000"/>
            </a:avLst>
          </a:prstGeom>
          <a:solidFill>
            <a:schemeClr val="accent4"/>
          </a:solidFill>
          <a:ln>
            <a:noFill/>
          </a:ln>
          <a:effectLst/>
        </p:spPr>
        <p:txBody>
          <a:bodyPr wrap="none" anchor="ctr"/>
          <a:lstStyle/>
          <a:p>
            <a:endParaRPr lang="en-US" sz="2000" dirty="0"/>
          </a:p>
        </p:txBody>
      </p:sp>
      <p:sp>
        <p:nvSpPr>
          <p:cNvPr id="15" name="Freeform 102">
            <a:extLst>
              <a:ext uri="{FF2B5EF4-FFF2-40B4-BE49-F238E27FC236}">
                <a16:creationId xmlns:a16="http://schemas.microsoft.com/office/drawing/2014/main" id="{797AD538-18A8-396E-9D6F-5CB185E2A76E}"/>
              </a:ext>
            </a:extLst>
          </p:cNvPr>
          <p:cNvSpPr>
            <a:spLocks noChangeArrowheads="1"/>
          </p:cNvSpPr>
          <p:nvPr/>
        </p:nvSpPr>
        <p:spPr bwMode="auto">
          <a:xfrm>
            <a:off x="7027125" y="3321698"/>
            <a:ext cx="2071334" cy="868376"/>
          </a:xfrm>
          <a:prstGeom prst="roundRect">
            <a:avLst>
              <a:gd name="adj" fmla="val 50000"/>
            </a:avLst>
          </a:prstGeom>
          <a:solidFill>
            <a:schemeClr val="accent3"/>
          </a:solidFill>
          <a:ln>
            <a:noFill/>
          </a:ln>
          <a:effectLst/>
        </p:spPr>
        <p:txBody>
          <a:bodyPr wrap="none" anchor="ctr"/>
          <a:lstStyle/>
          <a:p>
            <a:endParaRPr lang="en-US" sz="2000" dirty="0"/>
          </a:p>
        </p:txBody>
      </p:sp>
      <p:sp>
        <p:nvSpPr>
          <p:cNvPr id="17" name="Freeform 132">
            <a:extLst>
              <a:ext uri="{FF2B5EF4-FFF2-40B4-BE49-F238E27FC236}">
                <a16:creationId xmlns:a16="http://schemas.microsoft.com/office/drawing/2014/main" id="{2EF2ED82-E7BE-E38D-5EBD-76065FFF535A}"/>
              </a:ext>
            </a:extLst>
          </p:cNvPr>
          <p:cNvSpPr>
            <a:spLocks noChangeArrowheads="1"/>
          </p:cNvSpPr>
          <p:nvPr/>
        </p:nvSpPr>
        <p:spPr bwMode="auto">
          <a:xfrm>
            <a:off x="4125583" y="2214375"/>
            <a:ext cx="2071334" cy="508244"/>
          </a:xfrm>
          <a:prstGeom prst="roundRect">
            <a:avLst>
              <a:gd name="adj" fmla="val 50000"/>
            </a:avLst>
          </a:prstGeom>
          <a:solidFill>
            <a:schemeClr val="accent2"/>
          </a:solidFill>
          <a:ln>
            <a:noFill/>
          </a:ln>
          <a:effectLst/>
        </p:spPr>
        <p:txBody>
          <a:bodyPr wrap="none" anchor="ctr"/>
          <a:lstStyle/>
          <a:p>
            <a:endParaRPr lang="en-US" dirty="0"/>
          </a:p>
        </p:txBody>
      </p:sp>
      <p:sp>
        <p:nvSpPr>
          <p:cNvPr id="19" name="Freeform 134">
            <a:extLst>
              <a:ext uri="{FF2B5EF4-FFF2-40B4-BE49-F238E27FC236}">
                <a16:creationId xmlns:a16="http://schemas.microsoft.com/office/drawing/2014/main" id="{148F2417-82F9-E331-A37A-B4D3877DB335}"/>
              </a:ext>
            </a:extLst>
          </p:cNvPr>
          <p:cNvSpPr>
            <a:spLocks noChangeArrowheads="1"/>
          </p:cNvSpPr>
          <p:nvPr/>
        </p:nvSpPr>
        <p:spPr bwMode="auto">
          <a:xfrm>
            <a:off x="4125583" y="4841899"/>
            <a:ext cx="2071334" cy="508244"/>
          </a:xfrm>
          <a:prstGeom prst="roundRect">
            <a:avLst>
              <a:gd name="adj" fmla="val 50000"/>
            </a:avLst>
          </a:prstGeom>
          <a:solidFill>
            <a:schemeClr val="accent2"/>
          </a:solidFill>
          <a:ln>
            <a:noFill/>
          </a:ln>
          <a:effectLst/>
        </p:spPr>
        <p:txBody>
          <a:bodyPr wrap="none" anchor="ctr"/>
          <a:lstStyle/>
          <a:p>
            <a:endParaRPr lang="en-US" sz="2000" dirty="0"/>
          </a:p>
        </p:txBody>
      </p:sp>
      <p:grpSp>
        <p:nvGrpSpPr>
          <p:cNvPr id="18" name="Group 17">
            <a:extLst>
              <a:ext uri="{FF2B5EF4-FFF2-40B4-BE49-F238E27FC236}">
                <a16:creationId xmlns:a16="http://schemas.microsoft.com/office/drawing/2014/main" id="{732BF781-929C-C5D9-3935-4F778FD92EEB}"/>
              </a:ext>
            </a:extLst>
          </p:cNvPr>
          <p:cNvGrpSpPr/>
          <p:nvPr/>
        </p:nvGrpSpPr>
        <p:grpSpPr>
          <a:xfrm>
            <a:off x="3344039" y="2444523"/>
            <a:ext cx="685649" cy="2658689"/>
            <a:chOff x="3344039" y="2444523"/>
            <a:chExt cx="685649" cy="2658689"/>
          </a:xfrm>
        </p:grpSpPr>
        <p:sp>
          <p:nvSpPr>
            <p:cNvPr id="20" name="Freeform 156">
              <a:extLst>
                <a:ext uri="{FF2B5EF4-FFF2-40B4-BE49-F238E27FC236}">
                  <a16:creationId xmlns:a16="http://schemas.microsoft.com/office/drawing/2014/main" id="{31034792-9021-C3A2-3855-08A1645BFB2E}"/>
                </a:ext>
              </a:extLst>
            </p:cNvPr>
            <p:cNvSpPr>
              <a:spLocks noChangeArrowheads="1"/>
            </p:cNvSpPr>
            <p:nvPr/>
          </p:nvSpPr>
          <p:spPr bwMode="auto">
            <a:xfrm>
              <a:off x="3344039" y="2444523"/>
              <a:ext cx="685649" cy="1347326"/>
            </a:xfrm>
            <a:custGeom>
              <a:avLst/>
              <a:gdLst>
                <a:gd name="T0" fmla="*/ 1242 w 1262"/>
                <a:gd name="T1" fmla="*/ 34 h 2478"/>
                <a:gd name="T2" fmla="*/ 1242 w 1262"/>
                <a:gd name="T3" fmla="*/ 34 h 2478"/>
                <a:gd name="T4" fmla="*/ 836 w 1262"/>
                <a:gd name="T5" fmla="*/ 288 h 2478"/>
                <a:gd name="T6" fmla="*/ 836 w 1262"/>
                <a:gd name="T7" fmla="*/ 288 h 2478"/>
                <a:gd name="T8" fmla="*/ 788 w 1262"/>
                <a:gd name="T9" fmla="*/ 917 h 2478"/>
                <a:gd name="T10" fmla="*/ 788 w 1262"/>
                <a:gd name="T11" fmla="*/ 917 h 2478"/>
                <a:gd name="T12" fmla="*/ 719 w 1262"/>
                <a:gd name="T13" fmla="*/ 1552 h 2478"/>
                <a:gd name="T14" fmla="*/ 719 w 1262"/>
                <a:gd name="T15" fmla="*/ 1552 h 2478"/>
                <a:gd name="T16" fmla="*/ 476 w 1262"/>
                <a:gd name="T17" fmla="*/ 2071 h 2478"/>
                <a:gd name="T18" fmla="*/ 476 w 1262"/>
                <a:gd name="T19" fmla="*/ 2071 h 2478"/>
                <a:gd name="T20" fmla="*/ 73 w 1262"/>
                <a:gd name="T21" fmla="*/ 2417 h 2478"/>
                <a:gd name="T22" fmla="*/ 73 w 1262"/>
                <a:gd name="T23" fmla="*/ 2417 h 2478"/>
                <a:gd name="T24" fmla="*/ 13 w 1262"/>
                <a:gd name="T25" fmla="*/ 2444 h 2478"/>
                <a:gd name="T26" fmla="*/ 13 w 1262"/>
                <a:gd name="T27" fmla="*/ 2444 h 2478"/>
                <a:gd name="T28" fmla="*/ 3 w 1262"/>
                <a:gd name="T29" fmla="*/ 2463 h 2478"/>
                <a:gd name="T30" fmla="*/ 3 w 1262"/>
                <a:gd name="T31" fmla="*/ 2463 h 2478"/>
                <a:gd name="T32" fmla="*/ 21 w 1262"/>
                <a:gd name="T33" fmla="*/ 2474 h 2478"/>
                <a:gd name="T34" fmla="*/ 21 w 1262"/>
                <a:gd name="T35" fmla="*/ 2474 h 2478"/>
                <a:gd name="T36" fmla="*/ 444 w 1262"/>
                <a:gd name="T37" fmla="*/ 2159 h 2478"/>
                <a:gd name="T38" fmla="*/ 444 w 1262"/>
                <a:gd name="T39" fmla="*/ 2159 h 2478"/>
                <a:gd name="T40" fmla="*/ 713 w 1262"/>
                <a:gd name="T41" fmla="*/ 1678 h 2478"/>
                <a:gd name="T42" fmla="*/ 713 w 1262"/>
                <a:gd name="T43" fmla="*/ 1678 h 2478"/>
                <a:gd name="T44" fmla="*/ 817 w 1262"/>
                <a:gd name="T45" fmla="*/ 1053 h 2478"/>
                <a:gd name="T46" fmla="*/ 817 w 1262"/>
                <a:gd name="T47" fmla="*/ 1053 h 2478"/>
                <a:gd name="T48" fmla="*/ 812 w 1262"/>
                <a:gd name="T49" fmla="*/ 732 h 2478"/>
                <a:gd name="T50" fmla="*/ 812 w 1262"/>
                <a:gd name="T51" fmla="*/ 732 h 2478"/>
                <a:gd name="T52" fmla="*/ 829 w 1262"/>
                <a:gd name="T53" fmla="*/ 412 h 2478"/>
                <a:gd name="T54" fmla="*/ 829 w 1262"/>
                <a:gd name="T55" fmla="*/ 412 h 2478"/>
                <a:gd name="T56" fmla="*/ 953 w 1262"/>
                <a:gd name="T57" fmla="*/ 169 h 2478"/>
                <a:gd name="T58" fmla="*/ 953 w 1262"/>
                <a:gd name="T59" fmla="*/ 169 h 2478"/>
                <a:gd name="T60" fmla="*/ 1172 w 1262"/>
                <a:gd name="T61" fmla="*/ 59 h 2478"/>
                <a:gd name="T62" fmla="*/ 1172 w 1262"/>
                <a:gd name="T63" fmla="*/ 59 h 2478"/>
                <a:gd name="T64" fmla="*/ 1233 w 1262"/>
                <a:gd name="T65" fmla="*/ 63 h 2478"/>
                <a:gd name="T66" fmla="*/ 1233 w 1262"/>
                <a:gd name="T67" fmla="*/ 63 h 2478"/>
                <a:gd name="T68" fmla="*/ 1242 w 1262"/>
                <a:gd name="T69" fmla="*/ 34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2" h="2478">
                  <a:moveTo>
                    <a:pt x="1242" y="34"/>
                  </a:moveTo>
                  <a:lnTo>
                    <a:pt x="1242" y="34"/>
                  </a:lnTo>
                  <a:cubicBezTo>
                    <a:pt x="1065" y="0"/>
                    <a:pt x="904" y="134"/>
                    <a:pt x="836" y="288"/>
                  </a:cubicBezTo>
                  <a:lnTo>
                    <a:pt x="836" y="288"/>
                  </a:lnTo>
                  <a:cubicBezTo>
                    <a:pt x="749" y="484"/>
                    <a:pt x="786" y="710"/>
                    <a:pt x="788" y="917"/>
                  </a:cubicBezTo>
                  <a:lnTo>
                    <a:pt x="788" y="917"/>
                  </a:lnTo>
                  <a:cubicBezTo>
                    <a:pt x="791" y="1131"/>
                    <a:pt x="773" y="1346"/>
                    <a:pt x="719" y="1552"/>
                  </a:cubicBezTo>
                  <a:lnTo>
                    <a:pt x="719" y="1552"/>
                  </a:lnTo>
                  <a:cubicBezTo>
                    <a:pt x="670" y="1739"/>
                    <a:pt x="591" y="1916"/>
                    <a:pt x="476" y="2071"/>
                  </a:cubicBezTo>
                  <a:lnTo>
                    <a:pt x="476" y="2071"/>
                  </a:lnTo>
                  <a:cubicBezTo>
                    <a:pt x="370" y="2214"/>
                    <a:pt x="233" y="2337"/>
                    <a:pt x="73" y="2417"/>
                  </a:cubicBezTo>
                  <a:lnTo>
                    <a:pt x="73" y="2417"/>
                  </a:lnTo>
                  <a:cubicBezTo>
                    <a:pt x="54" y="2426"/>
                    <a:pt x="33" y="2436"/>
                    <a:pt x="13" y="2444"/>
                  </a:cubicBezTo>
                  <a:lnTo>
                    <a:pt x="13" y="2444"/>
                  </a:lnTo>
                  <a:cubicBezTo>
                    <a:pt x="6" y="2448"/>
                    <a:pt x="0" y="2455"/>
                    <a:pt x="3" y="2463"/>
                  </a:cubicBezTo>
                  <a:lnTo>
                    <a:pt x="3" y="2463"/>
                  </a:lnTo>
                  <a:cubicBezTo>
                    <a:pt x="5" y="2470"/>
                    <a:pt x="14" y="2477"/>
                    <a:pt x="21" y="2474"/>
                  </a:cubicBezTo>
                  <a:lnTo>
                    <a:pt x="21" y="2474"/>
                  </a:lnTo>
                  <a:cubicBezTo>
                    <a:pt x="186" y="2405"/>
                    <a:pt x="329" y="2295"/>
                    <a:pt x="444" y="2159"/>
                  </a:cubicBezTo>
                  <a:lnTo>
                    <a:pt x="444" y="2159"/>
                  </a:lnTo>
                  <a:cubicBezTo>
                    <a:pt x="565" y="2019"/>
                    <a:pt x="653" y="1853"/>
                    <a:pt x="713" y="1678"/>
                  </a:cubicBezTo>
                  <a:lnTo>
                    <a:pt x="713" y="1678"/>
                  </a:lnTo>
                  <a:cubicBezTo>
                    <a:pt x="781" y="1477"/>
                    <a:pt x="811" y="1265"/>
                    <a:pt x="817" y="1053"/>
                  </a:cubicBezTo>
                  <a:lnTo>
                    <a:pt x="817" y="1053"/>
                  </a:lnTo>
                  <a:cubicBezTo>
                    <a:pt x="821" y="946"/>
                    <a:pt x="817" y="839"/>
                    <a:pt x="812" y="732"/>
                  </a:cubicBezTo>
                  <a:lnTo>
                    <a:pt x="812" y="732"/>
                  </a:lnTo>
                  <a:cubicBezTo>
                    <a:pt x="809" y="626"/>
                    <a:pt x="806" y="517"/>
                    <a:pt x="829" y="412"/>
                  </a:cubicBezTo>
                  <a:lnTo>
                    <a:pt x="829" y="412"/>
                  </a:lnTo>
                  <a:cubicBezTo>
                    <a:pt x="848" y="321"/>
                    <a:pt x="887" y="237"/>
                    <a:pt x="953" y="169"/>
                  </a:cubicBezTo>
                  <a:lnTo>
                    <a:pt x="953" y="169"/>
                  </a:lnTo>
                  <a:cubicBezTo>
                    <a:pt x="1010" y="110"/>
                    <a:pt x="1088" y="63"/>
                    <a:pt x="1172" y="59"/>
                  </a:cubicBezTo>
                  <a:lnTo>
                    <a:pt x="1172" y="59"/>
                  </a:lnTo>
                  <a:cubicBezTo>
                    <a:pt x="1193" y="58"/>
                    <a:pt x="1213" y="59"/>
                    <a:pt x="1233" y="63"/>
                  </a:cubicBezTo>
                  <a:lnTo>
                    <a:pt x="1233" y="63"/>
                  </a:lnTo>
                  <a:cubicBezTo>
                    <a:pt x="1253" y="67"/>
                    <a:pt x="1261" y="38"/>
                    <a:pt x="1242" y="34"/>
                  </a:cubicBezTo>
                </a:path>
              </a:pathLst>
            </a:custGeom>
            <a:solidFill>
              <a:schemeClr val="tx2"/>
            </a:solidFill>
            <a:ln>
              <a:noFill/>
            </a:ln>
            <a:effectLst/>
          </p:spPr>
          <p:txBody>
            <a:bodyPr wrap="none" anchor="ctr"/>
            <a:lstStyle/>
            <a:p>
              <a:endParaRPr lang="en-US" sz="2000" dirty="0"/>
            </a:p>
          </p:txBody>
        </p:sp>
        <p:sp>
          <p:nvSpPr>
            <p:cNvPr id="21" name="Freeform 157">
              <a:extLst>
                <a:ext uri="{FF2B5EF4-FFF2-40B4-BE49-F238E27FC236}">
                  <a16:creationId xmlns:a16="http://schemas.microsoft.com/office/drawing/2014/main" id="{1993809D-1E2B-37B0-4020-984DF1001C4B}"/>
                </a:ext>
              </a:extLst>
            </p:cNvPr>
            <p:cNvSpPr>
              <a:spLocks noChangeArrowheads="1"/>
            </p:cNvSpPr>
            <p:nvPr/>
          </p:nvSpPr>
          <p:spPr bwMode="auto">
            <a:xfrm>
              <a:off x="3344039" y="3770271"/>
              <a:ext cx="685649" cy="1332941"/>
            </a:xfrm>
            <a:custGeom>
              <a:avLst/>
              <a:gdLst>
                <a:gd name="T0" fmla="*/ 1233 w 1262"/>
                <a:gd name="T1" fmla="*/ 2415 h 2452"/>
                <a:gd name="T2" fmla="*/ 1233 w 1262"/>
                <a:gd name="T3" fmla="*/ 2415 h 2452"/>
                <a:gd name="T4" fmla="*/ 850 w 1262"/>
                <a:gd name="T5" fmla="*/ 2142 h 2452"/>
                <a:gd name="T6" fmla="*/ 850 w 1262"/>
                <a:gd name="T7" fmla="*/ 2142 h 2452"/>
                <a:gd name="T8" fmla="*/ 811 w 1262"/>
                <a:gd name="T9" fmla="*/ 1827 h 2452"/>
                <a:gd name="T10" fmla="*/ 811 w 1262"/>
                <a:gd name="T11" fmla="*/ 1827 h 2452"/>
                <a:gd name="T12" fmla="*/ 819 w 1262"/>
                <a:gd name="T13" fmla="*/ 1505 h 2452"/>
                <a:gd name="T14" fmla="*/ 819 w 1262"/>
                <a:gd name="T15" fmla="*/ 1505 h 2452"/>
                <a:gd name="T16" fmla="*/ 737 w 1262"/>
                <a:gd name="T17" fmla="*/ 875 h 2452"/>
                <a:gd name="T18" fmla="*/ 737 w 1262"/>
                <a:gd name="T19" fmla="*/ 875 h 2452"/>
                <a:gd name="T20" fmla="*/ 486 w 1262"/>
                <a:gd name="T21" fmla="*/ 369 h 2452"/>
                <a:gd name="T22" fmla="*/ 486 w 1262"/>
                <a:gd name="T23" fmla="*/ 369 h 2452"/>
                <a:gd name="T24" fmla="*/ 82 w 1262"/>
                <a:gd name="T25" fmla="*/ 31 h 2452"/>
                <a:gd name="T26" fmla="*/ 82 w 1262"/>
                <a:gd name="T27" fmla="*/ 31 h 2452"/>
                <a:gd name="T28" fmla="*/ 21 w 1262"/>
                <a:gd name="T29" fmla="*/ 3 h 2452"/>
                <a:gd name="T30" fmla="*/ 21 w 1262"/>
                <a:gd name="T31" fmla="*/ 3 h 2452"/>
                <a:gd name="T32" fmla="*/ 3 w 1262"/>
                <a:gd name="T33" fmla="*/ 14 h 2452"/>
                <a:gd name="T34" fmla="*/ 3 w 1262"/>
                <a:gd name="T35" fmla="*/ 14 h 2452"/>
                <a:gd name="T36" fmla="*/ 13 w 1262"/>
                <a:gd name="T37" fmla="*/ 33 h 2452"/>
                <a:gd name="T38" fmla="*/ 13 w 1262"/>
                <a:gd name="T39" fmla="*/ 33 h 2452"/>
                <a:gd name="T40" fmla="*/ 435 w 1262"/>
                <a:gd name="T41" fmla="*/ 355 h 2452"/>
                <a:gd name="T42" fmla="*/ 435 w 1262"/>
                <a:gd name="T43" fmla="*/ 355 h 2452"/>
                <a:gd name="T44" fmla="*/ 698 w 1262"/>
                <a:gd name="T45" fmla="*/ 851 h 2452"/>
                <a:gd name="T46" fmla="*/ 698 w 1262"/>
                <a:gd name="T47" fmla="*/ 851 h 2452"/>
                <a:gd name="T48" fmla="*/ 788 w 1262"/>
                <a:gd name="T49" fmla="*/ 1484 h 2452"/>
                <a:gd name="T50" fmla="*/ 788 w 1262"/>
                <a:gd name="T51" fmla="*/ 1484 h 2452"/>
                <a:gd name="T52" fmla="*/ 780 w 1262"/>
                <a:gd name="T53" fmla="*/ 1805 h 2452"/>
                <a:gd name="T54" fmla="*/ 780 w 1262"/>
                <a:gd name="T55" fmla="*/ 1805 h 2452"/>
                <a:gd name="T56" fmla="*/ 812 w 1262"/>
                <a:gd name="T57" fmla="*/ 2124 h 2452"/>
                <a:gd name="T58" fmla="*/ 812 w 1262"/>
                <a:gd name="T59" fmla="*/ 2124 h 2452"/>
                <a:gd name="T60" fmla="*/ 1179 w 1262"/>
                <a:gd name="T61" fmla="*/ 2450 h 2452"/>
                <a:gd name="T62" fmla="*/ 1179 w 1262"/>
                <a:gd name="T63" fmla="*/ 2450 h 2452"/>
                <a:gd name="T64" fmla="*/ 1242 w 1262"/>
                <a:gd name="T65" fmla="*/ 2445 h 2452"/>
                <a:gd name="T66" fmla="*/ 1242 w 1262"/>
                <a:gd name="T67" fmla="*/ 2445 h 2452"/>
                <a:gd name="T68" fmla="*/ 1233 w 1262"/>
                <a:gd name="T69" fmla="*/ 2415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2" h="2452">
                  <a:moveTo>
                    <a:pt x="1233" y="2415"/>
                  </a:moveTo>
                  <a:lnTo>
                    <a:pt x="1233" y="2415"/>
                  </a:lnTo>
                  <a:cubicBezTo>
                    <a:pt x="1058" y="2449"/>
                    <a:pt x="903" y="2296"/>
                    <a:pt x="850" y="2142"/>
                  </a:cubicBezTo>
                  <a:lnTo>
                    <a:pt x="850" y="2142"/>
                  </a:lnTo>
                  <a:cubicBezTo>
                    <a:pt x="815" y="2041"/>
                    <a:pt x="809" y="1933"/>
                    <a:pt x="811" y="1827"/>
                  </a:cubicBezTo>
                  <a:lnTo>
                    <a:pt x="811" y="1827"/>
                  </a:lnTo>
                  <a:cubicBezTo>
                    <a:pt x="812" y="1719"/>
                    <a:pt x="819" y="1612"/>
                    <a:pt x="819" y="1505"/>
                  </a:cubicBezTo>
                  <a:lnTo>
                    <a:pt x="819" y="1505"/>
                  </a:lnTo>
                  <a:cubicBezTo>
                    <a:pt x="818" y="1293"/>
                    <a:pt x="796" y="1079"/>
                    <a:pt x="737" y="875"/>
                  </a:cubicBezTo>
                  <a:lnTo>
                    <a:pt x="737" y="875"/>
                  </a:lnTo>
                  <a:cubicBezTo>
                    <a:pt x="684" y="693"/>
                    <a:pt x="602" y="520"/>
                    <a:pt x="486" y="369"/>
                  </a:cubicBezTo>
                  <a:lnTo>
                    <a:pt x="486" y="369"/>
                  </a:lnTo>
                  <a:cubicBezTo>
                    <a:pt x="378" y="229"/>
                    <a:pt x="241" y="109"/>
                    <a:pt x="82" y="31"/>
                  </a:cubicBezTo>
                  <a:lnTo>
                    <a:pt x="82" y="31"/>
                  </a:lnTo>
                  <a:cubicBezTo>
                    <a:pt x="62" y="21"/>
                    <a:pt x="42" y="12"/>
                    <a:pt x="21" y="3"/>
                  </a:cubicBezTo>
                  <a:lnTo>
                    <a:pt x="21" y="3"/>
                  </a:lnTo>
                  <a:cubicBezTo>
                    <a:pt x="14" y="0"/>
                    <a:pt x="5" y="7"/>
                    <a:pt x="3" y="14"/>
                  </a:cubicBezTo>
                  <a:lnTo>
                    <a:pt x="3" y="14"/>
                  </a:lnTo>
                  <a:cubicBezTo>
                    <a:pt x="0" y="23"/>
                    <a:pt x="6" y="30"/>
                    <a:pt x="13" y="33"/>
                  </a:cubicBezTo>
                  <a:lnTo>
                    <a:pt x="13" y="33"/>
                  </a:lnTo>
                  <a:cubicBezTo>
                    <a:pt x="178" y="102"/>
                    <a:pt x="321" y="217"/>
                    <a:pt x="435" y="355"/>
                  </a:cubicBezTo>
                  <a:lnTo>
                    <a:pt x="435" y="355"/>
                  </a:lnTo>
                  <a:cubicBezTo>
                    <a:pt x="556" y="500"/>
                    <a:pt x="642" y="672"/>
                    <a:pt x="698" y="851"/>
                  </a:cubicBezTo>
                  <a:lnTo>
                    <a:pt x="698" y="851"/>
                  </a:lnTo>
                  <a:cubicBezTo>
                    <a:pt x="761" y="1056"/>
                    <a:pt x="786" y="1271"/>
                    <a:pt x="788" y="1484"/>
                  </a:cubicBezTo>
                  <a:lnTo>
                    <a:pt x="788" y="1484"/>
                  </a:lnTo>
                  <a:cubicBezTo>
                    <a:pt x="789" y="1591"/>
                    <a:pt x="783" y="1699"/>
                    <a:pt x="780" y="1805"/>
                  </a:cubicBezTo>
                  <a:lnTo>
                    <a:pt x="780" y="1805"/>
                  </a:lnTo>
                  <a:cubicBezTo>
                    <a:pt x="778" y="1912"/>
                    <a:pt x="782" y="2021"/>
                    <a:pt x="812" y="2124"/>
                  </a:cubicBezTo>
                  <a:lnTo>
                    <a:pt x="812" y="2124"/>
                  </a:lnTo>
                  <a:cubicBezTo>
                    <a:pt x="859" y="2286"/>
                    <a:pt x="999" y="2446"/>
                    <a:pt x="1179" y="2450"/>
                  </a:cubicBezTo>
                  <a:lnTo>
                    <a:pt x="1179" y="2450"/>
                  </a:lnTo>
                  <a:cubicBezTo>
                    <a:pt x="1200" y="2451"/>
                    <a:pt x="1221" y="2449"/>
                    <a:pt x="1242" y="2445"/>
                  </a:cubicBezTo>
                  <a:lnTo>
                    <a:pt x="1242" y="2445"/>
                  </a:lnTo>
                  <a:cubicBezTo>
                    <a:pt x="1261" y="2441"/>
                    <a:pt x="1253" y="2412"/>
                    <a:pt x="1233" y="2415"/>
                  </a:cubicBezTo>
                </a:path>
              </a:pathLst>
            </a:custGeom>
            <a:solidFill>
              <a:schemeClr val="tx2"/>
            </a:solidFill>
            <a:ln>
              <a:noFill/>
            </a:ln>
            <a:effectLst/>
          </p:spPr>
          <p:txBody>
            <a:bodyPr wrap="none" anchor="ctr"/>
            <a:lstStyle/>
            <a:p>
              <a:endParaRPr lang="en-US" sz="2000" dirty="0"/>
            </a:p>
          </p:txBody>
        </p:sp>
      </p:grpSp>
      <p:sp>
        <p:nvSpPr>
          <p:cNvPr id="25" name="TextBox 24">
            <a:extLst>
              <a:ext uri="{FF2B5EF4-FFF2-40B4-BE49-F238E27FC236}">
                <a16:creationId xmlns:a16="http://schemas.microsoft.com/office/drawing/2014/main" id="{A21C0E32-5800-73A3-F8C8-B2AB41F9F699}"/>
              </a:ext>
            </a:extLst>
          </p:cNvPr>
          <p:cNvSpPr txBox="1"/>
          <p:nvPr/>
        </p:nvSpPr>
        <p:spPr>
          <a:xfrm>
            <a:off x="1914118" y="3135312"/>
            <a:ext cx="1136126" cy="1200329"/>
          </a:xfrm>
          <a:prstGeom prst="rect">
            <a:avLst/>
          </a:prstGeom>
          <a:noFill/>
        </p:spPr>
        <p:txBody>
          <a:bodyPr wrap="square" rtlCol="0" anchor="ctr">
            <a:spAutoFit/>
          </a:bodyPr>
          <a:lstStyle/>
          <a:p>
            <a:pPr algn="ctr"/>
            <a:r>
              <a:rPr lang="en-US" b="1" spc="-30" dirty="0">
                <a:solidFill>
                  <a:schemeClr val="bg1"/>
                </a:solidFill>
                <a:cs typeface="Poppins" pitchFamily="2" charset="77"/>
              </a:rPr>
              <a:t>CROSS BORDER DIGITAL SUPPLIES</a:t>
            </a:r>
          </a:p>
        </p:txBody>
      </p:sp>
      <p:sp>
        <p:nvSpPr>
          <p:cNvPr id="26" name="TextBox 25">
            <a:extLst>
              <a:ext uri="{FF2B5EF4-FFF2-40B4-BE49-F238E27FC236}">
                <a16:creationId xmlns:a16="http://schemas.microsoft.com/office/drawing/2014/main" id="{B6BC51DA-498D-9A5A-789E-56606C6A2DA6}"/>
              </a:ext>
            </a:extLst>
          </p:cNvPr>
          <p:cNvSpPr txBox="1"/>
          <p:nvPr/>
        </p:nvSpPr>
        <p:spPr>
          <a:xfrm>
            <a:off x="4263680" y="2184242"/>
            <a:ext cx="1794663" cy="584775"/>
          </a:xfrm>
          <a:prstGeom prst="rect">
            <a:avLst/>
          </a:prstGeom>
          <a:noFill/>
        </p:spPr>
        <p:txBody>
          <a:bodyPr wrap="square" rtlCol="0" anchor="ctr">
            <a:spAutoFit/>
          </a:bodyPr>
          <a:lstStyle/>
          <a:p>
            <a:pPr algn="ctr"/>
            <a:r>
              <a:rPr lang="en-US" sz="1600" b="1" spc="-30" dirty="0">
                <a:solidFill>
                  <a:schemeClr val="bg1"/>
                </a:solidFill>
                <a:cs typeface="Poppins" pitchFamily="2" charset="77"/>
              </a:rPr>
              <a:t>VAT Registered Customer</a:t>
            </a:r>
          </a:p>
        </p:txBody>
      </p:sp>
      <p:sp>
        <p:nvSpPr>
          <p:cNvPr id="28" name="TextBox 27">
            <a:extLst>
              <a:ext uri="{FF2B5EF4-FFF2-40B4-BE49-F238E27FC236}">
                <a16:creationId xmlns:a16="http://schemas.microsoft.com/office/drawing/2014/main" id="{8C75B6C8-B96B-E06C-F340-1070CE624B65}"/>
              </a:ext>
            </a:extLst>
          </p:cNvPr>
          <p:cNvSpPr txBox="1"/>
          <p:nvPr/>
        </p:nvSpPr>
        <p:spPr>
          <a:xfrm>
            <a:off x="4263680" y="4934555"/>
            <a:ext cx="1794663" cy="338554"/>
          </a:xfrm>
          <a:prstGeom prst="rect">
            <a:avLst/>
          </a:prstGeom>
          <a:noFill/>
        </p:spPr>
        <p:txBody>
          <a:bodyPr wrap="square" rtlCol="0" anchor="ctr">
            <a:spAutoFit/>
          </a:bodyPr>
          <a:lstStyle/>
          <a:p>
            <a:pPr algn="ctr"/>
            <a:r>
              <a:rPr lang="en-US" sz="1600" b="1" spc="-30" dirty="0">
                <a:solidFill>
                  <a:schemeClr val="bg1"/>
                </a:solidFill>
                <a:cs typeface="Poppins" pitchFamily="2" charset="77"/>
              </a:rPr>
              <a:t>Not VAT Registered</a:t>
            </a:r>
          </a:p>
        </p:txBody>
      </p:sp>
      <p:sp>
        <p:nvSpPr>
          <p:cNvPr id="34" name="TextBox 33">
            <a:extLst>
              <a:ext uri="{FF2B5EF4-FFF2-40B4-BE49-F238E27FC236}">
                <a16:creationId xmlns:a16="http://schemas.microsoft.com/office/drawing/2014/main" id="{4B32CD1B-FABA-E73B-AD47-7EDDACE1ECF4}"/>
              </a:ext>
            </a:extLst>
          </p:cNvPr>
          <p:cNvSpPr txBox="1"/>
          <p:nvPr/>
        </p:nvSpPr>
        <p:spPr>
          <a:xfrm>
            <a:off x="9670627" y="3367444"/>
            <a:ext cx="1794663" cy="707886"/>
          </a:xfrm>
          <a:prstGeom prst="rect">
            <a:avLst/>
          </a:prstGeom>
          <a:noFill/>
        </p:spPr>
        <p:txBody>
          <a:bodyPr wrap="square" rtlCol="0" anchor="ctr">
            <a:spAutoFit/>
          </a:bodyPr>
          <a:lstStyle/>
          <a:p>
            <a:pPr algn="ctr"/>
            <a:r>
              <a:rPr lang="en-US" sz="2000" b="1" spc="-30" dirty="0">
                <a:solidFill>
                  <a:schemeClr val="bg1"/>
                </a:solidFill>
                <a:cs typeface="Poppins" pitchFamily="2" charset="77"/>
              </a:rPr>
              <a:t>NON-RESIDENT SUPPLIER</a:t>
            </a:r>
          </a:p>
        </p:txBody>
      </p:sp>
      <p:sp>
        <p:nvSpPr>
          <p:cNvPr id="36" name="TextBox 35">
            <a:extLst>
              <a:ext uri="{FF2B5EF4-FFF2-40B4-BE49-F238E27FC236}">
                <a16:creationId xmlns:a16="http://schemas.microsoft.com/office/drawing/2014/main" id="{9F2E33AB-306B-2BDB-B478-1243DDAB7EF1}"/>
              </a:ext>
            </a:extLst>
          </p:cNvPr>
          <p:cNvSpPr txBox="1"/>
          <p:nvPr/>
        </p:nvSpPr>
        <p:spPr>
          <a:xfrm>
            <a:off x="7155070" y="3429000"/>
            <a:ext cx="1794663" cy="584775"/>
          </a:xfrm>
          <a:prstGeom prst="rect">
            <a:avLst/>
          </a:prstGeom>
          <a:noFill/>
        </p:spPr>
        <p:txBody>
          <a:bodyPr wrap="square" rtlCol="0" anchor="ctr">
            <a:spAutoFit/>
          </a:bodyPr>
          <a:lstStyle/>
          <a:p>
            <a:pPr algn="ctr"/>
            <a:r>
              <a:rPr lang="en-US" sz="1600" b="1" spc="-30" dirty="0">
                <a:solidFill>
                  <a:schemeClr val="bg1"/>
                </a:solidFill>
                <a:cs typeface="Poppins" pitchFamily="2" charset="77"/>
              </a:rPr>
              <a:t>Vendor Based Collection</a:t>
            </a:r>
          </a:p>
        </p:txBody>
      </p:sp>
      <p:sp>
        <p:nvSpPr>
          <p:cNvPr id="38" name="TextBox 37">
            <a:extLst>
              <a:ext uri="{FF2B5EF4-FFF2-40B4-BE49-F238E27FC236}">
                <a16:creationId xmlns:a16="http://schemas.microsoft.com/office/drawing/2014/main" id="{9F557D3B-CE5D-F192-E7F1-A7E707BA81EF}"/>
              </a:ext>
            </a:extLst>
          </p:cNvPr>
          <p:cNvSpPr txBox="1"/>
          <p:nvPr/>
        </p:nvSpPr>
        <p:spPr>
          <a:xfrm>
            <a:off x="4808831" y="2778452"/>
            <a:ext cx="692818" cy="369332"/>
          </a:xfrm>
          <a:prstGeom prst="rect">
            <a:avLst/>
          </a:prstGeom>
          <a:noFill/>
        </p:spPr>
        <p:txBody>
          <a:bodyPr wrap="none" rtlCol="0">
            <a:spAutoFit/>
          </a:bodyPr>
          <a:lstStyle/>
          <a:p>
            <a:r>
              <a:rPr lang="en-US" dirty="0">
                <a:solidFill>
                  <a:srgbClr val="FF0000"/>
                </a:solidFill>
              </a:rPr>
              <a:t>(B2B)</a:t>
            </a:r>
          </a:p>
        </p:txBody>
      </p:sp>
      <p:sp>
        <p:nvSpPr>
          <p:cNvPr id="39" name="TextBox 38">
            <a:extLst>
              <a:ext uri="{FF2B5EF4-FFF2-40B4-BE49-F238E27FC236}">
                <a16:creationId xmlns:a16="http://schemas.microsoft.com/office/drawing/2014/main" id="{7CB7F5C0-A54A-3546-B843-8A8D9A511783}"/>
              </a:ext>
            </a:extLst>
          </p:cNvPr>
          <p:cNvSpPr txBox="1"/>
          <p:nvPr/>
        </p:nvSpPr>
        <p:spPr>
          <a:xfrm>
            <a:off x="4808831" y="4365514"/>
            <a:ext cx="691215" cy="369332"/>
          </a:xfrm>
          <a:prstGeom prst="rect">
            <a:avLst/>
          </a:prstGeom>
          <a:noFill/>
        </p:spPr>
        <p:txBody>
          <a:bodyPr wrap="none" rtlCol="0">
            <a:spAutoFit/>
          </a:bodyPr>
          <a:lstStyle/>
          <a:p>
            <a:r>
              <a:rPr lang="en-US" dirty="0">
                <a:solidFill>
                  <a:srgbClr val="FF0000"/>
                </a:solidFill>
              </a:rPr>
              <a:t>(B2C)</a:t>
            </a:r>
          </a:p>
        </p:txBody>
      </p:sp>
      <p:grpSp>
        <p:nvGrpSpPr>
          <p:cNvPr id="22" name="Group 21">
            <a:extLst>
              <a:ext uri="{FF2B5EF4-FFF2-40B4-BE49-F238E27FC236}">
                <a16:creationId xmlns:a16="http://schemas.microsoft.com/office/drawing/2014/main" id="{59A9871C-DDD8-CC2B-962E-259D4EE08DA2}"/>
              </a:ext>
            </a:extLst>
          </p:cNvPr>
          <p:cNvGrpSpPr/>
          <p:nvPr/>
        </p:nvGrpSpPr>
        <p:grpSpPr>
          <a:xfrm rot="10800000">
            <a:off x="6269197" y="2444523"/>
            <a:ext cx="685649" cy="2658689"/>
            <a:chOff x="3344039" y="2444523"/>
            <a:chExt cx="685649" cy="2658689"/>
          </a:xfrm>
        </p:grpSpPr>
        <p:sp>
          <p:nvSpPr>
            <p:cNvPr id="24" name="Freeform 156">
              <a:extLst>
                <a:ext uri="{FF2B5EF4-FFF2-40B4-BE49-F238E27FC236}">
                  <a16:creationId xmlns:a16="http://schemas.microsoft.com/office/drawing/2014/main" id="{8D0B0678-4ED4-0BB2-CAD2-F68F90F62FE2}"/>
                </a:ext>
              </a:extLst>
            </p:cNvPr>
            <p:cNvSpPr>
              <a:spLocks noChangeArrowheads="1"/>
            </p:cNvSpPr>
            <p:nvPr/>
          </p:nvSpPr>
          <p:spPr bwMode="auto">
            <a:xfrm>
              <a:off x="3344039" y="2444523"/>
              <a:ext cx="685649" cy="1347326"/>
            </a:xfrm>
            <a:custGeom>
              <a:avLst/>
              <a:gdLst>
                <a:gd name="T0" fmla="*/ 1242 w 1262"/>
                <a:gd name="T1" fmla="*/ 34 h 2478"/>
                <a:gd name="T2" fmla="*/ 1242 w 1262"/>
                <a:gd name="T3" fmla="*/ 34 h 2478"/>
                <a:gd name="T4" fmla="*/ 836 w 1262"/>
                <a:gd name="T5" fmla="*/ 288 h 2478"/>
                <a:gd name="T6" fmla="*/ 836 w 1262"/>
                <a:gd name="T7" fmla="*/ 288 h 2478"/>
                <a:gd name="T8" fmla="*/ 788 w 1262"/>
                <a:gd name="T9" fmla="*/ 917 h 2478"/>
                <a:gd name="T10" fmla="*/ 788 w 1262"/>
                <a:gd name="T11" fmla="*/ 917 h 2478"/>
                <a:gd name="T12" fmla="*/ 719 w 1262"/>
                <a:gd name="T13" fmla="*/ 1552 h 2478"/>
                <a:gd name="T14" fmla="*/ 719 w 1262"/>
                <a:gd name="T15" fmla="*/ 1552 h 2478"/>
                <a:gd name="T16" fmla="*/ 476 w 1262"/>
                <a:gd name="T17" fmla="*/ 2071 h 2478"/>
                <a:gd name="T18" fmla="*/ 476 w 1262"/>
                <a:gd name="T19" fmla="*/ 2071 h 2478"/>
                <a:gd name="T20" fmla="*/ 73 w 1262"/>
                <a:gd name="T21" fmla="*/ 2417 h 2478"/>
                <a:gd name="T22" fmla="*/ 73 w 1262"/>
                <a:gd name="T23" fmla="*/ 2417 h 2478"/>
                <a:gd name="T24" fmla="*/ 13 w 1262"/>
                <a:gd name="T25" fmla="*/ 2444 h 2478"/>
                <a:gd name="T26" fmla="*/ 13 w 1262"/>
                <a:gd name="T27" fmla="*/ 2444 h 2478"/>
                <a:gd name="T28" fmla="*/ 3 w 1262"/>
                <a:gd name="T29" fmla="*/ 2463 h 2478"/>
                <a:gd name="T30" fmla="*/ 3 w 1262"/>
                <a:gd name="T31" fmla="*/ 2463 h 2478"/>
                <a:gd name="T32" fmla="*/ 21 w 1262"/>
                <a:gd name="T33" fmla="*/ 2474 h 2478"/>
                <a:gd name="T34" fmla="*/ 21 w 1262"/>
                <a:gd name="T35" fmla="*/ 2474 h 2478"/>
                <a:gd name="T36" fmla="*/ 444 w 1262"/>
                <a:gd name="T37" fmla="*/ 2159 h 2478"/>
                <a:gd name="T38" fmla="*/ 444 w 1262"/>
                <a:gd name="T39" fmla="*/ 2159 h 2478"/>
                <a:gd name="T40" fmla="*/ 713 w 1262"/>
                <a:gd name="T41" fmla="*/ 1678 h 2478"/>
                <a:gd name="T42" fmla="*/ 713 w 1262"/>
                <a:gd name="T43" fmla="*/ 1678 h 2478"/>
                <a:gd name="T44" fmla="*/ 817 w 1262"/>
                <a:gd name="T45" fmla="*/ 1053 h 2478"/>
                <a:gd name="T46" fmla="*/ 817 w 1262"/>
                <a:gd name="T47" fmla="*/ 1053 h 2478"/>
                <a:gd name="T48" fmla="*/ 812 w 1262"/>
                <a:gd name="T49" fmla="*/ 732 h 2478"/>
                <a:gd name="T50" fmla="*/ 812 w 1262"/>
                <a:gd name="T51" fmla="*/ 732 h 2478"/>
                <a:gd name="T52" fmla="*/ 829 w 1262"/>
                <a:gd name="T53" fmla="*/ 412 h 2478"/>
                <a:gd name="T54" fmla="*/ 829 w 1262"/>
                <a:gd name="T55" fmla="*/ 412 h 2478"/>
                <a:gd name="T56" fmla="*/ 953 w 1262"/>
                <a:gd name="T57" fmla="*/ 169 h 2478"/>
                <a:gd name="T58" fmla="*/ 953 w 1262"/>
                <a:gd name="T59" fmla="*/ 169 h 2478"/>
                <a:gd name="T60" fmla="*/ 1172 w 1262"/>
                <a:gd name="T61" fmla="*/ 59 h 2478"/>
                <a:gd name="T62" fmla="*/ 1172 w 1262"/>
                <a:gd name="T63" fmla="*/ 59 h 2478"/>
                <a:gd name="T64" fmla="*/ 1233 w 1262"/>
                <a:gd name="T65" fmla="*/ 63 h 2478"/>
                <a:gd name="T66" fmla="*/ 1233 w 1262"/>
                <a:gd name="T67" fmla="*/ 63 h 2478"/>
                <a:gd name="T68" fmla="*/ 1242 w 1262"/>
                <a:gd name="T69" fmla="*/ 34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2" h="2478">
                  <a:moveTo>
                    <a:pt x="1242" y="34"/>
                  </a:moveTo>
                  <a:lnTo>
                    <a:pt x="1242" y="34"/>
                  </a:lnTo>
                  <a:cubicBezTo>
                    <a:pt x="1065" y="0"/>
                    <a:pt x="904" y="134"/>
                    <a:pt x="836" y="288"/>
                  </a:cubicBezTo>
                  <a:lnTo>
                    <a:pt x="836" y="288"/>
                  </a:lnTo>
                  <a:cubicBezTo>
                    <a:pt x="749" y="484"/>
                    <a:pt x="786" y="710"/>
                    <a:pt x="788" y="917"/>
                  </a:cubicBezTo>
                  <a:lnTo>
                    <a:pt x="788" y="917"/>
                  </a:lnTo>
                  <a:cubicBezTo>
                    <a:pt x="791" y="1131"/>
                    <a:pt x="773" y="1346"/>
                    <a:pt x="719" y="1552"/>
                  </a:cubicBezTo>
                  <a:lnTo>
                    <a:pt x="719" y="1552"/>
                  </a:lnTo>
                  <a:cubicBezTo>
                    <a:pt x="670" y="1739"/>
                    <a:pt x="591" y="1916"/>
                    <a:pt x="476" y="2071"/>
                  </a:cubicBezTo>
                  <a:lnTo>
                    <a:pt x="476" y="2071"/>
                  </a:lnTo>
                  <a:cubicBezTo>
                    <a:pt x="370" y="2214"/>
                    <a:pt x="233" y="2337"/>
                    <a:pt x="73" y="2417"/>
                  </a:cubicBezTo>
                  <a:lnTo>
                    <a:pt x="73" y="2417"/>
                  </a:lnTo>
                  <a:cubicBezTo>
                    <a:pt x="54" y="2426"/>
                    <a:pt x="33" y="2436"/>
                    <a:pt x="13" y="2444"/>
                  </a:cubicBezTo>
                  <a:lnTo>
                    <a:pt x="13" y="2444"/>
                  </a:lnTo>
                  <a:cubicBezTo>
                    <a:pt x="6" y="2448"/>
                    <a:pt x="0" y="2455"/>
                    <a:pt x="3" y="2463"/>
                  </a:cubicBezTo>
                  <a:lnTo>
                    <a:pt x="3" y="2463"/>
                  </a:lnTo>
                  <a:cubicBezTo>
                    <a:pt x="5" y="2470"/>
                    <a:pt x="14" y="2477"/>
                    <a:pt x="21" y="2474"/>
                  </a:cubicBezTo>
                  <a:lnTo>
                    <a:pt x="21" y="2474"/>
                  </a:lnTo>
                  <a:cubicBezTo>
                    <a:pt x="186" y="2405"/>
                    <a:pt x="329" y="2295"/>
                    <a:pt x="444" y="2159"/>
                  </a:cubicBezTo>
                  <a:lnTo>
                    <a:pt x="444" y="2159"/>
                  </a:lnTo>
                  <a:cubicBezTo>
                    <a:pt x="565" y="2019"/>
                    <a:pt x="653" y="1853"/>
                    <a:pt x="713" y="1678"/>
                  </a:cubicBezTo>
                  <a:lnTo>
                    <a:pt x="713" y="1678"/>
                  </a:lnTo>
                  <a:cubicBezTo>
                    <a:pt x="781" y="1477"/>
                    <a:pt x="811" y="1265"/>
                    <a:pt x="817" y="1053"/>
                  </a:cubicBezTo>
                  <a:lnTo>
                    <a:pt x="817" y="1053"/>
                  </a:lnTo>
                  <a:cubicBezTo>
                    <a:pt x="821" y="946"/>
                    <a:pt x="817" y="839"/>
                    <a:pt x="812" y="732"/>
                  </a:cubicBezTo>
                  <a:lnTo>
                    <a:pt x="812" y="732"/>
                  </a:lnTo>
                  <a:cubicBezTo>
                    <a:pt x="809" y="626"/>
                    <a:pt x="806" y="517"/>
                    <a:pt x="829" y="412"/>
                  </a:cubicBezTo>
                  <a:lnTo>
                    <a:pt x="829" y="412"/>
                  </a:lnTo>
                  <a:cubicBezTo>
                    <a:pt x="848" y="321"/>
                    <a:pt x="887" y="237"/>
                    <a:pt x="953" y="169"/>
                  </a:cubicBezTo>
                  <a:lnTo>
                    <a:pt x="953" y="169"/>
                  </a:lnTo>
                  <a:cubicBezTo>
                    <a:pt x="1010" y="110"/>
                    <a:pt x="1088" y="63"/>
                    <a:pt x="1172" y="59"/>
                  </a:cubicBezTo>
                  <a:lnTo>
                    <a:pt x="1172" y="59"/>
                  </a:lnTo>
                  <a:cubicBezTo>
                    <a:pt x="1193" y="58"/>
                    <a:pt x="1213" y="59"/>
                    <a:pt x="1233" y="63"/>
                  </a:cubicBezTo>
                  <a:lnTo>
                    <a:pt x="1233" y="63"/>
                  </a:lnTo>
                  <a:cubicBezTo>
                    <a:pt x="1253" y="67"/>
                    <a:pt x="1261" y="38"/>
                    <a:pt x="1242" y="34"/>
                  </a:cubicBezTo>
                </a:path>
              </a:pathLst>
            </a:custGeom>
            <a:solidFill>
              <a:schemeClr val="tx2"/>
            </a:solidFill>
            <a:ln>
              <a:noFill/>
            </a:ln>
            <a:effectLst/>
          </p:spPr>
          <p:txBody>
            <a:bodyPr wrap="none" anchor="ctr"/>
            <a:lstStyle/>
            <a:p>
              <a:endParaRPr lang="en-US" sz="2000" dirty="0"/>
            </a:p>
          </p:txBody>
        </p:sp>
        <p:sp>
          <p:nvSpPr>
            <p:cNvPr id="27" name="Freeform 157">
              <a:extLst>
                <a:ext uri="{FF2B5EF4-FFF2-40B4-BE49-F238E27FC236}">
                  <a16:creationId xmlns:a16="http://schemas.microsoft.com/office/drawing/2014/main" id="{C9142440-E109-CAE9-6119-E8DA7950AB6D}"/>
                </a:ext>
              </a:extLst>
            </p:cNvPr>
            <p:cNvSpPr>
              <a:spLocks noChangeArrowheads="1"/>
            </p:cNvSpPr>
            <p:nvPr/>
          </p:nvSpPr>
          <p:spPr bwMode="auto">
            <a:xfrm>
              <a:off x="3344039" y="3770271"/>
              <a:ext cx="685649" cy="1332941"/>
            </a:xfrm>
            <a:custGeom>
              <a:avLst/>
              <a:gdLst>
                <a:gd name="T0" fmla="*/ 1233 w 1262"/>
                <a:gd name="T1" fmla="*/ 2415 h 2452"/>
                <a:gd name="T2" fmla="*/ 1233 w 1262"/>
                <a:gd name="T3" fmla="*/ 2415 h 2452"/>
                <a:gd name="T4" fmla="*/ 850 w 1262"/>
                <a:gd name="T5" fmla="*/ 2142 h 2452"/>
                <a:gd name="T6" fmla="*/ 850 w 1262"/>
                <a:gd name="T7" fmla="*/ 2142 h 2452"/>
                <a:gd name="T8" fmla="*/ 811 w 1262"/>
                <a:gd name="T9" fmla="*/ 1827 h 2452"/>
                <a:gd name="T10" fmla="*/ 811 w 1262"/>
                <a:gd name="T11" fmla="*/ 1827 h 2452"/>
                <a:gd name="T12" fmla="*/ 819 w 1262"/>
                <a:gd name="T13" fmla="*/ 1505 h 2452"/>
                <a:gd name="T14" fmla="*/ 819 w 1262"/>
                <a:gd name="T15" fmla="*/ 1505 h 2452"/>
                <a:gd name="T16" fmla="*/ 737 w 1262"/>
                <a:gd name="T17" fmla="*/ 875 h 2452"/>
                <a:gd name="T18" fmla="*/ 737 w 1262"/>
                <a:gd name="T19" fmla="*/ 875 h 2452"/>
                <a:gd name="T20" fmla="*/ 486 w 1262"/>
                <a:gd name="T21" fmla="*/ 369 h 2452"/>
                <a:gd name="T22" fmla="*/ 486 w 1262"/>
                <a:gd name="T23" fmla="*/ 369 h 2452"/>
                <a:gd name="T24" fmla="*/ 82 w 1262"/>
                <a:gd name="T25" fmla="*/ 31 h 2452"/>
                <a:gd name="T26" fmla="*/ 82 w 1262"/>
                <a:gd name="T27" fmla="*/ 31 h 2452"/>
                <a:gd name="T28" fmla="*/ 21 w 1262"/>
                <a:gd name="T29" fmla="*/ 3 h 2452"/>
                <a:gd name="T30" fmla="*/ 21 w 1262"/>
                <a:gd name="T31" fmla="*/ 3 h 2452"/>
                <a:gd name="T32" fmla="*/ 3 w 1262"/>
                <a:gd name="T33" fmla="*/ 14 h 2452"/>
                <a:gd name="T34" fmla="*/ 3 w 1262"/>
                <a:gd name="T35" fmla="*/ 14 h 2452"/>
                <a:gd name="T36" fmla="*/ 13 w 1262"/>
                <a:gd name="T37" fmla="*/ 33 h 2452"/>
                <a:gd name="T38" fmla="*/ 13 w 1262"/>
                <a:gd name="T39" fmla="*/ 33 h 2452"/>
                <a:gd name="T40" fmla="*/ 435 w 1262"/>
                <a:gd name="T41" fmla="*/ 355 h 2452"/>
                <a:gd name="T42" fmla="*/ 435 w 1262"/>
                <a:gd name="T43" fmla="*/ 355 h 2452"/>
                <a:gd name="T44" fmla="*/ 698 w 1262"/>
                <a:gd name="T45" fmla="*/ 851 h 2452"/>
                <a:gd name="T46" fmla="*/ 698 w 1262"/>
                <a:gd name="T47" fmla="*/ 851 h 2452"/>
                <a:gd name="T48" fmla="*/ 788 w 1262"/>
                <a:gd name="T49" fmla="*/ 1484 h 2452"/>
                <a:gd name="T50" fmla="*/ 788 w 1262"/>
                <a:gd name="T51" fmla="*/ 1484 h 2452"/>
                <a:gd name="T52" fmla="*/ 780 w 1262"/>
                <a:gd name="T53" fmla="*/ 1805 h 2452"/>
                <a:gd name="T54" fmla="*/ 780 w 1262"/>
                <a:gd name="T55" fmla="*/ 1805 h 2452"/>
                <a:gd name="T56" fmla="*/ 812 w 1262"/>
                <a:gd name="T57" fmla="*/ 2124 h 2452"/>
                <a:gd name="T58" fmla="*/ 812 w 1262"/>
                <a:gd name="T59" fmla="*/ 2124 h 2452"/>
                <a:gd name="T60" fmla="*/ 1179 w 1262"/>
                <a:gd name="T61" fmla="*/ 2450 h 2452"/>
                <a:gd name="T62" fmla="*/ 1179 w 1262"/>
                <a:gd name="T63" fmla="*/ 2450 h 2452"/>
                <a:gd name="T64" fmla="*/ 1242 w 1262"/>
                <a:gd name="T65" fmla="*/ 2445 h 2452"/>
                <a:gd name="T66" fmla="*/ 1242 w 1262"/>
                <a:gd name="T67" fmla="*/ 2445 h 2452"/>
                <a:gd name="T68" fmla="*/ 1233 w 1262"/>
                <a:gd name="T69" fmla="*/ 2415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2" h="2452">
                  <a:moveTo>
                    <a:pt x="1233" y="2415"/>
                  </a:moveTo>
                  <a:lnTo>
                    <a:pt x="1233" y="2415"/>
                  </a:lnTo>
                  <a:cubicBezTo>
                    <a:pt x="1058" y="2449"/>
                    <a:pt x="903" y="2296"/>
                    <a:pt x="850" y="2142"/>
                  </a:cubicBezTo>
                  <a:lnTo>
                    <a:pt x="850" y="2142"/>
                  </a:lnTo>
                  <a:cubicBezTo>
                    <a:pt x="815" y="2041"/>
                    <a:pt x="809" y="1933"/>
                    <a:pt x="811" y="1827"/>
                  </a:cubicBezTo>
                  <a:lnTo>
                    <a:pt x="811" y="1827"/>
                  </a:lnTo>
                  <a:cubicBezTo>
                    <a:pt x="812" y="1719"/>
                    <a:pt x="819" y="1612"/>
                    <a:pt x="819" y="1505"/>
                  </a:cubicBezTo>
                  <a:lnTo>
                    <a:pt x="819" y="1505"/>
                  </a:lnTo>
                  <a:cubicBezTo>
                    <a:pt x="818" y="1293"/>
                    <a:pt x="796" y="1079"/>
                    <a:pt x="737" y="875"/>
                  </a:cubicBezTo>
                  <a:lnTo>
                    <a:pt x="737" y="875"/>
                  </a:lnTo>
                  <a:cubicBezTo>
                    <a:pt x="684" y="693"/>
                    <a:pt x="602" y="520"/>
                    <a:pt x="486" y="369"/>
                  </a:cubicBezTo>
                  <a:lnTo>
                    <a:pt x="486" y="369"/>
                  </a:lnTo>
                  <a:cubicBezTo>
                    <a:pt x="378" y="229"/>
                    <a:pt x="241" y="109"/>
                    <a:pt x="82" y="31"/>
                  </a:cubicBezTo>
                  <a:lnTo>
                    <a:pt x="82" y="31"/>
                  </a:lnTo>
                  <a:cubicBezTo>
                    <a:pt x="62" y="21"/>
                    <a:pt x="42" y="12"/>
                    <a:pt x="21" y="3"/>
                  </a:cubicBezTo>
                  <a:lnTo>
                    <a:pt x="21" y="3"/>
                  </a:lnTo>
                  <a:cubicBezTo>
                    <a:pt x="14" y="0"/>
                    <a:pt x="5" y="7"/>
                    <a:pt x="3" y="14"/>
                  </a:cubicBezTo>
                  <a:lnTo>
                    <a:pt x="3" y="14"/>
                  </a:lnTo>
                  <a:cubicBezTo>
                    <a:pt x="0" y="23"/>
                    <a:pt x="6" y="30"/>
                    <a:pt x="13" y="33"/>
                  </a:cubicBezTo>
                  <a:lnTo>
                    <a:pt x="13" y="33"/>
                  </a:lnTo>
                  <a:cubicBezTo>
                    <a:pt x="178" y="102"/>
                    <a:pt x="321" y="217"/>
                    <a:pt x="435" y="355"/>
                  </a:cubicBezTo>
                  <a:lnTo>
                    <a:pt x="435" y="355"/>
                  </a:lnTo>
                  <a:cubicBezTo>
                    <a:pt x="556" y="500"/>
                    <a:pt x="642" y="672"/>
                    <a:pt x="698" y="851"/>
                  </a:cubicBezTo>
                  <a:lnTo>
                    <a:pt x="698" y="851"/>
                  </a:lnTo>
                  <a:cubicBezTo>
                    <a:pt x="761" y="1056"/>
                    <a:pt x="786" y="1271"/>
                    <a:pt x="788" y="1484"/>
                  </a:cubicBezTo>
                  <a:lnTo>
                    <a:pt x="788" y="1484"/>
                  </a:lnTo>
                  <a:cubicBezTo>
                    <a:pt x="789" y="1591"/>
                    <a:pt x="783" y="1699"/>
                    <a:pt x="780" y="1805"/>
                  </a:cubicBezTo>
                  <a:lnTo>
                    <a:pt x="780" y="1805"/>
                  </a:lnTo>
                  <a:cubicBezTo>
                    <a:pt x="778" y="1912"/>
                    <a:pt x="782" y="2021"/>
                    <a:pt x="812" y="2124"/>
                  </a:cubicBezTo>
                  <a:lnTo>
                    <a:pt x="812" y="2124"/>
                  </a:lnTo>
                  <a:cubicBezTo>
                    <a:pt x="859" y="2286"/>
                    <a:pt x="999" y="2446"/>
                    <a:pt x="1179" y="2450"/>
                  </a:cubicBezTo>
                  <a:lnTo>
                    <a:pt x="1179" y="2450"/>
                  </a:lnTo>
                  <a:cubicBezTo>
                    <a:pt x="1200" y="2451"/>
                    <a:pt x="1221" y="2449"/>
                    <a:pt x="1242" y="2445"/>
                  </a:cubicBezTo>
                  <a:lnTo>
                    <a:pt x="1242" y="2445"/>
                  </a:lnTo>
                  <a:cubicBezTo>
                    <a:pt x="1261" y="2441"/>
                    <a:pt x="1253" y="2412"/>
                    <a:pt x="1233" y="2415"/>
                  </a:cubicBezTo>
                </a:path>
              </a:pathLst>
            </a:custGeom>
            <a:solidFill>
              <a:schemeClr val="tx2"/>
            </a:solidFill>
            <a:ln>
              <a:noFill/>
            </a:ln>
            <a:effectLst/>
          </p:spPr>
          <p:txBody>
            <a:bodyPr wrap="none" anchor="ctr"/>
            <a:lstStyle/>
            <a:p>
              <a:endParaRPr lang="en-US" sz="2000" dirty="0"/>
            </a:p>
          </p:txBody>
        </p:sp>
      </p:grpSp>
      <p:sp>
        <p:nvSpPr>
          <p:cNvPr id="35" name="TextBox 34">
            <a:extLst>
              <a:ext uri="{FF2B5EF4-FFF2-40B4-BE49-F238E27FC236}">
                <a16:creationId xmlns:a16="http://schemas.microsoft.com/office/drawing/2014/main" id="{981F94EB-31C7-569B-185C-2B6DDD192DC2}"/>
              </a:ext>
            </a:extLst>
          </p:cNvPr>
          <p:cNvSpPr txBox="1"/>
          <p:nvPr/>
        </p:nvSpPr>
        <p:spPr>
          <a:xfrm>
            <a:off x="9862842" y="2972678"/>
            <a:ext cx="1292341" cy="369332"/>
          </a:xfrm>
          <a:prstGeom prst="rect">
            <a:avLst/>
          </a:prstGeom>
          <a:noFill/>
        </p:spPr>
        <p:txBody>
          <a:bodyPr wrap="none" rtlCol="0">
            <a:spAutoFit/>
          </a:bodyPr>
          <a:lstStyle/>
          <a:p>
            <a:r>
              <a:rPr lang="en-US" dirty="0">
                <a:solidFill>
                  <a:srgbClr val="FF0000"/>
                </a:solidFill>
              </a:rPr>
              <a:t>(Obligation)</a:t>
            </a:r>
          </a:p>
        </p:txBody>
      </p:sp>
      <p:sp>
        <p:nvSpPr>
          <p:cNvPr id="3" name="TextBox 2">
            <a:extLst>
              <a:ext uri="{FF2B5EF4-FFF2-40B4-BE49-F238E27FC236}">
                <a16:creationId xmlns:a16="http://schemas.microsoft.com/office/drawing/2014/main" id="{907ADC22-1450-0476-F50B-2BF732A12571}"/>
              </a:ext>
            </a:extLst>
          </p:cNvPr>
          <p:cNvSpPr txBox="1"/>
          <p:nvPr/>
        </p:nvSpPr>
        <p:spPr>
          <a:xfrm>
            <a:off x="7021901" y="6342336"/>
            <a:ext cx="4779035" cy="307777"/>
          </a:xfrm>
          <a:prstGeom prst="rect">
            <a:avLst/>
          </a:prstGeom>
          <a:solidFill>
            <a:schemeClr val="bg1"/>
          </a:solidFill>
        </p:spPr>
        <p:txBody>
          <a:bodyPr wrap="square" rtlCol="0">
            <a:spAutoFit/>
          </a:bodyPr>
          <a:lstStyle/>
          <a:p>
            <a:r>
              <a:rPr lang="en-US" sz="1400" i="1" dirty="0">
                <a:solidFill>
                  <a:schemeClr val="accent6">
                    <a:lumMod val="75000"/>
                  </a:schemeClr>
                </a:solidFill>
              </a:rPr>
              <a:t>Building effective and efficient tax administrations in Africa</a:t>
            </a:r>
          </a:p>
        </p:txBody>
      </p:sp>
    </p:spTree>
    <p:extLst>
      <p:ext uri="{BB962C8B-B14F-4D97-AF65-F5344CB8AC3E}">
        <p14:creationId xmlns:p14="http://schemas.microsoft.com/office/powerpoint/2010/main" val="359114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45CF68-F2A1-EE54-7D97-789AD7760FA1}"/>
              </a:ext>
            </a:extLst>
          </p:cNvPr>
          <p:cNvSpPr txBox="1"/>
          <p:nvPr/>
        </p:nvSpPr>
        <p:spPr>
          <a:xfrm>
            <a:off x="2286000" y="934720"/>
            <a:ext cx="8371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AD47">
                    <a:lumMod val="75000"/>
                  </a:srgbClr>
                </a:solidFill>
                <a:latin typeface="Calibri" panose="020F0502020204030204"/>
              </a:rPr>
              <a:t>Supplies Covered (B2C vs B2B) and Services Covered  </a:t>
            </a:r>
            <a:endParaRPr kumimoji="0" lang="en-ZA"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9A4517F1-FEA4-EB68-3C8F-5FE8658D6C34}"/>
              </a:ext>
            </a:extLst>
          </p:cNvPr>
          <p:cNvGrpSpPr/>
          <p:nvPr/>
        </p:nvGrpSpPr>
        <p:grpSpPr>
          <a:xfrm>
            <a:off x="1298408" y="1522332"/>
            <a:ext cx="9954842" cy="4799110"/>
            <a:chOff x="839338" y="1808546"/>
            <a:chExt cx="7945132" cy="3830253"/>
          </a:xfrm>
        </p:grpSpPr>
        <p:sp>
          <p:nvSpPr>
            <p:cNvPr id="40" name="Freeform 22">
              <a:extLst>
                <a:ext uri="{FF2B5EF4-FFF2-40B4-BE49-F238E27FC236}">
                  <a16:creationId xmlns:a16="http://schemas.microsoft.com/office/drawing/2014/main" id="{26840189-ABCE-B555-5CDF-6C51875293EE}"/>
                </a:ext>
              </a:extLst>
            </p:cNvPr>
            <p:cNvSpPr/>
            <p:nvPr/>
          </p:nvSpPr>
          <p:spPr>
            <a:xfrm>
              <a:off x="839338" y="3194345"/>
              <a:ext cx="1195940" cy="1189830"/>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07415" tIns="206408" rIns="207415" bIns="206408" numCol="1" spcCol="1270" anchor="ctr" anchorCtr="0">
              <a:noAutofit/>
            </a:bodyPr>
            <a:lstStyle/>
            <a:p>
              <a:pPr algn="ctr" defTabSz="711182">
                <a:lnSpc>
                  <a:spcPct val="90000"/>
                </a:lnSpc>
                <a:spcBef>
                  <a:spcPct val="0"/>
                </a:spcBef>
                <a:spcAft>
                  <a:spcPct val="35000"/>
                </a:spcAft>
              </a:pPr>
              <a:r>
                <a:rPr lang="en-US" sz="1400" dirty="0">
                  <a:solidFill>
                    <a:srgbClr val="FFFFFF"/>
                  </a:solidFill>
                </a:rPr>
                <a:t>SIMPLIFIED REGIME</a:t>
              </a:r>
            </a:p>
          </p:txBody>
        </p:sp>
        <p:sp>
          <p:nvSpPr>
            <p:cNvPr id="41" name="Rounded Rectangle 23">
              <a:extLst>
                <a:ext uri="{FF2B5EF4-FFF2-40B4-BE49-F238E27FC236}">
                  <a16:creationId xmlns:a16="http://schemas.microsoft.com/office/drawing/2014/main" id="{9C9B0601-373C-DC7D-7998-1F773FB8EDA4}"/>
                </a:ext>
              </a:extLst>
            </p:cNvPr>
            <p:cNvSpPr/>
            <p:nvPr/>
          </p:nvSpPr>
          <p:spPr>
            <a:xfrm>
              <a:off x="2514601" y="2414741"/>
              <a:ext cx="1541487" cy="386838"/>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6151" tIns="36151" rIns="36151" bIns="36151" numCol="1" spcCol="1270" anchor="ctr" anchorCtr="0">
              <a:noAutofit/>
            </a:bodyPr>
            <a:lstStyle/>
            <a:p>
              <a:pPr algn="ctr" defTabSz="711182">
                <a:lnSpc>
                  <a:spcPct val="90000"/>
                </a:lnSpc>
                <a:spcBef>
                  <a:spcPct val="0"/>
                </a:spcBef>
                <a:spcAft>
                  <a:spcPct val="35000"/>
                </a:spcAft>
              </a:pPr>
              <a:r>
                <a:rPr lang="en-US" sz="1400" dirty="0">
                  <a:solidFill>
                    <a:srgbClr val="FFFFFF"/>
                  </a:solidFill>
                </a:rPr>
                <a:t>Broad + All Inclusive</a:t>
              </a:r>
            </a:p>
          </p:txBody>
        </p:sp>
        <p:sp>
          <p:nvSpPr>
            <p:cNvPr id="42" name="Rounded Rectangle 24">
              <a:extLst>
                <a:ext uri="{FF2B5EF4-FFF2-40B4-BE49-F238E27FC236}">
                  <a16:creationId xmlns:a16="http://schemas.microsoft.com/office/drawing/2014/main" id="{16BEA0AB-E936-7275-C320-1496F1FD8AA0}"/>
                </a:ext>
              </a:extLst>
            </p:cNvPr>
            <p:cNvSpPr/>
            <p:nvPr/>
          </p:nvSpPr>
          <p:spPr>
            <a:xfrm>
              <a:off x="2516438" y="3202141"/>
              <a:ext cx="1541487" cy="386838"/>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6151" tIns="36151" rIns="36151" bIns="36151" numCol="1" spcCol="1270" anchor="ctr" anchorCtr="0">
              <a:noAutofit/>
            </a:bodyPr>
            <a:lstStyle/>
            <a:p>
              <a:pPr algn="ctr" defTabSz="711182">
                <a:lnSpc>
                  <a:spcPct val="90000"/>
                </a:lnSpc>
                <a:spcBef>
                  <a:spcPct val="0"/>
                </a:spcBef>
                <a:spcAft>
                  <a:spcPct val="35000"/>
                </a:spcAft>
              </a:pPr>
              <a:r>
                <a:rPr lang="en-US" sz="1400" dirty="0">
                  <a:solidFill>
                    <a:srgbClr val="FFFFFF"/>
                  </a:solidFill>
                </a:rPr>
                <a:t>Broad + B2C Focused</a:t>
              </a:r>
            </a:p>
          </p:txBody>
        </p:sp>
        <p:sp>
          <p:nvSpPr>
            <p:cNvPr id="43" name="Rounded Rectangle 25">
              <a:extLst>
                <a:ext uri="{FF2B5EF4-FFF2-40B4-BE49-F238E27FC236}">
                  <a16:creationId xmlns:a16="http://schemas.microsoft.com/office/drawing/2014/main" id="{AD4216D4-1E2C-F720-DD16-F1BAF0CE9572}"/>
                </a:ext>
              </a:extLst>
            </p:cNvPr>
            <p:cNvSpPr/>
            <p:nvPr/>
          </p:nvSpPr>
          <p:spPr>
            <a:xfrm>
              <a:off x="2516438" y="3989541"/>
              <a:ext cx="1541487" cy="386838"/>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6151" tIns="36151" rIns="36151" bIns="36151" numCol="1" spcCol="1270" anchor="ctr" anchorCtr="0">
              <a:noAutofit/>
            </a:bodyPr>
            <a:lstStyle/>
            <a:p>
              <a:pPr algn="ctr" defTabSz="711182">
                <a:lnSpc>
                  <a:spcPct val="90000"/>
                </a:lnSpc>
                <a:spcBef>
                  <a:spcPct val="0"/>
                </a:spcBef>
                <a:spcAft>
                  <a:spcPct val="35000"/>
                </a:spcAft>
              </a:pPr>
              <a:r>
                <a:rPr lang="en-US" sz="1400" dirty="0">
                  <a:solidFill>
                    <a:srgbClr val="FFFFFF"/>
                  </a:solidFill>
                </a:rPr>
                <a:t>Targeted + All Inclusive</a:t>
              </a:r>
            </a:p>
          </p:txBody>
        </p:sp>
        <p:sp>
          <p:nvSpPr>
            <p:cNvPr id="44" name="Rounded Rectangle 26">
              <a:extLst>
                <a:ext uri="{FF2B5EF4-FFF2-40B4-BE49-F238E27FC236}">
                  <a16:creationId xmlns:a16="http://schemas.microsoft.com/office/drawing/2014/main" id="{21D6FD10-22B5-8D73-36C7-37D185CC76D2}"/>
                </a:ext>
              </a:extLst>
            </p:cNvPr>
            <p:cNvSpPr/>
            <p:nvPr/>
          </p:nvSpPr>
          <p:spPr>
            <a:xfrm>
              <a:off x="2514601" y="4776941"/>
              <a:ext cx="1541487" cy="386838"/>
            </a:xfrm>
            <a:prstGeom prst="roundRect">
              <a:avLst>
                <a:gd name="adj" fmla="val 50000"/>
              </a:avLst>
            </a:pr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6151" tIns="36151" rIns="36151" bIns="36151" numCol="1" spcCol="1270" anchor="ctr" anchorCtr="0">
              <a:noAutofit/>
            </a:bodyPr>
            <a:lstStyle/>
            <a:p>
              <a:pPr algn="ctr" defTabSz="711182">
                <a:lnSpc>
                  <a:spcPct val="90000"/>
                </a:lnSpc>
                <a:spcBef>
                  <a:spcPct val="0"/>
                </a:spcBef>
                <a:spcAft>
                  <a:spcPct val="35000"/>
                </a:spcAft>
              </a:pPr>
              <a:r>
                <a:rPr lang="en-US" sz="1400" dirty="0">
                  <a:solidFill>
                    <a:srgbClr val="FFFFFF"/>
                  </a:solidFill>
                </a:rPr>
                <a:t>Targeted + B2C Focused</a:t>
              </a:r>
            </a:p>
          </p:txBody>
        </p:sp>
        <p:sp>
          <p:nvSpPr>
            <p:cNvPr id="45" name="Rectangle 44">
              <a:extLst>
                <a:ext uri="{FF2B5EF4-FFF2-40B4-BE49-F238E27FC236}">
                  <a16:creationId xmlns:a16="http://schemas.microsoft.com/office/drawing/2014/main" id="{F9255B0F-2C31-67AE-8B2C-E51CB4E43479}"/>
                </a:ext>
              </a:extLst>
            </p:cNvPr>
            <p:cNvSpPr/>
            <p:nvPr/>
          </p:nvSpPr>
          <p:spPr>
            <a:xfrm>
              <a:off x="4819926" y="1852682"/>
              <a:ext cx="3964544" cy="216062"/>
            </a:xfrm>
            <a:prstGeom prst="rect">
              <a:avLst/>
            </a:prstGeom>
          </p:spPr>
          <p:txBody>
            <a:bodyPr wrap="square" lIns="182880" rIns="182880" bIns="73152">
              <a:spAutoFit/>
            </a:bodyPr>
            <a:lstStyle/>
            <a:p>
              <a:pPr>
                <a:lnSpc>
                  <a:spcPct val="89000"/>
                </a:lnSpc>
              </a:pPr>
              <a:r>
                <a:rPr lang="en-US" sz="1100" dirty="0"/>
                <a:t>All supplies within the general definition of the regime</a:t>
              </a:r>
            </a:p>
          </p:txBody>
        </p:sp>
        <p:sp>
          <p:nvSpPr>
            <p:cNvPr id="46" name="Rectangle 45">
              <a:extLst>
                <a:ext uri="{FF2B5EF4-FFF2-40B4-BE49-F238E27FC236}">
                  <a16:creationId xmlns:a16="http://schemas.microsoft.com/office/drawing/2014/main" id="{016BAD32-86C3-7A69-5CDD-E2946D1C7AEB}"/>
                </a:ext>
              </a:extLst>
            </p:cNvPr>
            <p:cNvSpPr/>
            <p:nvPr/>
          </p:nvSpPr>
          <p:spPr>
            <a:xfrm>
              <a:off x="4819926" y="2305541"/>
              <a:ext cx="3964544" cy="236597"/>
            </a:xfrm>
            <a:prstGeom prst="rect">
              <a:avLst/>
            </a:prstGeom>
          </p:spPr>
          <p:txBody>
            <a:bodyPr wrap="square" lIns="182880" rIns="182880" bIns="73152">
              <a:spAutoFit/>
            </a:bodyPr>
            <a:lstStyle/>
            <a:p>
              <a:pPr>
                <a:lnSpc>
                  <a:spcPct val="89000"/>
                </a:lnSpc>
              </a:pPr>
              <a:r>
                <a:rPr lang="en-US" sz="1100" dirty="0"/>
                <a:t>Covers both B2B and B2C</a:t>
              </a:r>
            </a:p>
          </p:txBody>
        </p:sp>
        <p:cxnSp>
          <p:nvCxnSpPr>
            <p:cNvPr id="47" name="Elbow Connector 11">
              <a:extLst>
                <a:ext uri="{FF2B5EF4-FFF2-40B4-BE49-F238E27FC236}">
                  <a16:creationId xmlns:a16="http://schemas.microsoft.com/office/drawing/2014/main" id="{3322B214-FF52-4FDE-6BA8-F8226AEBC147}"/>
                </a:ext>
              </a:extLst>
            </p:cNvPr>
            <p:cNvCxnSpPr>
              <a:stCxn id="41" idx="3"/>
            </p:cNvCxnSpPr>
            <p:nvPr/>
          </p:nvCxnSpPr>
          <p:spPr>
            <a:xfrm flipV="1">
              <a:off x="4056088" y="1972103"/>
              <a:ext cx="459038" cy="636057"/>
            </a:xfrm>
            <a:prstGeom prst="bentConnector3">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8" name="Elbow Connector 12">
              <a:extLst>
                <a:ext uri="{FF2B5EF4-FFF2-40B4-BE49-F238E27FC236}">
                  <a16:creationId xmlns:a16="http://schemas.microsoft.com/office/drawing/2014/main" id="{F64848EC-E64B-78DA-006B-54D13BF3A5AF}"/>
                </a:ext>
              </a:extLst>
            </p:cNvPr>
            <p:cNvCxnSpPr>
              <a:stCxn id="41" idx="3"/>
            </p:cNvCxnSpPr>
            <p:nvPr/>
          </p:nvCxnSpPr>
          <p:spPr>
            <a:xfrm flipV="1">
              <a:off x="4056088" y="2417083"/>
              <a:ext cx="459038" cy="191078"/>
            </a:xfrm>
            <a:prstGeom prst="bentConnector3">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34830D63-E1C1-B942-0A5F-093DE0CE40C4}"/>
                </a:ext>
              </a:extLst>
            </p:cNvPr>
            <p:cNvSpPr/>
            <p:nvPr/>
          </p:nvSpPr>
          <p:spPr>
            <a:xfrm>
              <a:off x="4819924" y="2929641"/>
              <a:ext cx="3964544" cy="236597"/>
            </a:xfrm>
            <a:prstGeom prst="rect">
              <a:avLst/>
            </a:prstGeom>
          </p:spPr>
          <p:txBody>
            <a:bodyPr wrap="square" lIns="182880" rIns="182880" bIns="73152">
              <a:spAutoFit/>
            </a:bodyPr>
            <a:lstStyle/>
            <a:p>
              <a:pPr>
                <a:lnSpc>
                  <a:spcPct val="89000"/>
                </a:lnSpc>
              </a:pPr>
              <a:r>
                <a:rPr lang="en-US" sz="1100" dirty="0"/>
                <a:t>All supplies within the general definition of the regime</a:t>
              </a:r>
            </a:p>
          </p:txBody>
        </p:sp>
        <p:sp>
          <p:nvSpPr>
            <p:cNvPr id="50" name="Rectangle 49">
              <a:extLst>
                <a:ext uri="{FF2B5EF4-FFF2-40B4-BE49-F238E27FC236}">
                  <a16:creationId xmlns:a16="http://schemas.microsoft.com/office/drawing/2014/main" id="{EA94C13C-DEAB-272F-15F5-5825CF62DDAC}"/>
                </a:ext>
              </a:extLst>
            </p:cNvPr>
            <p:cNvSpPr/>
            <p:nvPr/>
          </p:nvSpPr>
          <p:spPr>
            <a:xfrm>
              <a:off x="4819924" y="3413641"/>
              <a:ext cx="3964544" cy="216062"/>
            </a:xfrm>
            <a:prstGeom prst="rect">
              <a:avLst/>
            </a:prstGeom>
          </p:spPr>
          <p:txBody>
            <a:bodyPr wrap="square" lIns="182880" rIns="182880" bIns="73152">
              <a:spAutoFit/>
            </a:bodyPr>
            <a:lstStyle/>
            <a:p>
              <a:pPr>
                <a:lnSpc>
                  <a:spcPct val="89000"/>
                </a:lnSpc>
              </a:pPr>
              <a:r>
                <a:rPr lang="en-US" sz="1100" dirty="0"/>
                <a:t>Covers only B2C supplies (Reverse Charge or WHT on B2B supplies)</a:t>
              </a:r>
            </a:p>
          </p:txBody>
        </p:sp>
        <p:cxnSp>
          <p:nvCxnSpPr>
            <p:cNvPr id="51" name="Elbow Connector 34">
              <a:extLst>
                <a:ext uri="{FF2B5EF4-FFF2-40B4-BE49-F238E27FC236}">
                  <a16:creationId xmlns:a16="http://schemas.microsoft.com/office/drawing/2014/main" id="{507658BE-0C4F-CD1C-C7F0-BAD1411AA8C2}"/>
                </a:ext>
              </a:extLst>
            </p:cNvPr>
            <p:cNvCxnSpPr>
              <a:stCxn id="42" idx="3"/>
            </p:cNvCxnSpPr>
            <p:nvPr/>
          </p:nvCxnSpPr>
          <p:spPr>
            <a:xfrm flipV="1">
              <a:off x="4057925" y="3059224"/>
              <a:ext cx="457201" cy="336337"/>
            </a:xfrm>
            <a:prstGeom prst="bentConnector3">
              <a:avLst/>
            </a:prstGeom>
            <a:ln w="3175" cmpd="sng">
              <a:solidFill>
                <a:schemeClr val="accent3"/>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2" name="Elbow Connector 35">
              <a:extLst>
                <a:ext uri="{FF2B5EF4-FFF2-40B4-BE49-F238E27FC236}">
                  <a16:creationId xmlns:a16="http://schemas.microsoft.com/office/drawing/2014/main" id="{DC3B1D37-79D5-5FB3-3562-42B9349C5C9F}"/>
                </a:ext>
              </a:extLst>
            </p:cNvPr>
            <p:cNvCxnSpPr>
              <a:stCxn id="42" idx="3"/>
            </p:cNvCxnSpPr>
            <p:nvPr/>
          </p:nvCxnSpPr>
          <p:spPr>
            <a:xfrm>
              <a:off x="4057925" y="3395560"/>
              <a:ext cx="457201" cy="108642"/>
            </a:xfrm>
            <a:prstGeom prst="bentConnector3">
              <a:avLst/>
            </a:prstGeom>
            <a:ln w="3175" cmpd="sng">
              <a:solidFill>
                <a:schemeClr val="accent3"/>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17C8493B-DE00-A43F-9F5B-6C594331C435}"/>
                </a:ext>
              </a:extLst>
            </p:cNvPr>
            <p:cNvSpPr/>
            <p:nvPr/>
          </p:nvSpPr>
          <p:spPr>
            <a:xfrm>
              <a:off x="4819926" y="3915162"/>
              <a:ext cx="3964544" cy="236597"/>
            </a:xfrm>
            <a:prstGeom prst="rect">
              <a:avLst/>
            </a:prstGeom>
          </p:spPr>
          <p:txBody>
            <a:bodyPr wrap="square" lIns="182880" rIns="182880" bIns="73152">
              <a:spAutoFit/>
            </a:bodyPr>
            <a:lstStyle/>
            <a:p>
              <a:pPr>
                <a:lnSpc>
                  <a:spcPct val="89000"/>
                </a:lnSpc>
              </a:pPr>
              <a:r>
                <a:rPr lang="en-US" sz="1100" dirty="0"/>
                <a:t>Specified list of transactions in scope</a:t>
              </a:r>
            </a:p>
          </p:txBody>
        </p:sp>
        <p:sp>
          <p:nvSpPr>
            <p:cNvPr id="54" name="Rectangle 53">
              <a:extLst>
                <a:ext uri="{FF2B5EF4-FFF2-40B4-BE49-F238E27FC236}">
                  <a16:creationId xmlns:a16="http://schemas.microsoft.com/office/drawing/2014/main" id="{D0290C76-209D-83F2-C559-89B778CC941C}"/>
                </a:ext>
              </a:extLst>
            </p:cNvPr>
            <p:cNvSpPr/>
            <p:nvPr/>
          </p:nvSpPr>
          <p:spPr>
            <a:xfrm>
              <a:off x="4819926" y="4372362"/>
              <a:ext cx="3964544" cy="236597"/>
            </a:xfrm>
            <a:prstGeom prst="rect">
              <a:avLst/>
            </a:prstGeom>
          </p:spPr>
          <p:txBody>
            <a:bodyPr wrap="square" lIns="182880" rIns="182880" bIns="73152">
              <a:spAutoFit/>
            </a:bodyPr>
            <a:lstStyle/>
            <a:p>
              <a:pPr>
                <a:lnSpc>
                  <a:spcPct val="89000"/>
                </a:lnSpc>
              </a:pPr>
              <a:r>
                <a:rPr lang="en-US" sz="1100" dirty="0"/>
                <a:t>Covers both B2B and B2C</a:t>
              </a:r>
            </a:p>
          </p:txBody>
        </p:sp>
        <p:cxnSp>
          <p:nvCxnSpPr>
            <p:cNvPr id="55" name="Elbow Connector 38">
              <a:extLst>
                <a:ext uri="{FF2B5EF4-FFF2-40B4-BE49-F238E27FC236}">
                  <a16:creationId xmlns:a16="http://schemas.microsoft.com/office/drawing/2014/main" id="{FFEA4546-ACEF-F29A-CED5-4BAC0F33CB2D}"/>
                </a:ext>
              </a:extLst>
            </p:cNvPr>
            <p:cNvCxnSpPr>
              <a:stCxn id="43" idx="3"/>
            </p:cNvCxnSpPr>
            <p:nvPr/>
          </p:nvCxnSpPr>
          <p:spPr>
            <a:xfrm flipV="1">
              <a:off x="4057925" y="4044744"/>
              <a:ext cx="457201" cy="138217"/>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6" name="Elbow Connector 39">
              <a:extLst>
                <a:ext uri="{FF2B5EF4-FFF2-40B4-BE49-F238E27FC236}">
                  <a16:creationId xmlns:a16="http://schemas.microsoft.com/office/drawing/2014/main" id="{32328C45-F47D-6AEC-ACDF-0659E772EF82}"/>
                </a:ext>
              </a:extLst>
            </p:cNvPr>
            <p:cNvCxnSpPr>
              <a:stCxn id="43" idx="3"/>
            </p:cNvCxnSpPr>
            <p:nvPr/>
          </p:nvCxnSpPr>
          <p:spPr>
            <a:xfrm>
              <a:off x="4057925" y="4182960"/>
              <a:ext cx="457201" cy="306762"/>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08F10118-79EF-6F6A-BC8E-708E82FEF8D9}"/>
                </a:ext>
              </a:extLst>
            </p:cNvPr>
            <p:cNvSpPr/>
            <p:nvPr/>
          </p:nvSpPr>
          <p:spPr>
            <a:xfrm>
              <a:off x="4819926" y="4910841"/>
              <a:ext cx="3964544" cy="236597"/>
            </a:xfrm>
            <a:prstGeom prst="rect">
              <a:avLst/>
            </a:prstGeom>
          </p:spPr>
          <p:txBody>
            <a:bodyPr wrap="square" lIns="182880" rIns="182880" bIns="73152">
              <a:spAutoFit/>
            </a:bodyPr>
            <a:lstStyle/>
            <a:p>
              <a:pPr>
                <a:lnSpc>
                  <a:spcPct val="89000"/>
                </a:lnSpc>
              </a:pPr>
              <a:r>
                <a:rPr lang="en-US" sz="1100" dirty="0"/>
                <a:t>Specified list of transactions in scope</a:t>
              </a:r>
            </a:p>
          </p:txBody>
        </p:sp>
        <p:sp>
          <p:nvSpPr>
            <p:cNvPr id="58" name="Rectangle 57">
              <a:extLst>
                <a:ext uri="{FF2B5EF4-FFF2-40B4-BE49-F238E27FC236}">
                  <a16:creationId xmlns:a16="http://schemas.microsoft.com/office/drawing/2014/main" id="{5B47D1B7-9540-CE5B-9642-558F45F1ED95}"/>
                </a:ext>
              </a:extLst>
            </p:cNvPr>
            <p:cNvSpPr/>
            <p:nvPr/>
          </p:nvSpPr>
          <p:spPr>
            <a:xfrm>
              <a:off x="4819926" y="5377404"/>
              <a:ext cx="3964544" cy="216062"/>
            </a:xfrm>
            <a:prstGeom prst="rect">
              <a:avLst/>
            </a:prstGeom>
          </p:spPr>
          <p:txBody>
            <a:bodyPr wrap="square" lIns="182880" rIns="182880" bIns="73152">
              <a:spAutoFit/>
            </a:bodyPr>
            <a:lstStyle/>
            <a:p>
              <a:pPr>
                <a:lnSpc>
                  <a:spcPct val="89000"/>
                </a:lnSpc>
              </a:pPr>
              <a:r>
                <a:rPr lang="en-US" sz="1100" dirty="0"/>
                <a:t>Covers only B2C supplies (Reverse Charge or WHT on B2B supplies)</a:t>
              </a:r>
            </a:p>
          </p:txBody>
        </p:sp>
        <p:cxnSp>
          <p:nvCxnSpPr>
            <p:cNvPr id="59" name="Elbow Connector 42">
              <a:extLst>
                <a:ext uri="{FF2B5EF4-FFF2-40B4-BE49-F238E27FC236}">
                  <a16:creationId xmlns:a16="http://schemas.microsoft.com/office/drawing/2014/main" id="{8FF1FF4E-6B79-B9F7-CFE2-A152078C7368}"/>
                </a:ext>
              </a:extLst>
            </p:cNvPr>
            <p:cNvCxnSpPr>
              <a:stCxn id="44" idx="3"/>
            </p:cNvCxnSpPr>
            <p:nvPr/>
          </p:nvCxnSpPr>
          <p:spPr>
            <a:xfrm>
              <a:off x="4056088" y="4970361"/>
              <a:ext cx="459038" cy="59903"/>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0" name="Elbow Connector 43">
              <a:extLst>
                <a:ext uri="{FF2B5EF4-FFF2-40B4-BE49-F238E27FC236}">
                  <a16:creationId xmlns:a16="http://schemas.microsoft.com/office/drawing/2014/main" id="{23852F6B-4E86-4AD2-0C33-2F599AABD428}"/>
                </a:ext>
              </a:extLst>
            </p:cNvPr>
            <p:cNvCxnSpPr>
              <a:stCxn id="44" idx="3"/>
            </p:cNvCxnSpPr>
            <p:nvPr/>
          </p:nvCxnSpPr>
          <p:spPr>
            <a:xfrm>
              <a:off x="4056088" y="4970360"/>
              <a:ext cx="459038" cy="504882"/>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1" name="Elbow Connector 50">
              <a:extLst>
                <a:ext uri="{FF2B5EF4-FFF2-40B4-BE49-F238E27FC236}">
                  <a16:creationId xmlns:a16="http://schemas.microsoft.com/office/drawing/2014/main" id="{4B5E6AA2-589F-E4D3-78B8-FA2656B2A3B3}"/>
                </a:ext>
              </a:extLst>
            </p:cNvPr>
            <p:cNvCxnSpPr>
              <a:cxnSpLocks/>
              <a:stCxn id="40" idx="2"/>
              <a:endCxn id="41" idx="1"/>
            </p:cNvCxnSpPr>
            <p:nvPr/>
          </p:nvCxnSpPr>
          <p:spPr>
            <a:xfrm flipV="1">
              <a:off x="2035278" y="2608160"/>
              <a:ext cx="479322" cy="1181100"/>
            </a:xfrm>
            <a:prstGeom prst="bentConnector3">
              <a:avLst>
                <a:gd name="adj1" fmla="val 50000"/>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2" name="Elbow Connector 54">
              <a:extLst>
                <a:ext uri="{FF2B5EF4-FFF2-40B4-BE49-F238E27FC236}">
                  <a16:creationId xmlns:a16="http://schemas.microsoft.com/office/drawing/2014/main" id="{EAD82A09-6F23-8639-4307-D6D8B7B89F85}"/>
                </a:ext>
              </a:extLst>
            </p:cNvPr>
            <p:cNvCxnSpPr>
              <a:stCxn id="40" idx="2"/>
              <a:endCxn id="42" idx="1"/>
            </p:cNvCxnSpPr>
            <p:nvPr/>
          </p:nvCxnSpPr>
          <p:spPr>
            <a:xfrm flipV="1">
              <a:off x="2035279" y="3395561"/>
              <a:ext cx="481159" cy="393700"/>
            </a:xfrm>
            <a:prstGeom prst="bentConnector3">
              <a:avLst/>
            </a:prstGeom>
            <a:ln w="3175" cmpd="sng">
              <a:solidFill>
                <a:schemeClr val="accent3"/>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3" name="Elbow Connector 55">
              <a:extLst>
                <a:ext uri="{FF2B5EF4-FFF2-40B4-BE49-F238E27FC236}">
                  <a16:creationId xmlns:a16="http://schemas.microsoft.com/office/drawing/2014/main" id="{24351C62-7580-F68C-CB4E-41C28D8596C0}"/>
                </a:ext>
              </a:extLst>
            </p:cNvPr>
            <p:cNvCxnSpPr>
              <a:stCxn id="40" idx="2"/>
              <a:endCxn id="43" idx="1"/>
            </p:cNvCxnSpPr>
            <p:nvPr/>
          </p:nvCxnSpPr>
          <p:spPr>
            <a:xfrm>
              <a:off x="2035279" y="3789261"/>
              <a:ext cx="481159" cy="393700"/>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4" name="Elbow Connector 56">
              <a:extLst>
                <a:ext uri="{FF2B5EF4-FFF2-40B4-BE49-F238E27FC236}">
                  <a16:creationId xmlns:a16="http://schemas.microsoft.com/office/drawing/2014/main" id="{2728B2E4-9FD9-C771-675B-6A862FCEA5DF}"/>
                </a:ext>
              </a:extLst>
            </p:cNvPr>
            <p:cNvCxnSpPr>
              <a:stCxn id="40" idx="2"/>
              <a:endCxn id="44" idx="1"/>
            </p:cNvCxnSpPr>
            <p:nvPr/>
          </p:nvCxnSpPr>
          <p:spPr>
            <a:xfrm>
              <a:off x="2035278" y="3789260"/>
              <a:ext cx="479322" cy="1181100"/>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5" name="Freeform 44">
              <a:extLst>
                <a:ext uri="{FF2B5EF4-FFF2-40B4-BE49-F238E27FC236}">
                  <a16:creationId xmlns:a16="http://schemas.microsoft.com/office/drawing/2014/main" id="{3EEE71D4-3ACB-F32B-EA3A-A69C1A96974A}"/>
                </a:ext>
              </a:extLst>
            </p:cNvPr>
            <p:cNvSpPr/>
            <p:nvPr/>
          </p:nvSpPr>
          <p:spPr>
            <a:xfrm rot="10800000" flipV="1">
              <a:off x="4515126" y="1808546"/>
              <a:ext cx="328796" cy="327114"/>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07415" tIns="206408" rIns="207415" bIns="206408" numCol="1" spcCol="1270" anchor="ctr" anchorCtr="0">
              <a:noAutofit/>
            </a:bodyPr>
            <a:lstStyle/>
            <a:p>
              <a:pPr algn="ctr" defTabSz="711182">
                <a:lnSpc>
                  <a:spcPct val="90000"/>
                </a:lnSpc>
                <a:spcBef>
                  <a:spcPct val="0"/>
                </a:spcBef>
                <a:spcAft>
                  <a:spcPct val="35000"/>
                </a:spcAft>
              </a:pPr>
              <a:r>
                <a:rPr lang="en-US" sz="1100" dirty="0">
                  <a:solidFill>
                    <a:srgbClr val="FFFFFF"/>
                  </a:solidFill>
                </a:rPr>
                <a:t>B</a:t>
              </a:r>
            </a:p>
          </p:txBody>
        </p:sp>
        <p:sp>
          <p:nvSpPr>
            <p:cNvPr id="66" name="Freeform 45">
              <a:extLst>
                <a:ext uri="{FF2B5EF4-FFF2-40B4-BE49-F238E27FC236}">
                  <a16:creationId xmlns:a16="http://schemas.microsoft.com/office/drawing/2014/main" id="{51500655-F61E-5C4F-D99C-52F592797B9B}"/>
                </a:ext>
              </a:extLst>
            </p:cNvPr>
            <p:cNvSpPr/>
            <p:nvPr/>
          </p:nvSpPr>
          <p:spPr>
            <a:xfrm rot="10800000" flipV="1">
              <a:off x="4515126" y="2253525"/>
              <a:ext cx="328796" cy="327114"/>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07415" tIns="206408" rIns="207415" bIns="206408" numCol="1" spcCol="1270" anchor="ctr" anchorCtr="0">
              <a:noAutofit/>
            </a:bodyPr>
            <a:lstStyle/>
            <a:p>
              <a:pPr algn="ctr" defTabSz="711182">
                <a:lnSpc>
                  <a:spcPct val="90000"/>
                </a:lnSpc>
                <a:spcBef>
                  <a:spcPct val="0"/>
                </a:spcBef>
                <a:spcAft>
                  <a:spcPct val="35000"/>
                </a:spcAft>
              </a:pPr>
              <a:r>
                <a:rPr lang="en-US" sz="1100" dirty="0">
                  <a:solidFill>
                    <a:srgbClr val="FFFFFF"/>
                  </a:solidFill>
                </a:rPr>
                <a:t>A</a:t>
              </a:r>
            </a:p>
          </p:txBody>
        </p:sp>
        <p:sp>
          <p:nvSpPr>
            <p:cNvPr id="67" name="Freeform 46">
              <a:extLst>
                <a:ext uri="{FF2B5EF4-FFF2-40B4-BE49-F238E27FC236}">
                  <a16:creationId xmlns:a16="http://schemas.microsoft.com/office/drawing/2014/main" id="{50DED78A-7487-ABED-2CA0-628C3C7C50FA}"/>
                </a:ext>
              </a:extLst>
            </p:cNvPr>
            <p:cNvSpPr/>
            <p:nvPr/>
          </p:nvSpPr>
          <p:spPr>
            <a:xfrm rot="10800000" flipV="1">
              <a:off x="4515126" y="2895666"/>
              <a:ext cx="328796" cy="327114"/>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07415" tIns="206408" rIns="207415" bIns="206408" numCol="1" spcCol="1270" anchor="ctr" anchorCtr="0">
              <a:noAutofit/>
            </a:bodyPr>
            <a:lstStyle/>
            <a:p>
              <a:pPr algn="ctr" defTabSz="711182">
                <a:lnSpc>
                  <a:spcPct val="90000"/>
                </a:lnSpc>
                <a:spcBef>
                  <a:spcPct val="0"/>
                </a:spcBef>
                <a:spcAft>
                  <a:spcPct val="35000"/>
                </a:spcAft>
              </a:pPr>
              <a:r>
                <a:rPr lang="en-US" sz="1100" dirty="0">
                  <a:solidFill>
                    <a:srgbClr val="FFFFFF"/>
                  </a:solidFill>
                </a:rPr>
                <a:t>B</a:t>
              </a:r>
            </a:p>
          </p:txBody>
        </p:sp>
        <p:sp>
          <p:nvSpPr>
            <p:cNvPr id="68" name="Freeform 47">
              <a:extLst>
                <a:ext uri="{FF2B5EF4-FFF2-40B4-BE49-F238E27FC236}">
                  <a16:creationId xmlns:a16="http://schemas.microsoft.com/office/drawing/2014/main" id="{C02D96E8-6A0B-C03F-40A0-22FB6C21036D}"/>
                </a:ext>
              </a:extLst>
            </p:cNvPr>
            <p:cNvSpPr/>
            <p:nvPr/>
          </p:nvSpPr>
          <p:spPr>
            <a:xfrm rot="10800000" flipV="1">
              <a:off x="4515126" y="3340645"/>
              <a:ext cx="328796" cy="327114"/>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07415" tIns="206408" rIns="207415" bIns="206408" numCol="1" spcCol="1270" anchor="ctr" anchorCtr="0">
              <a:noAutofit/>
            </a:bodyPr>
            <a:lstStyle/>
            <a:p>
              <a:pPr algn="ctr" defTabSz="711182">
                <a:lnSpc>
                  <a:spcPct val="90000"/>
                </a:lnSpc>
                <a:spcBef>
                  <a:spcPct val="0"/>
                </a:spcBef>
                <a:spcAft>
                  <a:spcPct val="35000"/>
                </a:spcAft>
              </a:pPr>
              <a:r>
                <a:rPr lang="en-US" sz="1100" dirty="0">
                  <a:solidFill>
                    <a:srgbClr val="FFFFFF"/>
                  </a:solidFill>
                </a:rPr>
                <a:t>C</a:t>
              </a:r>
            </a:p>
          </p:txBody>
        </p:sp>
        <p:sp>
          <p:nvSpPr>
            <p:cNvPr id="69" name="Freeform 48">
              <a:extLst>
                <a:ext uri="{FF2B5EF4-FFF2-40B4-BE49-F238E27FC236}">
                  <a16:creationId xmlns:a16="http://schemas.microsoft.com/office/drawing/2014/main" id="{8D84B51B-76D1-D160-A07E-C0405970B754}"/>
                </a:ext>
              </a:extLst>
            </p:cNvPr>
            <p:cNvSpPr/>
            <p:nvPr/>
          </p:nvSpPr>
          <p:spPr>
            <a:xfrm rot="10800000" flipV="1">
              <a:off x="4515126" y="3881186"/>
              <a:ext cx="328796" cy="327114"/>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07415" tIns="206408" rIns="207415" bIns="206408" numCol="1" spcCol="1270" anchor="ctr" anchorCtr="0">
              <a:noAutofit/>
            </a:bodyPr>
            <a:lstStyle/>
            <a:p>
              <a:pPr algn="ctr" defTabSz="711182">
                <a:lnSpc>
                  <a:spcPct val="90000"/>
                </a:lnSpc>
                <a:spcBef>
                  <a:spcPct val="0"/>
                </a:spcBef>
                <a:spcAft>
                  <a:spcPct val="35000"/>
                </a:spcAft>
              </a:pPr>
              <a:r>
                <a:rPr lang="en-US" sz="1100" dirty="0">
                  <a:solidFill>
                    <a:srgbClr val="FFFFFF"/>
                  </a:solidFill>
                </a:rPr>
                <a:t>T</a:t>
              </a:r>
            </a:p>
          </p:txBody>
        </p:sp>
        <p:sp>
          <p:nvSpPr>
            <p:cNvPr id="70" name="Freeform 49">
              <a:extLst>
                <a:ext uri="{FF2B5EF4-FFF2-40B4-BE49-F238E27FC236}">
                  <a16:creationId xmlns:a16="http://schemas.microsoft.com/office/drawing/2014/main" id="{8EF64C60-E6F5-719E-3301-39DE5142BC8C}"/>
                </a:ext>
              </a:extLst>
            </p:cNvPr>
            <p:cNvSpPr/>
            <p:nvPr/>
          </p:nvSpPr>
          <p:spPr>
            <a:xfrm rot="10800000" flipV="1">
              <a:off x="4515126" y="4326165"/>
              <a:ext cx="328796" cy="327114"/>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07415" tIns="206408" rIns="207415" bIns="206408" numCol="1" spcCol="1270" anchor="ctr" anchorCtr="0">
              <a:noAutofit/>
            </a:bodyPr>
            <a:lstStyle/>
            <a:p>
              <a:pPr algn="ctr" defTabSz="711182">
                <a:lnSpc>
                  <a:spcPct val="90000"/>
                </a:lnSpc>
                <a:spcBef>
                  <a:spcPct val="0"/>
                </a:spcBef>
                <a:spcAft>
                  <a:spcPct val="35000"/>
                </a:spcAft>
              </a:pPr>
              <a:r>
                <a:rPr lang="en-US" sz="1100" dirty="0">
                  <a:solidFill>
                    <a:srgbClr val="FFFFFF"/>
                  </a:solidFill>
                </a:rPr>
                <a:t>A</a:t>
              </a:r>
            </a:p>
          </p:txBody>
        </p:sp>
        <p:sp>
          <p:nvSpPr>
            <p:cNvPr id="71" name="Freeform 51">
              <a:extLst>
                <a:ext uri="{FF2B5EF4-FFF2-40B4-BE49-F238E27FC236}">
                  <a16:creationId xmlns:a16="http://schemas.microsoft.com/office/drawing/2014/main" id="{4FC53393-8598-C8ED-A316-19C83EC1395D}"/>
                </a:ext>
              </a:extLst>
            </p:cNvPr>
            <p:cNvSpPr/>
            <p:nvPr/>
          </p:nvSpPr>
          <p:spPr>
            <a:xfrm rot="10800000" flipV="1">
              <a:off x="4515126" y="4866706"/>
              <a:ext cx="328796" cy="327114"/>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07415" tIns="206408" rIns="207415" bIns="206408" numCol="1" spcCol="1270" anchor="ctr" anchorCtr="0">
              <a:noAutofit/>
            </a:bodyPr>
            <a:lstStyle/>
            <a:p>
              <a:pPr algn="ctr" defTabSz="711182">
                <a:lnSpc>
                  <a:spcPct val="90000"/>
                </a:lnSpc>
                <a:spcBef>
                  <a:spcPct val="0"/>
                </a:spcBef>
                <a:spcAft>
                  <a:spcPct val="35000"/>
                </a:spcAft>
              </a:pPr>
              <a:r>
                <a:rPr lang="en-US" sz="1100" dirty="0">
                  <a:solidFill>
                    <a:srgbClr val="FFFFFF"/>
                  </a:solidFill>
                </a:rPr>
                <a:t>T</a:t>
              </a:r>
            </a:p>
          </p:txBody>
        </p:sp>
        <p:sp>
          <p:nvSpPr>
            <p:cNvPr id="72" name="Freeform 52">
              <a:extLst>
                <a:ext uri="{FF2B5EF4-FFF2-40B4-BE49-F238E27FC236}">
                  <a16:creationId xmlns:a16="http://schemas.microsoft.com/office/drawing/2014/main" id="{0DEF6FD2-CEF0-B396-4FE4-806BE1158A14}"/>
                </a:ext>
              </a:extLst>
            </p:cNvPr>
            <p:cNvSpPr/>
            <p:nvPr/>
          </p:nvSpPr>
          <p:spPr>
            <a:xfrm rot="10800000" flipV="1">
              <a:off x="4515126" y="5311685"/>
              <a:ext cx="328796" cy="327114"/>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07415" tIns="206408" rIns="207415" bIns="206408" numCol="1" spcCol="1270" anchor="ctr" anchorCtr="0">
              <a:noAutofit/>
            </a:bodyPr>
            <a:lstStyle/>
            <a:p>
              <a:pPr algn="ctr" defTabSz="711182">
                <a:lnSpc>
                  <a:spcPct val="90000"/>
                </a:lnSpc>
                <a:spcBef>
                  <a:spcPct val="0"/>
                </a:spcBef>
                <a:spcAft>
                  <a:spcPct val="35000"/>
                </a:spcAft>
              </a:pPr>
              <a:r>
                <a:rPr lang="en-US" sz="1100" dirty="0">
                  <a:solidFill>
                    <a:srgbClr val="FFFFFF"/>
                  </a:solidFill>
                </a:rPr>
                <a:t>C</a:t>
              </a:r>
            </a:p>
          </p:txBody>
        </p:sp>
      </p:grpSp>
      <p:sp>
        <p:nvSpPr>
          <p:cNvPr id="78" name="Right Brace 77">
            <a:extLst>
              <a:ext uri="{FF2B5EF4-FFF2-40B4-BE49-F238E27FC236}">
                <a16:creationId xmlns:a16="http://schemas.microsoft.com/office/drawing/2014/main" id="{56EA145E-8891-8B10-04F3-7B89706D7B8D}"/>
              </a:ext>
            </a:extLst>
          </p:cNvPr>
          <p:cNvSpPr/>
          <p:nvPr/>
        </p:nvSpPr>
        <p:spPr>
          <a:xfrm>
            <a:off x="9664262" y="1671145"/>
            <a:ext cx="134007" cy="6627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TextBox 78">
            <a:extLst>
              <a:ext uri="{FF2B5EF4-FFF2-40B4-BE49-F238E27FC236}">
                <a16:creationId xmlns:a16="http://schemas.microsoft.com/office/drawing/2014/main" id="{CDA1346D-EA79-2F7D-7701-375E220520DB}"/>
              </a:ext>
            </a:extLst>
          </p:cNvPr>
          <p:cNvSpPr txBox="1"/>
          <p:nvPr/>
        </p:nvSpPr>
        <p:spPr>
          <a:xfrm>
            <a:off x="9769264" y="1817840"/>
            <a:ext cx="1074461" cy="307777"/>
          </a:xfrm>
          <a:prstGeom prst="rect">
            <a:avLst/>
          </a:prstGeom>
          <a:noFill/>
        </p:spPr>
        <p:txBody>
          <a:bodyPr wrap="none" rtlCol="0">
            <a:spAutoFit/>
          </a:bodyPr>
          <a:lstStyle/>
          <a:p>
            <a:r>
              <a:rPr lang="en-US" sz="1400" dirty="0">
                <a:solidFill>
                  <a:schemeClr val="accent1"/>
                </a:solidFill>
              </a:rPr>
              <a:t>South Africa</a:t>
            </a:r>
          </a:p>
        </p:txBody>
      </p:sp>
      <p:sp>
        <p:nvSpPr>
          <p:cNvPr id="80" name="Right Brace 79">
            <a:extLst>
              <a:ext uri="{FF2B5EF4-FFF2-40B4-BE49-F238E27FC236}">
                <a16:creationId xmlns:a16="http://schemas.microsoft.com/office/drawing/2014/main" id="{3736D86C-AD9A-8A14-B262-5C75778515FD}"/>
              </a:ext>
            </a:extLst>
          </p:cNvPr>
          <p:cNvSpPr/>
          <p:nvPr/>
        </p:nvSpPr>
        <p:spPr>
          <a:xfrm>
            <a:off x="9653428" y="4227664"/>
            <a:ext cx="134007" cy="6627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BACE36C4-192C-45DA-0664-2CF09F6B6C82}"/>
              </a:ext>
            </a:extLst>
          </p:cNvPr>
          <p:cNvSpPr txBox="1"/>
          <p:nvPr/>
        </p:nvSpPr>
        <p:spPr>
          <a:xfrm>
            <a:off x="9758430" y="4374359"/>
            <a:ext cx="2407582" cy="307777"/>
          </a:xfrm>
          <a:prstGeom prst="rect">
            <a:avLst/>
          </a:prstGeom>
          <a:noFill/>
        </p:spPr>
        <p:txBody>
          <a:bodyPr wrap="none" rtlCol="0">
            <a:spAutoFit/>
          </a:bodyPr>
          <a:lstStyle/>
          <a:p>
            <a:r>
              <a:rPr lang="en-US" sz="1400" dirty="0">
                <a:solidFill>
                  <a:schemeClr val="accent1"/>
                </a:solidFill>
              </a:rPr>
              <a:t>Nigeria, Ghana, Kenya, Zambia</a:t>
            </a:r>
          </a:p>
        </p:txBody>
      </p:sp>
      <p:sp>
        <p:nvSpPr>
          <p:cNvPr id="82" name="Right Brace 81">
            <a:extLst>
              <a:ext uri="{FF2B5EF4-FFF2-40B4-BE49-F238E27FC236}">
                <a16:creationId xmlns:a16="http://schemas.microsoft.com/office/drawing/2014/main" id="{D98BB87F-34E2-CE1E-AFEF-976D453A3286}"/>
              </a:ext>
            </a:extLst>
          </p:cNvPr>
          <p:cNvSpPr/>
          <p:nvPr/>
        </p:nvSpPr>
        <p:spPr>
          <a:xfrm>
            <a:off x="10384221" y="5487668"/>
            <a:ext cx="134007" cy="6627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Box 82">
            <a:extLst>
              <a:ext uri="{FF2B5EF4-FFF2-40B4-BE49-F238E27FC236}">
                <a16:creationId xmlns:a16="http://schemas.microsoft.com/office/drawing/2014/main" id="{D84C3241-8272-33DE-4761-296AE6E960E1}"/>
              </a:ext>
            </a:extLst>
          </p:cNvPr>
          <p:cNvSpPr txBox="1"/>
          <p:nvPr/>
        </p:nvSpPr>
        <p:spPr>
          <a:xfrm>
            <a:off x="10489223" y="5634363"/>
            <a:ext cx="743986" cy="307777"/>
          </a:xfrm>
          <a:prstGeom prst="rect">
            <a:avLst/>
          </a:prstGeom>
          <a:noFill/>
        </p:spPr>
        <p:txBody>
          <a:bodyPr wrap="none" rtlCol="0">
            <a:spAutoFit/>
          </a:bodyPr>
          <a:lstStyle/>
          <a:p>
            <a:r>
              <a:rPr lang="en-US" sz="1400" dirty="0">
                <a:solidFill>
                  <a:schemeClr val="accent1"/>
                </a:solidFill>
              </a:rPr>
              <a:t>Uganda</a:t>
            </a:r>
          </a:p>
        </p:txBody>
      </p:sp>
      <p:sp>
        <p:nvSpPr>
          <p:cNvPr id="84" name="Right Brace 83">
            <a:extLst>
              <a:ext uri="{FF2B5EF4-FFF2-40B4-BE49-F238E27FC236}">
                <a16:creationId xmlns:a16="http://schemas.microsoft.com/office/drawing/2014/main" id="{86988B46-1CAF-ABB6-A045-D6011DA4FECE}"/>
              </a:ext>
            </a:extLst>
          </p:cNvPr>
          <p:cNvSpPr/>
          <p:nvPr/>
        </p:nvSpPr>
        <p:spPr>
          <a:xfrm>
            <a:off x="10648113" y="3008117"/>
            <a:ext cx="134007" cy="66272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85" name="TextBox 84">
            <a:extLst>
              <a:ext uri="{FF2B5EF4-FFF2-40B4-BE49-F238E27FC236}">
                <a16:creationId xmlns:a16="http://schemas.microsoft.com/office/drawing/2014/main" id="{9949DC49-8D6F-B825-A554-970BEEB82BF2}"/>
              </a:ext>
            </a:extLst>
          </p:cNvPr>
          <p:cNvSpPr txBox="1"/>
          <p:nvPr/>
        </p:nvSpPr>
        <p:spPr>
          <a:xfrm>
            <a:off x="10753115" y="3154812"/>
            <a:ext cx="1157817" cy="307777"/>
          </a:xfrm>
          <a:prstGeom prst="rect">
            <a:avLst/>
          </a:prstGeom>
          <a:noFill/>
        </p:spPr>
        <p:txBody>
          <a:bodyPr wrap="none" rtlCol="0">
            <a:spAutoFit/>
          </a:bodyPr>
          <a:lstStyle/>
          <a:p>
            <a:r>
              <a:rPr lang="en-US" sz="1400" dirty="0">
                <a:solidFill>
                  <a:srgbClr val="FF0000"/>
                </a:solidFill>
              </a:rPr>
              <a:t>South Africa?</a:t>
            </a:r>
          </a:p>
        </p:txBody>
      </p:sp>
      <p:sp>
        <p:nvSpPr>
          <p:cNvPr id="3" name="TextBox 2">
            <a:extLst>
              <a:ext uri="{FF2B5EF4-FFF2-40B4-BE49-F238E27FC236}">
                <a16:creationId xmlns:a16="http://schemas.microsoft.com/office/drawing/2014/main" id="{70101C04-9030-4449-327D-81595833709C}"/>
              </a:ext>
            </a:extLst>
          </p:cNvPr>
          <p:cNvSpPr txBox="1"/>
          <p:nvPr/>
        </p:nvSpPr>
        <p:spPr>
          <a:xfrm>
            <a:off x="7021901" y="6342336"/>
            <a:ext cx="4779035" cy="307777"/>
          </a:xfrm>
          <a:prstGeom prst="rect">
            <a:avLst/>
          </a:prstGeom>
          <a:solidFill>
            <a:schemeClr val="bg1"/>
          </a:solidFill>
        </p:spPr>
        <p:txBody>
          <a:bodyPr wrap="square" rtlCol="0">
            <a:spAutoFit/>
          </a:bodyPr>
          <a:lstStyle/>
          <a:p>
            <a:r>
              <a:rPr lang="en-US" sz="1400" i="1" dirty="0">
                <a:solidFill>
                  <a:schemeClr val="accent6">
                    <a:lumMod val="75000"/>
                  </a:schemeClr>
                </a:solidFill>
              </a:rPr>
              <a:t>Building effective and efficient tax administrations in Africa</a:t>
            </a:r>
          </a:p>
        </p:txBody>
      </p:sp>
    </p:spTree>
    <p:extLst>
      <p:ext uri="{BB962C8B-B14F-4D97-AF65-F5344CB8AC3E}">
        <p14:creationId xmlns:p14="http://schemas.microsoft.com/office/powerpoint/2010/main" val="21015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animBg="1"/>
      <p:bldP spid="81" grpId="0"/>
      <p:bldP spid="82" grpId="0" animBg="1"/>
      <p:bldP spid="83" grpId="0"/>
      <p:bldP spid="84" grpId="0" animBg="1"/>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45CF68-F2A1-EE54-7D97-789AD7760FA1}"/>
              </a:ext>
            </a:extLst>
          </p:cNvPr>
          <p:cNvSpPr txBox="1"/>
          <p:nvPr/>
        </p:nvSpPr>
        <p:spPr>
          <a:xfrm>
            <a:off x="2286000" y="934720"/>
            <a:ext cx="8371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AD47">
                    <a:lumMod val="75000"/>
                  </a:srgbClr>
                </a:solidFill>
                <a:latin typeface="Calibri" panose="020F0502020204030204"/>
              </a:rPr>
              <a:t>Digital Marketplace Platforms (Online Intermediation Services)</a:t>
            </a:r>
            <a:endParaRPr kumimoji="0" lang="en-ZA"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7C26CBE-1E25-FDE0-9D01-D33C2054624C}"/>
              </a:ext>
            </a:extLst>
          </p:cNvPr>
          <p:cNvSpPr txBox="1"/>
          <p:nvPr/>
        </p:nvSpPr>
        <p:spPr>
          <a:xfrm>
            <a:off x="2025869" y="1627120"/>
            <a:ext cx="9735207" cy="1600438"/>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en-GB" sz="1400" b="1" dirty="0">
                <a:solidFill>
                  <a:srgbClr val="000000"/>
                </a:solidFill>
              </a:rPr>
              <a:t>Full Liability Regime - </a:t>
            </a:r>
            <a:r>
              <a:rPr lang="en-GB" sz="1400" dirty="0">
                <a:solidFill>
                  <a:srgbClr val="000000"/>
                </a:solidFill>
              </a:rPr>
              <a:t>R</a:t>
            </a:r>
            <a:r>
              <a:rPr lang="en-GB" sz="1400" b="0" i="0" u="none" strike="noStrike" baseline="0" dirty="0">
                <a:solidFill>
                  <a:srgbClr val="000000"/>
                </a:solidFill>
              </a:rPr>
              <a:t>equirement for digital platform operators to collect and remit the VAT on the respective online sales made through their platforms by non-resident suppliers.</a:t>
            </a:r>
          </a:p>
          <a:p>
            <a:endParaRPr lang="en-GB" sz="1400" b="0" i="0" u="none" strike="noStrike" baseline="0" dirty="0">
              <a:solidFill>
                <a:srgbClr val="000000"/>
              </a:solidFill>
            </a:endParaRPr>
          </a:p>
          <a:p>
            <a:pPr marL="285750" indent="-285750">
              <a:buFont typeface="Arial" panose="020B0604020202020204" pitchFamily="34" charset="0"/>
              <a:buChar char="•"/>
            </a:pPr>
            <a:r>
              <a:rPr lang="en-GB" sz="1400" b="1" dirty="0">
                <a:solidFill>
                  <a:srgbClr val="000000"/>
                </a:solidFill>
              </a:rPr>
              <a:t>Reporting Obligation: </a:t>
            </a:r>
            <a:r>
              <a:rPr lang="en-GB" sz="1400" b="0" i="0" u="none" strike="noStrike" baseline="0" dirty="0">
                <a:solidFill>
                  <a:srgbClr val="000000"/>
                </a:solidFill>
              </a:rPr>
              <a:t>DMPs may not control over</a:t>
            </a:r>
            <a:r>
              <a:rPr lang="en-GB" sz="1400" b="0" i="0" u="none" strike="noStrike" dirty="0">
                <a:solidFill>
                  <a:srgbClr val="000000"/>
                </a:solidFill>
              </a:rPr>
              <a:t> financial aspect of the transaction thus not able to collect and remit VAT</a:t>
            </a:r>
            <a:r>
              <a:rPr lang="en-GB" sz="1400" b="0" i="0" u="none" strike="noStrike" baseline="0" dirty="0">
                <a:solidFill>
                  <a:srgbClr val="000000"/>
                </a:solidFill>
              </a:rPr>
              <a:t>. Thus, a jurisdiction may consider giving</a:t>
            </a:r>
            <a:r>
              <a:rPr lang="en-GB" sz="1400" b="0" i="0" u="none" strike="noStrike" dirty="0">
                <a:solidFill>
                  <a:srgbClr val="000000"/>
                </a:solidFill>
              </a:rPr>
              <a:t> reporting obligations to DMPs where they do not have control over the financial transaction. This may be a layer to requirements to collect and remit VAT if the NRS has capability to collect or recover fees from the underlying suppliers on its platform.</a:t>
            </a:r>
            <a:r>
              <a:rPr lang="en-GB" sz="1400" b="0" i="0" u="none" strike="noStrike" baseline="0" dirty="0">
                <a:solidFill>
                  <a:srgbClr val="000000"/>
                </a:solidFill>
              </a:rPr>
              <a:t> </a:t>
            </a:r>
          </a:p>
        </p:txBody>
      </p:sp>
      <p:grpSp>
        <p:nvGrpSpPr>
          <p:cNvPr id="4" name="Group 3">
            <a:extLst>
              <a:ext uri="{FF2B5EF4-FFF2-40B4-BE49-F238E27FC236}">
                <a16:creationId xmlns:a16="http://schemas.microsoft.com/office/drawing/2014/main" id="{9E3D2C76-E534-B6D8-E89B-DD74588B6F47}"/>
              </a:ext>
            </a:extLst>
          </p:cNvPr>
          <p:cNvGrpSpPr/>
          <p:nvPr/>
        </p:nvGrpSpPr>
        <p:grpSpPr>
          <a:xfrm>
            <a:off x="2120114" y="3294993"/>
            <a:ext cx="7914640" cy="2906979"/>
            <a:chOff x="196965" y="1724275"/>
            <a:chExt cx="7398326" cy="3529681"/>
          </a:xfrm>
        </p:grpSpPr>
        <p:pic>
          <p:nvPicPr>
            <p:cNvPr id="5" name="Picture 4">
              <a:extLst>
                <a:ext uri="{FF2B5EF4-FFF2-40B4-BE49-F238E27FC236}">
                  <a16:creationId xmlns:a16="http://schemas.microsoft.com/office/drawing/2014/main" id="{BE963341-B0D6-77BE-3E7C-EA2CE421F1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965" y="1724275"/>
              <a:ext cx="7398326" cy="3529681"/>
            </a:xfrm>
            <a:prstGeom prst="rect">
              <a:avLst/>
            </a:prstGeom>
          </p:spPr>
        </p:pic>
        <p:sp>
          <p:nvSpPr>
            <p:cNvPr id="6" name="TextBox 5">
              <a:extLst>
                <a:ext uri="{FF2B5EF4-FFF2-40B4-BE49-F238E27FC236}">
                  <a16:creationId xmlns:a16="http://schemas.microsoft.com/office/drawing/2014/main" id="{EF3960B8-FD31-1AB1-5CF6-AFC14EABFB10}"/>
                </a:ext>
              </a:extLst>
            </p:cNvPr>
            <p:cNvSpPr txBox="1"/>
            <p:nvPr/>
          </p:nvSpPr>
          <p:spPr>
            <a:xfrm>
              <a:off x="1708407" y="4910553"/>
              <a:ext cx="3922228" cy="276999"/>
            </a:xfrm>
            <a:prstGeom prst="rect">
              <a:avLst/>
            </a:prstGeom>
            <a:noFill/>
          </p:spPr>
          <p:txBody>
            <a:bodyPr wrap="none" rtlCol="0">
              <a:spAutoFit/>
            </a:bodyPr>
            <a:lstStyle/>
            <a:p>
              <a:r>
                <a:rPr lang="en-ZA" sz="1200" dirty="0"/>
                <a:t>Source: OECD/WBG/ATAF 2023, VAT Digital Toolkit for Africa</a:t>
              </a:r>
            </a:p>
          </p:txBody>
        </p:sp>
      </p:grpSp>
      <p:sp>
        <p:nvSpPr>
          <p:cNvPr id="7" name="TextBox 6">
            <a:extLst>
              <a:ext uri="{FF2B5EF4-FFF2-40B4-BE49-F238E27FC236}">
                <a16:creationId xmlns:a16="http://schemas.microsoft.com/office/drawing/2014/main" id="{4D0C50FE-F9F4-FB32-77C0-D5CE6A9E71C0}"/>
              </a:ext>
            </a:extLst>
          </p:cNvPr>
          <p:cNvSpPr txBox="1"/>
          <p:nvPr/>
        </p:nvSpPr>
        <p:spPr>
          <a:xfrm>
            <a:off x="7021901" y="6342336"/>
            <a:ext cx="4779035" cy="307777"/>
          </a:xfrm>
          <a:prstGeom prst="rect">
            <a:avLst/>
          </a:prstGeom>
          <a:solidFill>
            <a:schemeClr val="bg1"/>
          </a:solidFill>
        </p:spPr>
        <p:txBody>
          <a:bodyPr wrap="square" rtlCol="0">
            <a:spAutoFit/>
          </a:bodyPr>
          <a:lstStyle/>
          <a:p>
            <a:r>
              <a:rPr lang="en-US" sz="1400" i="1" dirty="0">
                <a:solidFill>
                  <a:schemeClr val="accent6">
                    <a:lumMod val="75000"/>
                  </a:schemeClr>
                </a:solidFill>
              </a:rPr>
              <a:t>Building effective and efficient tax administrations in Africa</a:t>
            </a:r>
          </a:p>
        </p:txBody>
      </p:sp>
    </p:spTree>
    <p:extLst>
      <p:ext uri="{BB962C8B-B14F-4D97-AF65-F5344CB8AC3E}">
        <p14:creationId xmlns:p14="http://schemas.microsoft.com/office/powerpoint/2010/main" val="408261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a:t>The Digital Economy</a:t>
            </a:r>
            <a:endParaRPr lang="en-US"/>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grpSp>
        <p:nvGrpSpPr>
          <p:cNvPr id="2084" name="Group 2083">
            <a:extLst>
              <a:ext uri="{FF2B5EF4-FFF2-40B4-BE49-F238E27FC236}">
                <a16:creationId xmlns:a16="http://schemas.microsoft.com/office/drawing/2014/main" id="{AB644BE9-CBA2-9BC8-541B-9F8307FA2E6E}"/>
              </a:ext>
            </a:extLst>
          </p:cNvPr>
          <p:cNvGrpSpPr/>
          <p:nvPr/>
        </p:nvGrpSpPr>
        <p:grpSpPr>
          <a:xfrm>
            <a:off x="130365" y="1589566"/>
            <a:ext cx="11876926" cy="5339527"/>
            <a:chOff x="152399" y="1589566"/>
            <a:chExt cx="11876926" cy="5339527"/>
          </a:xfrm>
        </p:grpSpPr>
        <p:sp>
          <p:nvSpPr>
            <p:cNvPr id="7" name="Rectangle 6">
              <a:extLst>
                <a:ext uri="{FF2B5EF4-FFF2-40B4-BE49-F238E27FC236}">
                  <a16:creationId xmlns:a16="http://schemas.microsoft.com/office/drawing/2014/main" id="{E3AC8DDF-B117-9B6C-8CDB-1D6D4731F1AF}"/>
                </a:ext>
              </a:extLst>
            </p:cNvPr>
            <p:cNvSpPr/>
            <p:nvPr/>
          </p:nvSpPr>
          <p:spPr>
            <a:xfrm>
              <a:off x="152399" y="4163439"/>
              <a:ext cx="1865583" cy="301365"/>
            </a:xfrm>
            <a:prstGeom prst="rect">
              <a:avLst/>
            </a:prstGeom>
          </p:spPr>
          <p:txBody>
            <a:bodyPr wrap="square" lIns="0" tIns="0" rIns="0" bIns="0">
              <a:spAutoFit/>
            </a:bodyPr>
            <a:lstStyle/>
            <a:p>
              <a:pPr algn="r">
                <a:lnSpc>
                  <a:spcPct val="89000"/>
                </a:lnSpc>
              </a:pPr>
              <a:r>
                <a:rPr lang="en-US" sz="1100" b="1"/>
                <a:t>Corporate and Educational Training </a:t>
              </a:r>
            </a:p>
          </p:txBody>
        </p:sp>
        <p:grpSp>
          <p:nvGrpSpPr>
            <p:cNvPr id="9" name="Group 8">
              <a:extLst>
                <a:ext uri="{FF2B5EF4-FFF2-40B4-BE49-F238E27FC236}">
                  <a16:creationId xmlns:a16="http://schemas.microsoft.com/office/drawing/2014/main" id="{2426A483-CE48-34CD-C32A-3899B9E9AF0B}"/>
                </a:ext>
              </a:extLst>
            </p:cNvPr>
            <p:cNvGrpSpPr/>
            <p:nvPr/>
          </p:nvGrpSpPr>
          <p:grpSpPr>
            <a:xfrm rot="21540000">
              <a:off x="2569973" y="2691245"/>
              <a:ext cx="725092" cy="726282"/>
              <a:chOff x="2552700" y="-1971675"/>
              <a:chExt cx="1935163" cy="1938338"/>
            </a:xfrm>
          </p:grpSpPr>
          <p:sp>
            <p:nvSpPr>
              <p:cNvPr id="10" name="Oval 62">
                <a:extLst>
                  <a:ext uri="{FF2B5EF4-FFF2-40B4-BE49-F238E27FC236}">
                    <a16:creationId xmlns:a16="http://schemas.microsoft.com/office/drawing/2014/main" id="{5459B5E9-2C06-7571-8C69-BEF06806F73F}"/>
                  </a:ext>
                </a:extLst>
              </p:cNvPr>
              <p:cNvSpPr>
                <a:spLocks noChangeArrowheads="1"/>
              </p:cNvSpPr>
              <p:nvPr/>
            </p:nvSpPr>
            <p:spPr bwMode="auto">
              <a:xfrm>
                <a:off x="2552700" y="-1971675"/>
                <a:ext cx="1935163" cy="193833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 name="Group 10">
                <a:extLst>
                  <a:ext uri="{FF2B5EF4-FFF2-40B4-BE49-F238E27FC236}">
                    <a16:creationId xmlns:a16="http://schemas.microsoft.com/office/drawing/2014/main" id="{8CAEC5D3-C287-316A-B720-796EB827C950}"/>
                  </a:ext>
                </a:extLst>
              </p:cNvPr>
              <p:cNvGrpSpPr/>
              <p:nvPr/>
            </p:nvGrpSpPr>
            <p:grpSpPr>
              <a:xfrm>
                <a:off x="2908300" y="-1620838"/>
                <a:ext cx="1228725" cy="1236663"/>
                <a:chOff x="2908300" y="-1620838"/>
                <a:chExt cx="1228725" cy="1236663"/>
              </a:xfrm>
            </p:grpSpPr>
            <p:sp>
              <p:nvSpPr>
                <p:cNvPr id="12" name="Freeform 79">
                  <a:extLst>
                    <a:ext uri="{FF2B5EF4-FFF2-40B4-BE49-F238E27FC236}">
                      <a16:creationId xmlns:a16="http://schemas.microsoft.com/office/drawing/2014/main" id="{9AFDAE34-9E3A-8B3E-B47E-7220097FDC8A}"/>
                    </a:ext>
                  </a:extLst>
                </p:cNvPr>
                <p:cNvSpPr>
                  <a:spLocks noEditPoints="1"/>
                </p:cNvSpPr>
                <p:nvPr/>
              </p:nvSpPr>
              <p:spPr bwMode="auto">
                <a:xfrm>
                  <a:off x="3055938" y="-1620838"/>
                  <a:ext cx="234950" cy="234950"/>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2" y="38"/>
                        <a:pt x="5" y="31"/>
                        <a:pt x="5" y="21"/>
                      </a:cubicBezTo>
                      <a:cubicBezTo>
                        <a:pt x="5" y="12"/>
                        <a:pt x="12" y="5"/>
                        <a:pt x="22"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9898A259-A8F0-CBC3-A368-DBA1BF526CDC}"/>
                    </a:ext>
                  </a:extLst>
                </p:cNvPr>
                <p:cNvSpPr>
                  <a:spLocks noEditPoints="1"/>
                </p:cNvSpPr>
                <p:nvPr/>
              </p:nvSpPr>
              <p:spPr bwMode="auto">
                <a:xfrm>
                  <a:off x="3749675" y="-1620838"/>
                  <a:ext cx="234950" cy="234950"/>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3" y="38"/>
                        <a:pt x="5" y="31"/>
                        <a:pt x="5" y="21"/>
                      </a:cubicBezTo>
                      <a:cubicBezTo>
                        <a:pt x="5" y="12"/>
                        <a:pt x="13" y="5"/>
                        <a:pt x="22"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E16B02E0-CB24-C388-5A7A-31C559CB152F}"/>
                    </a:ext>
                  </a:extLst>
                </p:cNvPr>
                <p:cNvSpPr>
                  <a:spLocks noEditPoints="1"/>
                </p:cNvSpPr>
                <p:nvPr/>
              </p:nvSpPr>
              <p:spPr bwMode="auto">
                <a:xfrm>
                  <a:off x="2908300" y="-1358900"/>
                  <a:ext cx="1228725" cy="974725"/>
                </a:xfrm>
                <a:custGeom>
                  <a:avLst/>
                  <a:gdLst>
                    <a:gd name="T0" fmla="*/ 205 w 225"/>
                    <a:gd name="T1" fmla="*/ 13 h 178"/>
                    <a:gd name="T2" fmla="*/ 151 w 225"/>
                    <a:gd name="T3" fmla="*/ 13 h 178"/>
                    <a:gd name="T4" fmla="*/ 112 w 225"/>
                    <a:gd name="T5" fmla="*/ 60 h 178"/>
                    <a:gd name="T6" fmla="*/ 74 w 225"/>
                    <a:gd name="T7" fmla="*/ 13 h 178"/>
                    <a:gd name="T8" fmla="*/ 19 w 225"/>
                    <a:gd name="T9" fmla="*/ 13 h 178"/>
                    <a:gd name="T10" fmla="*/ 2 w 225"/>
                    <a:gd name="T11" fmla="*/ 54 h 178"/>
                    <a:gd name="T12" fmla="*/ 26 w 225"/>
                    <a:gd name="T13" fmla="*/ 94 h 178"/>
                    <a:gd name="T14" fmla="*/ 36 w 225"/>
                    <a:gd name="T15" fmla="*/ 178 h 178"/>
                    <a:gd name="T16" fmla="*/ 53 w 225"/>
                    <a:gd name="T17" fmla="*/ 169 h 178"/>
                    <a:gd name="T18" fmla="*/ 74 w 225"/>
                    <a:gd name="T19" fmla="*/ 169 h 178"/>
                    <a:gd name="T20" fmla="*/ 77 w 225"/>
                    <a:gd name="T21" fmla="*/ 60 h 178"/>
                    <a:gd name="T22" fmla="*/ 112 w 225"/>
                    <a:gd name="T23" fmla="*/ 78 h 178"/>
                    <a:gd name="T24" fmla="*/ 147 w 225"/>
                    <a:gd name="T25" fmla="*/ 61 h 178"/>
                    <a:gd name="T26" fmla="*/ 151 w 225"/>
                    <a:gd name="T27" fmla="*/ 169 h 178"/>
                    <a:gd name="T28" fmla="*/ 171 w 225"/>
                    <a:gd name="T29" fmla="*/ 169 h 178"/>
                    <a:gd name="T30" fmla="*/ 189 w 225"/>
                    <a:gd name="T31" fmla="*/ 178 h 178"/>
                    <a:gd name="T32" fmla="*/ 199 w 225"/>
                    <a:gd name="T33" fmla="*/ 169 h 178"/>
                    <a:gd name="T34" fmla="*/ 207 w 225"/>
                    <a:gd name="T35" fmla="*/ 90 h 178"/>
                    <a:gd name="T36" fmla="*/ 81 w 225"/>
                    <a:gd name="T37" fmla="*/ 57 h 178"/>
                    <a:gd name="T38" fmla="*/ 68 w 225"/>
                    <a:gd name="T39" fmla="*/ 24 h 178"/>
                    <a:gd name="T40" fmla="*/ 66 w 225"/>
                    <a:gd name="T41" fmla="*/ 44 h 178"/>
                    <a:gd name="T42" fmla="*/ 69 w 225"/>
                    <a:gd name="T43" fmla="*/ 147 h 178"/>
                    <a:gd name="T44" fmla="*/ 69 w 225"/>
                    <a:gd name="T45" fmla="*/ 169 h 178"/>
                    <a:gd name="T46" fmla="*/ 52 w 225"/>
                    <a:gd name="T47" fmla="*/ 92 h 178"/>
                    <a:gd name="T48" fmla="*/ 41 w 225"/>
                    <a:gd name="T49" fmla="*/ 168 h 178"/>
                    <a:gd name="T50" fmla="*/ 30 w 225"/>
                    <a:gd name="T51" fmla="*/ 169 h 178"/>
                    <a:gd name="T52" fmla="*/ 31 w 225"/>
                    <a:gd name="T53" fmla="*/ 92 h 178"/>
                    <a:gd name="T54" fmla="*/ 31 w 225"/>
                    <a:gd name="T55" fmla="*/ 76 h 178"/>
                    <a:gd name="T56" fmla="*/ 27 w 225"/>
                    <a:gd name="T57" fmla="*/ 35 h 178"/>
                    <a:gd name="T58" fmla="*/ 23 w 225"/>
                    <a:gd name="T59" fmla="*/ 68 h 178"/>
                    <a:gd name="T60" fmla="*/ 27 w 225"/>
                    <a:gd name="T61" fmla="*/ 80 h 178"/>
                    <a:gd name="T62" fmla="*/ 26 w 225"/>
                    <a:gd name="T63" fmla="*/ 89 h 178"/>
                    <a:gd name="T64" fmla="*/ 6 w 225"/>
                    <a:gd name="T65" fmla="*/ 42 h 178"/>
                    <a:gd name="T66" fmla="*/ 48 w 225"/>
                    <a:gd name="T67" fmla="*/ 4 h 178"/>
                    <a:gd name="T68" fmla="*/ 88 w 225"/>
                    <a:gd name="T69" fmla="*/ 47 h 178"/>
                    <a:gd name="T70" fmla="*/ 110 w 225"/>
                    <a:gd name="T71" fmla="*/ 64 h 178"/>
                    <a:gd name="T72" fmla="*/ 114 w 225"/>
                    <a:gd name="T73" fmla="*/ 72 h 178"/>
                    <a:gd name="T74" fmla="*/ 26 w 225"/>
                    <a:gd name="T75" fmla="*/ 43 h 178"/>
                    <a:gd name="T76" fmla="*/ 26 w 225"/>
                    <a:gd name="T77" fmla="*/ 43 h 178"/>
                    <a:gd name="T78" fmla="*/ 198 w 225"/>
                    <a:gd name="T79" fmla="*/ 89 h 178"/>
                    <a:gd name="T80" fmla="*/ 198 w 225"/>
                    <a:gd name="T81" fmla="*/ 80 h 178"/>
                    <a:gd name="T82" fmla="*/ 202 w 225"/>
                    <a:gd name="T83" fmla="*/ 68 h 178"/>
                    <a:gd name="T84" fmla="*/ 198 w 225"/>
                    <a:gd name="T85" fmla="*/ 35 h 178"/>
                    <a:gd name="T86" fmla="*/ 194 w 225"/>
                    <a:gd name="T87" fmla="*/ 76 h 178"/>
                    <a:gd name="T88" fmla="*/ 194 w 225"/>
                    <a:gd name="T89" fmla="*/ 92 h 178"/>
                    <a:gd name="T90" fmla="*/ 195 w 225"/>
                    <a:gd name="T91" fmla="*/ 169 h 178"/>
                    <a:gd name="T92" fmla="*/ 183 w 225"/>
                    <a:gd name="T93" fmla="*/ 168 h 178"/>
                    <a:gd name="T94" fmla="*/ 173 w 225"/>
                    <a:gd name="T95" fmla="*/ 92 h 178"/>
                    <a:gd name="T96" fmla="*/ 155 w 225"/>
                    <a:gd name="T97" fmla="*/ 169 h 178"/>
                    <a:gd name="T98" fmla="*/ 156 w 225"/>
                    <a:gd name="T99" fmla="*/ 147 h 178"/>
                    <a:gd name="T100" fmla="*/ 159 w 225"/>
                    <a:gd name="T101" fmla="*/ 44 h 178"/>
                    <a:gd name="T102" fmla="*/ 157 w 225"/>
                    <a:gd name="T103" fmla="*/ 24 h 178"/>
                    <a:gd name="T104" fmla="*/ 144 w 225"/>
                    <a:gd name="T105" fmla="*/ 57 h 178"/>
                    <a:gd name="T106" fmla="*/ 117 w 225"/>
                    <a:gd name="T107" fmla="*/ 63 h 178"/>
                    <a:gd name="T108" fmla="*/ 137 w 225"/>
                    <a:gd name="T109" fmla="*/ 47 h 178"/>
                    <a:gd name="T110" fmla="*/ 177 w 225"/>
                    <a:gd name="T111" fmla="*/ 4 h 178"/>
                    <a:gd name="T112" fmla="*/ 218 w 225"/>
                    <a:gd name="T113" fmla="*/ 42 h 178"/>
                    <a:gd name="T114" fmla="*/ 203 w 225"/>
                    <a:gd name="T11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 h="178">
                      <a:moveTo>
                        <a:pt x="222" y="40"/>
                      </a:moveTo>
                      <a:cubicBezTo>
                        <a:pt x="222" y="40"/>
                        <a:pt x="222" y="40"/>
                        <a:pt x="222" y="40"/>
                      </a:cubicBezTo>
                      <a:cubicBezTo>
                        <a:pt x="205" y="13"/>
                        <a:pt x="205" y="13"/>
                        <a:pt x="205" y="13"/>
                      </a:cubicBezTo>
                      <a:cubicBezTo>
                        <a:pt x="199" y="4"/>
                        <a:pt x="195" y="0"/>
                        <a:pt x="177" y="0"/>
                      </a:cubicBezTo>
                      <a:cubicBezTo>
                        <a:pt x="177" y="0"/>
                        <a:pt x="177" y="0"/>
                        <a:pt x="177" y="0"/>
                      </a:cubicBezTo>
                      <a:cubicBezTo>
                        <a:pt x="158" y="0"/>
                        <a:pt x="154" y="8"/>
                        <a:pt x="151" y="13"/>
                      </a:cubicBezTo>
                      <a:cubicBezTo>
                        <a:pt x="151" y="13"/>
                        <a:pt x="151" y="13"/>
                        <a:pt x="151" y="13"/>
                      </a:cubicBezTo>
                      <a:cubicBezTo>
                        <a:pt x="147" y="20"/>
                        <a:pt x="135" y="41"/>
                        <a:pt x="133" y="44"/>
                      </a:cubicBezTo>
                      <a:cubicBezTo>
                        <a:pt x="131" y="46"/>
                        <a:pt x="119" y="55"/>
                        <a:pt x="112" y="60"/>
                      </a:cubicBezTo>
                      <a:cubicBezTo>
                        <a:pt x="107" y="56"/>
                        <a:pt x="98" y="49"/>
                        <a:pt x="92" y="44"/>
                      </a:cubicBezTo>
                      <a:cubicBezTo>
                        <a:pt x="90" y="41"/>
                        <a:pt x="77" y="20"/>
                        <a:pt x="74" y="13"/>
                      </a:cubicBezTo>
                      <a:cubicBezTo>
                        <a:pt x="74" y="13"/>
                        <a:pt x="74" y="13"/>
                        <a:pt x="74" y="13"/>
                      </a:cubicBezTo>
                      <a:cubicBezTo>
                        <a:pt x="71" y="8"/>
                        <a:pt x="66" y="0"/>
                        <a:pt x="48" y="0"/>
                      </a:cubicBezTo>
                      <a:cubicBezTo>
                        <a:pt x="48" y="0"/>
                        <a:pt x="48" y="0"/>
                        <a:pt x="48" y="0"/>
                      </a:cubicBezTo>
                      <a:cubicBezTo>
                        <a:pt x="29" y="0"/>
                        <a:pt x="26" y="4"/>
                        <a:pt x="19" y="13"/>
                      </a:cubicBezTo>
                      <a:cubicBezTo>
                        <a:pt x="2" y="40"/>
                        <a:pt x="2" y="40"/>
                        <a:pt x="2" y="40"/>
                      </a:cubicBezTo>
                      <a:cubicBezTo>
                        <a:pt x="2" y="40"/>
                        <a:pt x="2" y="40"/>
                        <a:pt x="2" y="40"/>
                      </a:cubicBezTo>
                      <a:cubicBezTo>
                        <a:pt x="0" y="44"/>
                        <a:pt x="0" y="49"/>
                        <a:pt x="2" y="54"/>
                      </a:cubicBezTo>
                      <a:cubicBezTo>
                        <a:pt x="17" y="90"/>
                        <a:pt x="17" y="90"/>
                        <a:pt x="17" y="90"/>
                      </a:cubicBezTo>
                      <a:cubicBezTo>
                        <a:pt x="19" y="92"/>
                        <a:pt x="21" y="94"/>
                        <a:pt x="25" y="94"/>
                      </a:cubicBezTo>
                      <a:cubicBezTo>
                        <a:pt x="25" y="94"/>
                        <a:pt x="25" y="94"/>
                        <a:pt x="26" y="94"/>
                      </a:cubicBezTo>
                      <a:cubicBezTo>
                        <a:pt x="25" y="153"/>
                        <a:pt x="25" y="167"/>
                        <a:pt x="25" y="169"/>
                      </a:cubicBezTo>
                      <a:cubicBezTo>
                        <a:pt x="25" y="169"/>
                        <a:pt x="25" y="169"/>
                        <a:pt x="25" y="169"/>
                      </a:cubicBezTo>
                      <a:cubicBezTo>
                        <a:pt x="26" y="174"/>
                        <a:pt x="30" y="178"/>
                        <a:pt x="36" y="178"/>
                      </a:cubicBezTo>
                      <a:cubicBezTo>
                        <a:pt x="41" y="177"/>
                        <a:pt x="46" y="173"/>
                        <a:pt x="46" y="169"/>
                      </a:cubicBezTo>
                      <a:cubicBezTo>
                        <a:pt x="50" y="122"/>
                        <a:pt x="50" y="122"/>
                        <a:pt x="50" y="122"/>
                      </a:cubicBezTo>
                      <a:cubicBezTo>
                        <a:pt x="53" y="169"/>
                        <a:pt x="53" y="169"/>
                        <a:pt x="53" y="169"/>
                      </a:cubicBezTo>
                      <a:cubicBezTo>
                        <a:pt x="54" y="173"/>
                        <a:pt x="58" y="177"/>
                        <a:pt x="63" y="178"/>
                      </a:cubicBezTo>
                      <a:cubicBezTo>
                        <a:pt x="64" y="178"/>
                        <a:pt x="64" y="178"/>
                        <a:pt x="64" y="178"/>
                      </a:cubicBezTo>
                      <a:cubicBezTo>
                        <a:pt x="69" y="178"/>
                        <a:pt x="73" y="174"/>
                        <a:pt x="74" y="169"/>
                      </a:cubicBezTo>
                      <a:cubicBezTo>
                        <a:pt x="74" y="169"/>
                        <a:pt x="74" y="169"/>
                        <a:pt x="74" y="169"/>
                      </a:cubicBezTo>
                      <a:cubicBezTo>
                        <a:pt x="74" y="166"/>
                        <a:pt x="72" y="100"/>
                        <a:pt x="71" y="51"/>
                      </a:cubicBezTo>
                      <a:cubicBezTo>
                        <a:pt x="77" y="60"/>
                        <a:pt x="77" y="60"/>
                        <a:pt x="77" y="60"/>
                      </a:cubicBezTo>
                      <a:cubicBezTo>
                        <a:pt x="77" y="60"/>
                        <a:pt x="78" y="61"/>
                        <a:pt x="78" y="61"/>
                      </a:cubicBezTo>
                      <a:cubicBezTo>
                        <a:pt x="107" y="77"/>
                        <a:pt x="107" y="77"/>
                        <a:pt x="107" y="77"/>
                      </a:cubicBezTo>
                      <a:cubicBezTo>
                        <a:pt x="108" y="78"/>
                        <a:pt x="110" y="78"/>
                        <a:pt x="112" y="78"/>
                      </a:cubicBezTo>
                      <a:cubicBezTo>
                        <a:pt x="113" y="78"/>
                        <a:pt x="113" y="78"/>
                        <a:pt x="114" y="78"/>
                      </a:cubicBezTo>
                      <a:cubicBezTo>
                        <a:pt x="115" y="78"/>
                        <a:pt x="117" y="78"/>
                        <a:pt x="118" y="77"/>
                      </a:cubicBezTo>
                      <a:cubicBezTo>
                        <a:pt x="147" y="61"/>
                        <a:pt x="147" y="61"/>
                        <a:pt x="147" y="61"/>
                      </a:cubicBezTo>
                      <a:cubicBezTo>
                        <a:pt x="147" y="61"/>
                        <a:pt x="147" y="60"/>
                        <a:pt x="147" y="60"/>
                      </a:cubicBezTo>
                      <a:cubicBezTo>
                        <a:pt x="154" y="51"/>
                        <a:pt x="154" y="51"/>
                        <a:pt x="154" y="51"/>
                      </a:cubicBezTo>
                      <a:cubicBezTo>
                        <a:pt x="152" y="100"/>
                        <a:pt x="151" y="166"/>
                        <a:pt x="151" y="169"/>
                      </a:cubicBezTo>
                      <a:cubicBezTo>
                        <a:pt x="151" y="169"/>
                        <a:pt x="151" y="169"/>
                        <a:pt x="151" y="169"/>
                      </a:cubicBezTo>
                      <a:cubicBezTo>
                        <a:pt x="151" y="174"/>
                        <a:pt x="156" y="178"/>
                        <a:pt x="161" y="178"/>
                      </a:cubicBezTo>
                      <a:cubicBezTo>
                        <a:pt x="167" y="177"/>
                        <a:pt x="171" y="173"/>
                        <a:pt x="171" y="169"/>
                      </a:cubicBezTo>
                      <a:cubicBezTo>
                        <a:pt x="175" y="122"/>
                        <a:pt x="175" y="122"/>
                        <a:pt x="175" y="122"/>
                      </a:cubicBezTo>
                      <a:cubicBezTo>
                        <a:pt x="179" y="169"/>
                        <a:pt x="179" y="169"/>
                        <a:pt x="179" y="169"/>
                      </a:cubicBezTo>
                      <a:cubicBezTo>
                        <a:pt x="179" y="173"/>
                        <a:pt x="183" y="177"/>
                        <a:pt x="189" y="178"/>
                      </a:cubicBezTo>
                      <a:cubicBezTo>
                        <a:pt x="189" y="178"/>
                        <a:pt x="189" y="178"/>
                        <a:pt x="189" y="178"/>
                      </a:cubicBezTo>
                      <a:cubicBezTo>
                        <a:pt x="194" y="178"/>
                        <a:pt x="199" y="174"/>
                        <a:pt x="199" y="169"/>
                      </a:cubicBezTo>
                      <a:cubicBezTo>
                        <a:pt x="199" y="169"/>
                        <a:pt x="199" y="169"/>
                        <a:pt x="199" y="169"/>
                      </a:cubicBezTo>
                      <a:cubicBezTo>
                        <a:pt x="199" y="167"/>
                        <a:pt x="199" y="153"/>
                        <a:pt x="199" y="94"/>
                      </a:cubicBezTo>
                      <a:cubicBezTo>
                        <a:pt x="199" y="94"/>
                        <a:pt x="200" y="94"/>
                        <a:pt x="200" y="94"/>
                      </a:cubicBezTo>
                      <a:cubicBezTo>
                        <a:pt x="203" y="94"/>
                        <a:pt x="206" y="92"/>
                        <a:pt x="207" y="90"/>
                      </a:cubicBezTo>
                      <a:cubicBezTo>
                        <a:pt x="223" y="54"/>
                        <a:pt x="223" y="54"/>
                        <a:pt x="223" y="54"/>
                      </a:cubicBezTo>
                      <a:cubicBezTo>
                        <a:pt x="225" y="49"/>
                        <a:pt x="225" y="44"/>
                        <a:pt x="222" y="40"/>
                      </a:cubicBezTo>
                      <a:close/>
                      <a:moveTo>
                        <a:pt x="81" y="57"/>
                      </a:moveTo>
                      <a:cubicBezTo>
                        <a:pt x="71" y="43"/>
                        <a:pt x="71" y="43"/>
                        <a:pt x="71" y="43"/>
                      </a:cubicBezTo>
                      <a:cubicBezTo>
                        <a:pt x="71" y="37"/>
                        <a:pt x="70" y="32"/>
                        <a:pt x="70" y="27"/>
                      </a:cubicBezTo>
                      <a:cubicBezTo>
                        <a:pt x="70" y="25"/>
                        <a:pt x="69" y="24"/>
                        <a:pt x="68" y="24"/>
                      </a:cubicBezTo>
                      <a:cubicBezTo>
                        <a:pt x="68" y="24"/>
                        <a:pt x="68" y="24"/>
                        <a:pt x="68" y="24"/>
                      </a:cubicBezTo>
                      <a:cubicBezTo>
                        <a:pt x="67" y="24"/>
                        <a:pt x="66" y="25"/>
                        <a:pt x="66" y="27"/>
                      </a:cubicBezTo>
                      <a:cubicBezTo>
                        <a:pt x="66" y="27"/>
                        <a:pt x="66" y="33"/>
                        <a:pt x="66" y="44"/>
                      </a:cubicBezTo>
                      <a:cubicBezTo>
                        <a:pt x="66" y="44"/>
                        <a:pt x="66" y="44"/>
                        <a:pt x="66" y="44"/>
                      </a:cubicBezTo>
                      <a:cubicBezTo>
                        <a:pt x="66" y="58"/>
                        <a:pt x="67" y="78"/>
                        <a:pt x="67" y="98"/>
                      </a:cubicBezTo>
                      <a:cubicBezTo>
                        <a:pt x="68" y="116"/>
                        <a:pt x="68" y="133"/>
                        <a:pt x="69" y="147"/>
                      </a:cubicBezTo>
                      <a:cubicBezTo>
                        <a:pt x="69" y="153"/>
                        <a:pt x="69" y="159"/>
                        <a:pt x="69" y="163"/>
                      </a:cubicBezTo>
                      <a:cubicBezTo>
                        <a:pt x="69" y="166"/>
                        <a:pt x="69" y="167"/>
                        <a:pt x="69" y="169"/>
                      </a:cubicBezTo>
                      <a:cubicBezTo>
                        <a:pt x="69" y="169"/>
                        <a:pt x="69" y="169"/>
                        <a:pt x="69" y="169"/>
                      </a:cubicBezTo>
                      <a:cubicBezTo>
                        <a:pt x="69" y="171"/>
                        <a:pt x="67" y="173"/>
                        <a:pt x="64" y="173"/>
                      </a:cubicBezTo>
                      <a:cubicBezTo>
                        <a:pt x="61" y="173"/>
                        <a:pt x="58" y="171"/>
                        <a:pt x="58" y="168"/>
                      </a:cubicBezTo>
                      <a:cubicBezTo>
                        <a:pt x="52" y="92"/>
                        <a:pt x="52" y="92"/>
                        <a:pt x="52" y="92"/>
                      </a:cubicBezTo>
                      <a:cubicBezTo>
                        <a:pt x="52" y="91"/>
                        <a:pt x="51" y="90"/>
                        <a:pt x="50" y="90"/>
                      </a:cubicBezTo>
                      <a:cubicBezTo>
                        <a:pt x="48" y="90"/>
                        <a:pt x="47" y="91"/>
                        <a:pt x="47" y="92"/>
                      </a:cubicBezTo>
                      <a:cubicBezTo>
                        <a:pt x="41" y="168"/>
                        <a:pt x="41" y="168"/>
                        <a:pt x="41" y="168"/>
                      </a:cubicBezTo>
                      <a:cubicBezTo>
                        <a:pt x="41" y="171"/>
                        <a:pt x="39" y="173"/>
                        <a:pt x="36" y="173"/>
                      </a:cubicBezTo>
                      <a:cubicBezTo>
                        <a:pt x="33" y="173"/>
                        <a:pt x="30" y="171"/>
                        <a:pt x="30" y="169"/>
                      </a:cubicBezTo>
                      <a:cubicBezTo>
                        <a:pt x="30" y="169"/>
                        <a:pt x="30" y="169"/>
                        <a:pt x="30" y="169"/>
                      </a:cubicBezTo>
                      <a:cubicBezTo>
                        <a:pt x="30" y="167"/>
                        <a:pt x="30" y="165"/>
                        <a:pt x="30" y="162"/>
                      </a:cubicBezTo>
                      <a:cubicBezTo>
                        <a:pt x="30" y="157"/>
                        <a:pt x="30" y="151"/>
                        <a:pt x="30" y="144"/>
                      </a:cubicBezTo>
                      <a:cubicBezTo>
                        <a:pt x="30" y="129"/>
                        <a:pt x="30" y="110"/>
                        <a:pt x="31" y="92"/>
                      </a:cubicBezTo>
                      <a:cubicBezTo>
                        <a:pt x="33" y="90"/>
                        <a:pt x="34" y="87"/>
                        <a:pt x="33" y="84"/>
                      </a:cubicBezTo>
                      <a:cubicBezTo>
                        <a:pt x="33" y="84"/>
                        <a:pt x="33" y="84"/>
                        <a:pt x="33" y="83"/>
                      </a:cubicBezTo>
                      <a:cubicBezTo>
                        <a:pt x="33" y="83"/>
                        <a:pt x="32" y="80"/>
                        <a:pt x="31" y="76"/>
                      </a:cubicBezTo>
                      <a:cubicBezTo>
                        <a:pt x="31" y="50"/>
                        <a:pt x="31" y="36"/>
                        <a:pt x="31" y="36"/>
                      </a:cubicBezTo>
                      <a:cubicBezTo>
                        <a:pt x="31" y="35"/>
                        <a:pt x="30" y="34"/>
                        <a:pt x="29" y="34"/>
                      </a:cubicBezTo>
                      <a:cubicBezTo>
                        <a:pt x="28" y="34"/>
                        <a:pt x="27" y="34"/>
                        <a:pt x="27" y="35"/>
                      </a:cubicBezTo>
                      <a:cubicBezTo>
                        <a:pt x="17" y="48"/>
                        <a:pt x="17" y="48"/>
                        <a:pt x="17" y="48"/>
                      </a:cubicBezTo>
                      <a:cubicBezTo>
                        <a:pt x="17" y="48"/>
                        <a:pt x="17" y="49"/>
                        <a:pt x="17" y="50"/>
                      </a:cubicBezTo>
                      <a:cubicBezTo>
                        <a:pt x="17" y="50"/>
                        <a:pt x="20" y="59"/>
                        <a:pt x="23" y="68"/>
                      </a:cubicBezTo>
                      <a:cubicBezTo>
                        <a:pt x="24" y="71"/>
                        <a:pt x="25" y="74"/>
                        <a:pt x="26" y="77"/>
                      </a:cubicBezTo>
                      <a:cubicBezTo>
                        <a:pt x="26" y="77"/>
                        <a:pt x="26" y="77"/>
                        <a:pt x="26" y="77"/>
                      </a:cubicBezTo>
                      <a:cubicBezTo>
                        <a:pt x="26" y="78"/>
                        <a:pt x="27" y="79"/>
                        <a:pt x="27" y="80"/>
                      </a:cubicBezTo>
                      <a:cubicBezTo>
                        <a:pt x="28" y="82"/>
                        <a:pt x="28" y="84"/>
                        <a:pt x="29" y="85"/>
                      </a:cubicBezTo>
                      <a:cubicBezTo>
                        <a:pt x="29" y="85"/>
                        <a:pt x="29" y="85"/>
                        <a:pt x="29" y="85"/>
                      </a:cubicBezTo>
                      <a:cubicBezTo>
                        <a:pt x="29" y="87"/>
                        <a:pt x="28" y="88"/>
                        <a:pt x="26" y="89"/>
                      </a:cubicBezTo>
                      <a:cubicBezTo>
                        <a:pt x="24" y="90"/>
                        <a:pt x="22" y="89"/>
                        <a:pt x="21" y="88"/>
                      </a:cubicBezTo>
                      <a:cubicBezTo>
                        <a:pt x="6" y="52"/>
                        <a:pt x="6" y="52"/>
                        <a:pt x="6" y="52"/>
                      </a:cubicBezTo>
                      <a:cubicBezTo>
                        <a:pt x="5" y="49"/>
                        <a:pt x="5" y="45"/>
                        <a:pt x="6" y="42"/>
                      </a:cubicBezTo>
                      <a:cubicBezTo>
                        <a:pt x="23" y="16"/>
                        <a:pt x="23" y="16"/>
                        <a:pt x="23" y="16"/>
                      </a:cubicBezTo>
                      <a:cubicBezTo>
                        <a:pt x="29" y="8"/>
                        <a:pt x="31" y="4"/>
                        <a:pt x="48" y="4"/>
                      </a:cubicBezTo>
                      <a:cubicBezTo>
                        <a:pt x="48" y="4"/>
                        <a:pt x="48" y="4"/>
                        <a:pt x="48" y="4"/>
                      </a:cubicBezTo>
                      <a:cubicBezTo>
                        <a:pt x="64" y="4"/>
                        <a:pt x="67" y="11"/>
                        <a:pt x="69" y="15"/>
                      </a:cubicBezTo>
                      <a:cubicBezTo>
                        <a:pt x="70" y="15"/>
                        <a:pt x="70" y="15"/>
                        <a:pt x="70" y="15"/>
                      </a:cubicBezTo>
                      <a:cubicBezTo>
                        <a:pt x="74" y="22"/>
                        <a:pt x="88" y="47"/>
                        <a:pt x="88" y="47"/>
                      </a:cubicBezTo>
                      <a:cubicBezTo>
                        <a:pt x="88" y="47"/>
                        <a:pt x="88" y="47"/>
                        <a:pt x="88" y="47"/>
                      </a:cubicBezTo>
                      <a:cubicBezTo>
                        <a:pt x="88" y="47"/>
                        <a:pt x="95" y="52"/>
                        <a:pt x="101" y="57"/>
                      </a:cubicBezTo>
                      <a:cubicBezTo>
                        <a:pt x="104" y="60"/>
                        <a:pt x="108" y="62"/>
                        <a:pt x="110" y="64"/>
                      </a:cubicBezTo>
                      <a:cubicBezTo>
                        <a:pt x="112" y="65"/>
                        <a:pt x="113" y="66"/>
                        <a:pt x="114" y="67"/>
                      </a:cubicBezTo>
                      <a:cubicBezTo>
                        <a:pt x="114" y="67"/>
                        <a:pt x="114" y="67"/>
                        <a:pt x="114" y="67"/>
                      </a:cubicBezTo>
                      <a:cubicBezTo>
                        <a:pt x="115" y="68"/>
                        <a:pt x="115" y="70"/>
                        <a:pt x="114" y="72"/>
                      </a:cubicBezTo>
                      <a:cubicBezTo>
                        <a:pt x="113" y="73"/>
                        <a:pt x="111" y="74"/>
                        <a:pt x="109" y="73"/>
                      </a:cubicBezTo>
                      <a:lnTo>
                        <a:pt x="81" y="57"/>
                      </a:lnTo>
                      <a:close/>
                      <a:moveTo>
                        <a:pt x="26" y="43"/>
                      </a:moveTo>
                      <a:cubicBezTo>
                        <a:pt x="26" y="48"/>
                        <a:pt x="26" y="54"/>
                        <a:pt x="26" y="63"/>
                      </a:cubicBezTo>
                      <a:cubicBezTo>
                        <a:pt x="25" y="58"/>
                        <a:pt x="23" y="54"/>
                        <a:pt x="22" y="50"/>
                      </a:cubicBezTo>
                      <a:lnTo>
                        <a:pt x="26" y="43"/>
                      </a:lnTo>
                      <a:close/>
                      <a:moveTo>
                        <a:pt x="219" y="52"/>
                      </a:moveTo>
                      <a:cubicBezTo>
                        <a:pt x="203" y="88"/>
                        <a:pt x="203" y="88"/>
                        <a:pt x="203" y="88"/>
                      </a:cubicBezTo>
                      <a:cubicBezTo>
                        <a:pt x="202" y="89"/>
                        <a:pt x="200" y="90"/>
                        <a:pt x="198" y="89"/>
                      </a:cubicBezTo>
                      <a:cubicBezTo>
                        <a:pt x="196" y="88"/>
                        <a:pt x="195" y="87"/>
                        <a:pt x="196" y="85"/>
                      </a:cubicBezTo>
                      <a:cubicBezTo>
                        <a:pt x="196" y="85"/>
                        <a:pt x="196" y="85"/>
                        <a:pt x="196" y="85"/>
                      </a:cubicBezTo>
                      <a:cubicBezTo>
                        <a:pt x="196" y="84"/>
                        <a:pt x="197" y="82"/>
                        <a:pt x="198" y="80"/>
                      </a:cubicBezTo>
                      <a:cubicBezTo>
                        <a:pt x="198" y="79"/>
                        <a:pt x="198" y="78"/>
                        <a:pt x="198" y="77"/>
                      </a:cubicBezTo>
                      <a:cubicBezTo>
                        <a:pt x="198" y="77"/>
                        <a:pt x="198" y="77"/>
                        <a:pt x="198" y="77"/>
                      </a:cubicBezTo>
                      <a:cubicBezTo>
                        <a:pt x="199" y="74"/>
                        <a:pt x="201" y="71"/>
                        <a:pt x="202" y="68"/>
                      </a:cubicBezTo>
                      <a:cubicBezTo>
                        <a:pt x="205" y="59"/>
                        <a:pt x="208" y="50"/>
                        <a:pt x="208" y="50"/>
                      </a:cubicBezTo>
                      <a:cubicBezTo>
                        <a:pt x="208" y="49"/>
                        <a:pt x="208" y="48"/>
                        <a:pt x="207" y="48"/>
                      </a:cubicBezTo>
                      <a:cubicBezTo>
                        <a:pt x="198" y="35"/>
                        <a:pt x="198" y="35"/>
                        <a:pt x="198" y="35"/>
                      </a:cubicBezTo>
                      <a:cubicBezTo>
                        <a:pt x="197" y="34"/>
                        <a:pt x="196" y="34"/>
                        <a:pt x="195" y="34"/>
                      </a:cubicBezTo>
                      <a:cubicBezTo>
                        <a:pt x="194" y="34"/>
                        <a:pt x="194" y="35"/>
                        <a:pt x="194" y="36"/>
                      </a:cubicBezTo>
                      <a:cubicBezTo>
                        <a:pt x="194" y="36"/>
                        <a:pt x="194" y="50"/>
                        <a:pt x="194" y="76"/>
                      </a:cubicBezTo>
                      <a:cubicBezTo>
                        <a:pt x="193" y="80"/>
                        <a:pt x="192" y="83"/>
                        <a:pt x="191" y="83"/>
                      </a:cubicBezTo>
                      <a:cubicBezTo>
                        <a:pt x="191" y="84"/>
                        <a:pt x="191" y="84"/>
                        <a:pt x="191" y="84"/>
                      </a:cubicBezTo>
                      <a:cubicBezTo>
                        <a:pt x="190" y="87"/>
                        <a:pt x="192" y="90"/>
                        <a:pt x="194" y="92"/>
                      </a:cubicBezTo>
                      <a:cubicBezTo>
                        <a:pt x="194" y="110"/>
                        <a:pt x="194" y="129"/>
                        <a:pt x="194" y="144"/>
                      </a:cubicBezTo>
                      <a:cubicBezTo>
                        <a:pt x="194" y="151"/>
                        <a:pt x="195" y="157"/>
                        <a:pt x="195" y="162"/>
                      </a:cubicBezTo>
                      <a:cubicBezTo>
                        <a:pt x="195" y="165"/>
                        <a:pt x="195" y="167"/>
                        <a:pt x="195" y="169"/>
                      </a:cubicBezTo>
                      <a:cubicBezTo>
                        <a:pt x="195" y="169"/>
                        <a:pt x="195" y="169"/>
                        <a:pt x="195" y="169"/>
                      </a:cubicBezTo>
                      <a:cubicBezTo>
                        <a:pt x="194" y="171"/>
                        <a:pt x="192" y="173"/>
                        <a:pt x="189" y="173"/>
                      </a:cubicBezTo>
                      <a:cubicBezTo>
                        <a:pt x="186" y="173"/>
                        <a:pt x="183" y="171"/>
                        <a:pt x="183" y="168"/>
                      </a:cubicBezTo>
                      <a:cubicBezTo>
                        <a:pt x="177" y="92"/>
                        <a:pt x="177" y="92"/>
                        <a:pt x="177" y="92"/>
                      </a:cubicBezTo>
                      <a:cubicBezTo>
                        <a:pt x="177" y="91"/>
                        <a:pt x="176" y="90"/>
                        <a:pt x="175" y="90"/>
                      </a:cubicBezTo>
                      <a:cubicBezTo>
                        <a:pt x="174" y="90"/>
                        <a:pt x="173" y="91"/>
                        <a:pt x="173" y="92"/>
                      </a:cubicBezTo>
                      <a:cubicBezTo>
                        <a:pt x="167" y="168"/>
                        <a:pt x="167" y="168"/>
                        <a:pt x="167" y="168"/>
                      </a:cubicBezTo>
                      <a:cubicBezTo>
                        <a:pt x="166" y="171"/>
                        <a:pt x="164" y="173"/>
                        <a:pt x="161" y="173"/>
                      </a:cubicBezTo>
                      <a:cubicBezTo>
                        <a:pt x="158" y="173"/>
                        <a:pt x="155" y="171"/>
                        <a:pt x="155" y="169"/>
                      </a:cubicBezTo>
                      <a:cubicBezTo>
                        <a:pt x="155" y="169"/>
                        <a:pt x="155" y="169"/>
                        <a:pt x="155" y="169"/>
                      </a:cubicBezTo>
                      <a:cubicBezTo>
                        <a:pt x="155" y="167"/>
                        <a:pt x="155" y="166"/>
                        <a:pt x="155" y="163"/>
                      </a:cubicBezTo>
                      <a:cubicBezTo>
                        <a:pt x="156" y="159"/>
                        <a:pt x="156" y="153"/>
                        <a:pt x="156" y="147"/>
                      </a:cubicBezTo>
                      <a:cubicBezTo>
                        <a:pt x="156" y="133"/>
                        <a:pt x="157" y="116"/>
                        <a:pt x="157" y="98"/>
                      </a:cubicBezTo>
                      <a:cubicBezTo>
                        <a:pt x="158" y="78"/>
                        <a:pt x="158" y="58"/>
                        <a:pt x="159" y="44"/>
                      </a:cubicBezTo>
                      <a:cubicBezTo>
                        <a:pt x="159" y="44"/>
                        <a:pt x="159" y="44"/>
                        <a:pt x="159" y="44"/>
                      </a:cubicBezTo>
                      <a:cubicBezTo>
                        <a:pt x="159" y="33"/>
                        <a:pt x="159" y="27"/>
                        <a:pt x="159" y="27"/>
                      </a:cubicBezTo>
                      <a:cubicBezTo>
                        <a:pt x="159" y="25"/>
                        <a:pt x="158" y="24"/>
                        <a:pt x="157" y="24"/>
                      </a:cubicBezTo>
                      <a:cubicBezTo>
                        <a:pt x="157" y="24"/>
                        <a:pt x="157" y="24"/>
                        <a:pt x="157" y="24"/>
                      </a:cubicBezTo>
                      <a:cubicBezTo>
                        <a:pt x="155" y="24"/>
                        <a:pt x="154" y="25"/>
                        <a:pt x="154" y="27"/>
                      </a:cubicBezTo>
                      <a:cubicBezTo>
                        <a:pt x="154" y="32"/>
                        <a:pt x="154" y="37"/>
                        <a:pt x="154" y="43"/>
                      </a:cubicBezTo>
                      <a:cubicBezTo>
                        <a:pt x="144" y="57"/>
                        <a:pt x="144" y="57"/>
                        <a:pt x="144" y="57"/>
                      </a:cubicBezTo>
                      <a:cubicBezTo>
                        <a:pt x="119" y="71"/>
                        <a:pt x="119" y="71"/>
                        <a:pt x="119" y="71"/>
                      </a:cubicBezTo>
                      <a:cubicBezTo>
                        <a:pt x="120" y="68"/>
                        <a:pt x="119" y="65"/>
                        <a:pt x="117" y="63"/>
                      </a:cubicBezTo>
                      <a:cubicBezTo>
                        <a:pt x="117" y="63"/>
                        <a:pt x="117" y="63"/>
                        <a:pt x="117" y="63"/>
                      </a:cubicBezTo>
                      <a:cubicBezTo>
                        <a:pt x="117" y="63"/>
                        <a:pt x="116" y="63"/>
                        <a:pt x="116" y="63"/>
                      </a:cubicBezTo>
                      <a:cubicBezTo>
                        <a:pt x="124" y="57"/>
                        <a:pt x="136" y="47"/>
                        <a:pt x="136" y="47"/>
                      </a:cubicBezTo>
                      <a:cubicBezTo>
                        <a:pt x="136" y="47"/>
                        <a:pt x="137" y="47"/>
                        <a:pt x="137" y="47"/>
                      </a:cubicBezTo>
                      <a:cubicBezTo>
                        <a:pt x="137" y="47"/>
                        <a:pt x="151" y="22"/>
                        <a:pt x="155" y="15"/>
                      </a:cubicBezTo>
                      <a:cubicBezTo>
                        <a:pt x="155" y="15"/>
                        <a:pt x="155" y="15"/>
                        <a:pt x="155" y="15"/>
                      </a:cubicBezTo>
                      <a:cubicBezTo>
                        <a:pt x="157" y="11"/>
                        <a:pt x="161" y="4"/>
                        <a:pt x="177" y="4"/>
                      </a:cubicBezTo>
                      <a:cubicBezTo>
                        <a:pt x="177" y="4"/>
                        <a:pt x="177" y="4"/>
                        <a:pt x="177" y="4"/>
                      </a:cubicBezTo>
                      <a:cubicBezTo>
                        <a:pt x="194" y="4"/>
                        <a:pt x="196" y="8"/>
                        <a:pt x="201" y="16"/>
                      </a:cubicBezTo>
                      <a:cubicBezTo>
                        <a:pt x="218" y="42"/>
                        <a:pt x="218" y="42"/>
                        <a:pt x="218" y="42"/>
                      </a:cubicBezTo>
                      <a:cubicBezTo>
                        <a:pt x="220" y="45"/>
                        <a:pt x="220" y="49"/>
                        <a:pt x="219" y="52"/>
                      </a:cubicBezTo>
                      <a:close/>
                      <a:moveTo>
                        <a:pt x="198" y="43"/>
                      </a:moveTo>
                      <a:cubicBezTo>
                        <a:pt x="203" y="50"/>
                        <a:pt x="203" y="50"/>
                        <a:pt x="203" y="50"/>
                      </a:cubicBezTo>
                      <a:cubicBezTo>
                        <a:pt x="202" y="54"/>
                        <a:pt x="200" y="58"/>
                        <a:pt x="198" y="63"/>
                      </a:cubicBezTo>
                      <a:cubicBezTo>
                        <a:pt x="198" y="54"/>
                        <a:pt x="198" y="48"/>
                        <a:pt x="198" y="4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5" name="Rectangle 14">
              <a:extLst>
                <a:ext uri="{FF2B5EF4-FFF2-40B4-BE49-F238E27FC236}">
                  <a16:creationId xmlns:a16="http://schemas.microsoft.com/office/drawing/2014/main" id="{2FF84691-B15A-ED40-2290-88F0CDE58C34}"/>
                </a:ext>
              </a:extLst>
            </p:cNvPr>
            <p:cNvSpPr/>
            <p:nvPr/>
          </p:nvSpPr>
          <p:spPr>
            <a:xfrm>
              <a:off x="600146" y="2903705"/>
              <a:ext cx="1866800" cy="301365"/>
            </a:xfrm>
            <a:prstGeom prst="rect">
              <a:avLst/>
            </a:prstGeom>
          </p:spPr>
          <p:txBody>
            <a:bodyPr wrap="square" lIns="0" tIns="0" rIns="0" bIns="0">
              <a:spAutoFit/>
            </a:bodyPr>
            <a:lstStyle/>
            <a:p>
              <a:pPr algn="r">
                <a:lnSpc>
                  <a:spcPct val="89000"/>
                </a:lnSpc>
              </a:pPr>
              <a:r>
                <a:rPr lang="en-US" sz="1100" b="1"/>
                <a:t>Communication and Social Media</a:t>
              </a:r>
            </a:p>
          </p:txBody>
        </p:sp>
        <p:sp>
          <p:nvSpPr>
            <p:cNvPr id="16" name="Rectangle 15">
              <a:extLst>
                <a:ext uri="{FF2B5EF4-FFF2-40B4-BE49-F238E27FC236}">
                  <a16:creationId xmlns:a16="http://schemas.microsoft.com/office/drawing/2014/main" id="{01ECE81A-4FEF-4F47-08F8-AFFF446AE1A3}"/>
                </a:ext>
              </a:extLst>
            </p:cNvPr>
            <p:cNvSpPr/>
            <p:nvPr/>
          </p:nvSpPr>
          <p:spPr>
            <a:xfrm>
              <a:off x="3267834" y="1645588"/>
              <a:ext cx="2128926" cy="301365"/>
            </a:xfrm>
            <a:prstGeom prst="rect">
              <a:avLst/>
            </a:prstGeom>
          </p:spPr>
          <p:txBody>
            <a:bodyPr wrap="square" lIns="0" tIns="0" rIns="0" bIns="0">
              <a:spAutoFit/>
            </a:bodyPr>
            <a:lstStyle/>
            <a:p>
              <a:pPr algn="ctr">
                <a:lnSpc>
                  <a:spcPct val="89000"/>
                </a:lnSpc>
              </a:pPr>
              <a:r>
                <a:rPr lang="en-US" sz="1100" b="1"/>
                <a:t>Digital Currencies and Financial Services</a:t>
              </a:r>
            </a:p>
          </p:txBody>
        </p:sp>
        <p:grpSp>
          <p:nvGrpSpPr>
            <p:cNvPr id="17" name="Group 34">
              <a:extLst>
                <a:ext uri="{FF2B5EF4-FFF2-40B4-BE49-F238E27FC236}">
                  <a16:creationId xmlns:a16="http://schemas.microsoft.com/office/drawing/2014/main" id="{4930AF27-6E12-4BA4-D476-14A6D8EE8286}"/>
                </a:ext>
              </a:extLst>
            </p:cNvPr>
            <p:cNvGrpSpPr>
              <a:grpSpLocks noChangeAspect="1"/>
            </p:cNvGrpSpPr>
            <p:nvPr/>
          </p:nvGrpSpPr>
          <p:grpSpPr bwMode="auto">
            <a:xfrm>
              <a:off x="2120685" y="3975984"/>
              <a:ext cx="676275" cy="676275"/>
              <a:chOff x="1544" y="1525"/>
              <a:chExt cx="426" cy="426"/>
            </a:xfrm>
          </p:grpSpPr>
          <p:sp>
            <p:nvSpPr>
              <p:cNvPr id="18" name="Oval 35">
                <a:extLst>
                  <a:ext uri="{FF2B5EF4-FFF2-40B4-BE49-F238E27FC236}">
                    <a16:creationId xmlns:a16="http://schemas.microsoft.com/office/drawing/2014/main" id="{42CCB684-E3B4-B439-61F3-53D5C6468F48}"/>
                  </a:ext>
                </a:extLst>
              </p:cNvPr>
              <p:cNvSpPr>
                <a:spLocks noChangeArrowheads="1"/>
              </p:cNvSpPr>
              <p:nvPr/>
            </p:nvSpPr>
            <p:spPr bwMode="auto">
              <a:xfrm>
                <a:off x="1544" y="1525"/>
                <a:ext cx="426" cy="426"/>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6">
                <a:extLst>
                  <a:ext uri="{FF2B5EF4-FFF2-40B4-BE49-F238E27FC236}">
                    <a16:creationId xmlns:a16="http://schemas.microsoft.com/office/drawing/2014/main" id="{88F69B67-3728-682A-E9DB-7DD10384E1B1}"/>
                  </a:ext>
                </a:extLst>
              </p:cNvPr>
              <p:cNvSpPr>
                <a:spLocks noEditPoints="1"/>
              </p:cNvSpPr>
              <p:nvPr/>
            </p:nvSpPr>
            <p:spPr bwMode="auto">
              <a:xfrm>
                <a:off x="1672" y="1606"/>
                <a:ext cx="60" cy="264"/>
              </a:xfrm>
              <a:custGeom>
                <a:avLst/>
                <a:gdLst>
                  <a:gd name="T0" fmla="*/ 50 w 50"/>
                  <a:gd name="T1" fmla="*/ 173 h 220"/>
                  <a:gd name="T2" fmla="*/ 36 w 50"/>
                  <a:gd name="T3" fmla="*/ 0 h 220"/>
                  <a:gd name="T4" fmla="*/ 0 w 50"/>
                  <a:gd name="T5" fmla="*/ 14 h 220"/>
                  <a:gd name="T6" fmla="*/ 0 w 50"/>
                  <a:gd name="T7" fmla="*/ 173 h 220"/>
                  <a:gd name="T8" fmla="*/ 0 w 50"/>
                  <a:gd name="T9" fmla="*/ 173 h 220"/>
                  <a:gd name="T10" fmla="*/ 0 w 50"/>
                  <a:gd name="T11" fmla="*/ 174 h 220"/>
                  <a:gd name="T12" fmla="*/ 0 w 50"/>
                  <a:gd name="T13" fmla="*/ 174 h 220"/>
                  <a:gd name="T14" fmla="*/ 25 w 50"/>
                  <a:gd name="T15" fmla="*/ 220 h 220"/>
                  <a:gd name="T16" fmla="*/ 50 w 50"/>
                  <a:gd name="T17" fmla="*/ 174 h 220"/>
                  <a:gd name="T18" fmla="*/ 50 w 50"/>
                  <a:gd name="T19" fmla="*/ 174 h 220"/>
                  <a:gd name="T20" fmla="*/ 50 w 50"/>
                  <a:gd name="T21" fmla="*/ 174 h 220"/>
                  <a:gd name="T22" fmla="*/ 31 w 50"/>
                  <a:gd name="T23" fmla="*/ 201 h 220"/>
                  <a:gd name="T24" fmla="*/ 7 w 50"/>
                  <a:gd name="T25" fmla="*/ 177 h 220"/>
                  <a:gd name="T26" fmla="*/ 16 w 50"/>
                  <a:gd name="T27" fmla="*/ 177 h 220"/>
                  <a:gd name="T28" fmla="*/ 18 w 50"/>
                  <a:gd name="T29" fmla="*/ 177 h 220"/>
                  <a:gd name="T30" fmla="*/ 44 w 50"/>
                  <a:gd name="T31" fmla="*/ 175 h 220"/>
                  <a:gd name="T32" fmla="*/ 45 w 50"/>
                  <a:gd name="T33" fmla="*/ 53 h 220"/>
                  <a:gd name="T34" fmla="*/ 4 w 50"/>
                  <a:gd name="T35" fmla="*/ 34 h 220"/>
                  <a:gd name="T36" fmla="*/ 45 w 50"/>
                  <a:gd name="T37" fmla="*/ 53 h 220"/>
                  <a:gd name="T38" fmla="*/ 19 w 50"/>
                  <a:gd name="T39" fmla="*/ 172 h 220"/>
                  <a:gd name="T40" fmla="*/ 31 w 50"/>
                  <a:gd name="T41" fmla="*/ 58 h 220"/>
                  <a:gd name="T42" fmla="*/ 23 w 50"/>
                  <a:gd name="T43" fmla="*/ 171 h 220"/>
                  <a:gd name="T44" fmla="*/ 4 w 50"/>
                  <a:gd name="T45" fmla="*/ 58 h 220"/>
                  <a:gd name="T46" fmla="*/ 14 w 50"/>
                  <a:gd name="T47" fmla="*/ 173 h 220"/>
                  <a:gd name="T48" fmla="*/ 36 w 50"/>
                  <a:gd name="T49" fmla="*/ 169 h 220"/>
                  <a:gd name="T50" fmla="*/ 45 w 50"/>
                  <a:gd name="T51" fmla="*/ 58 h 220"/>
                  <a:gd name="T52" fmla="*/ 36 w 50"/>
                  <a:gd name="T53" fmla="*/ 169 h 220"/>
                  <a:gd name="T54" fmla="*/ 36 w 50"/>
                  <a:gd name="T55" fmla="*/ 5 h 220"/>
                  <a:gd name="T56" fmla="*/ 45 w 50"/>
                  <a:gd name="T57" fmla="*/ 29 h 220"/>
                  <a:gd name="T58" fmla="*/ 4 w 50"/>
                  <a:gd name="T59" fmla="*/ 14 h 220"/>
                  <a:gd name="T60" fmla="*/ 22 w 50"/>
                  <a:gd name="T61" fmla="*/ 206 h 220"/>
                  <a:gd name="T62" fmla="*/ 25 w 50"/>
                  <a:gd name="T63" fmla="*/ 21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220">
                    <a:moveTo>
                      <a:pt x="50" y="173"/>
                    </a:moveTo>
                    <a:cubicBezTo>
                      <a:pt x="50" y="173"/>
                      <a:pt x="50" y="173"/>
                      <a:pt x="50" y="173"/>
                    </a:cubicBezTo>
                    <a:cubicBezTo>
                      <a:pt x="50" y="14"/>
                      <a:pt x="50" y="14"/>
                      <a:pt x="50" y="14"/>
                    </a:cubicBezTo>
                    <a:cubicBezTo>
                      <a:pt x="50" y="6"/>
                      <a:pt x="44" y="0"/>
                      <a:pt x="36" y="0"/>
                    </a:cubicBezTo>
                    <a:cubicBezTo>
                      <a:pt x="13" y="0"/>
                      <a:pt x="13" y="0"/>
                      <a:pt x="13" y="0"/>
                    </a:cubicBezTo>
                    <a:cubicBezTo>
                      <a:pt x="6" y="0"/>
                      <a:pt x="0" y="6"/>
                      <a:pt x="0" y="14"/>
                    </a:cubicBezTo>
                    <a:cubicBezTo>
                      <a:pt x="0" y="173"/>
                      <a:pt x="0" y="173"/>
                      <a:pt x="0" y="173"/>
                    </a:cubicBezTo>
                    <a:cubicBezTo>
                      <a:pt x="0" y="173"/>
                      <a:pt x="0" y="173"/>
                      <a:pt x="0" y="173"/>
                    </a:cubicBezTo>
                    <a:cubicBezTo>
                      <a:pt x="0" y="173"/>
                      <a:pt x="0" y="173"/>
                      <a:pt x="0" y="173"/>
                    </a:cubicBezTo>
                    <a:cubicBezTo>
                      <a:pt x="0" y="173"/>
                      <a:pt x="0" y="173"/>
                      <a:pt x="0" y="173"/>
                    </a:cubicBezTo>
                    <a:cubicBezTo>
                      <a:pt x="0" y="174"/>
                      <a:pt x="0" y="174"/>
                      <a:pt x="0" y="174"/>
                    </a:cubicBezTo>
                    <a:cubicBezTo>
                      <a:pt x="0" y="174"/>
                      <a:pt x="0" y="174"/>
                      <a:pt x="0" y="174"/>
                    </a:cubicBezTo>
                    <a:cubicBezTo>
                      <a:pt x="0" y="174"/>
                      <a:pt x="0" y="174"/>
                      <a:pt x="0" y="174"/>
                    </a:cubicBezTo>
                    <a:cubicBezTo>
                      <a:pt x="0" y="174"/>
                      <a:pt x="0" y="174"/>
                      <a:pt x="0" y="174"/>
                    </a:cubicBezTo>
                    <a:cubicBezTo>
                      <a:pt x="23" y="218"/>
                      <a:pt x="23" y="218"/>
                      <a:pt x="23" y="218"/>
                    </a:cubicBezTo>
                    <a:cubicBezTo>
                      <a:pt x="23" y="219"/>
                      <a:pt x="24" y="220"/>
                      <a:pt x="25" y="220"/>
                    </a:cubicBezTo>
                    <a:cubicBezTo>
                      <a:pt x="26" y="220"/>
                      <a:pt x="27" y="219"/>
                      <a:pt x="27" y="218"/>
                    </a:cubicBezTo>
                    <a:cubicBezTo>
                      <a:pt x="50" y="174"/>
                      <a:pt x="50" y="174"/>
                      <a:pt x="50" y="174"/>
                    </a:cubicBezTo>
                    <a:cubicBezTo>
                      <a:pt x="50" y="174"/>
                      <a:pt x="50" y="174"/>
                      <a:pt x="50" y="174"/>
                    </a:cubicBezTo>
                    <a:cubicBezTo>
                      <a:pt x="50" y="174"/>
                      <a:pt x="50" y="174"/>
                      <a:pt x="50" y="174"/>
                    </a:cubicBezTo>
                    <a:cubicBezTo>
                      <a:pt x="50" y="174"/>
                      <a:pt x="50" y="174"/>
                      <a:pt x="50" y="174"/>
                    </a:cubicBezTo>
                    <a:cubicBezTo>
                      <a:pt x="50" y="174"/>
                      <a:pt x="50" y="174"/>
                      <a:pt x="50" y="174"/>
                    </a:cubicBezTo>
                    <a:cubicBezTo>
                      <a:pt x="50" y="174"/>
                      <a:pt x="50" y="174"/>
                      <a:pt x="50" y="173"/>
                    </a:cubicBezTo>
                    <a:close/>
                    <a:moveTo>
                      <a:pt x="31" y="201"/>
                    </a:moveTo>
                    <a:cubicBezTo>
                      <a:pt x="19" y="201"/>
                      <a:pt x="19" y="201"/>
                      <a:pt x="19" y="201"/>
                    </a:cubicBezTo>
                    <a:cubicBezTo>
                      <a:pt x="7" y="177"/>
                      <a:pt x="7" y="177"/>
                      <a:pt x="7" y="177"/>
                    </a:cubicBezTo>
                    <a:cubicBezTo>
                      <a:pt x="8" y="177"/>
                      <a:pt x="9" y="177"/>
                      <a:pt x="11" y="177"/>
                    </a:cubicBezTo>
                    <a:cubicBezTo>
                      <a:pt x="13" y="177"/>
                      <a:pt x="14" y="177"/>
                      <a:pt x="16" y="177"/>
                    </a:cubicBezTo>
                    <a:cubicBezTo>
                      <a:pt x="16" y="177"/>
                      <a:pt x="16" y="177"/>
                      <a:pt x="17" y="177"/>
                    </a:cubicBezTo>
                    <a:cubicBezTo>
                      <a:pt x="17" y="177"/>
                      <a:pt x="17" y="177"/>
                      <a:pt x="18" y="177"/>
                    </a:cubicBezTo>
                    <a:cubicBezTo>
                      <a:pt x="20" y="176"/>
                      <a:pt x="22" y="176"/>
                      <a:pt x="24" y="176"/>
                    </a:cubicBezTo>
                    <a:cubicBezTo>
                      <a:pt x="31" y="174"/>
                      <a:pt x="38" y="173"/>
                      <a:pt x="44" y="175"/>
                    </a:cubicBezTo>
                    <a:lnTo>
                      <a:pt x="31" y="201"/>
                    </a:lnTo>
                    <a:close/>
                    <a:moveTo>
                      <a:pt x="45" y="53"/>
                    </a:moveTo>
                    <a:cubicBezTo>
                      <a:pt x="4" y="53"/>
                      <a:pt x="4" y="53"/>
                      <a:pt x="4" y="53"/>
                    </a:cubicBezTo>
                    <a:cubicBezTo>
                      <a:pt x="4" y="34"/>
                      <a:pt x="4" y="34"/>
                      <a:pt x="4" y="34"/>
                    </a:cubicBezTo>
                    <a:cubicBezTo>
                      <a:pt x="45" y="34"/>
                      <a:pt x="45" y="34"/>
                      <a:pt x="45" y="34"/>
                    </a:cubicBezTo>
                    <a:lnTo>
                      <a:pt x="45" y="53"/>
                    </a:lnTo>
                    <a:close/>
                    <a:moveTo>
                      <a:pt x="23" y="171"/>
                    </a:moveTo>
                    <a:cubicBezTo>
                      <a:pt x="22" y="171"/>
                      <a:pt x="20" y="172"/>
                      <a:pt x="19" y="172"/>
                    </a:cubicBezTo>
                    <a:cubicBezTo>
                      <a:pt x="19" y="58"/>
                      <a:pt x="19" y="58"/>
                      <a:pt x="19" y="58"/>
                    </a:cubicBezTo>
                    <a:cubicBezTo>
                      <a:pt x="31" y="58"/>
                      <a:pt x="31" y="58"/>
                      <a:pt x="31" y="58"/>
                    </a:cubicBezTo>
                    <a:cubicBezTo>
                      <a:pt x="31" y="169"/>
                      <a:pt x="31" y="169"/>
                      <a:pt x="31" y="169"/>
                    </a:cubicBezTo>
                    <a:cubicBezTo>
                      <a:pt x="28" y="170"/>
                      <a:pt x="26" y="170"/>
                      <a:pt x="23" y="171"/>
                    </a:cubicBezTo>
                    <a:close/>
                    <a:moveTo>
                      <a:pt x="4" y="172"/>
                    </a:moveTo>
                    <a:cubicBezTo>
                      <a:pt x="4" y="58"/>
                      <a:pt x="4" y="58"/>
                      <a:pt x="4" y="58"/>
                    </a:cubicBezTo>
                    <a:cubicBezTo>
                      <a:pt x="14" y="58"/>
                      <a:pt x="14" y="58"/>
                      <a:pt x="14" y="58"/>
                    </a:cubicBezTo>
                    <a:cubicBezTo>
                      <a:pt x="14" y="173"/>
                      <a:pt x="14" y="173"/>
                      <a:pt x="14" y="173"/>
                    </a:cubicBezTo>
                    <a:cubicBezTo>
                      <a:pt x="11" y="173"/>
                      <a:pt x="7" y="173"/>
                      <a:pt x="4" y="172"/>
                    </a:cubicBezTo>
                    <a:close/>
                    <a:moveTo>
                      <a:pt x="36" y="169"/>
                    </a:moveTo>
                    <a:cubicBezTo>
                      <a:pt x="36" y="58"/>
                      <a:pt x="36" y="58"/>
                      <a:pt x="36" y="58"/>
                    </a:cubicBezTo>
                    <a:cubicBezTo>
                      <a:pt x="45" y="58"/>
                      <a:pt x="45" y="58"/>
                      <a:pt x="45" y="58"/>
                    </a:cubicBezTo>
                    <a:cubicBezTo>
                      <a:pt x="45" y="170"/>
                      <a:pt x="45" y="170"/>
                      <a:pt x="45" y="170"/>
                    </a:cubicBezTo>
                    <a:cubicBezTo>
                      <a:pt x="42" y="169"/>
                      <a:pt x="39" y="169"/>
                      <a:pt x="36" y="169"/>
                    </a:cubicBezTo>
                    <a:close/>
                    <a:moveTo>
                      <a:pt x="13" y="5"/>
                    </a:moveTo>
                    <a:cubicBezTo>
                      <a:pt x="36" y="5"/>
                      <a:pt x="36" y="5"/>
                      <a:pt x="36" y="5"/>
                    </a:cubicBezTo>
                    <a:cubicBezTo>
                      <a:pt x="41" y="5"/>
                      <a:pt x="45" y="9"/>
                      <a:pt x="45" y="14"/>
                    </a:cubicBezTo>
                    <a:cubicBezTo>
                      <a:pt x="45" y="29"/>
                      <a:pt x="45" y="29"/>
                      <a:pt x="45" y="29"/>
                    </a:cubicBezTo>
                    <a:cubicBezTo>
                      <a:pt x="4" y="29"/>
                      <a:pt x="4" y="29"/>
                      <a:pt x="4" y="29"/>
                    </a:cubicBezTo>
                    <a:cubicBezTo>
                      <a:pt x="4" y="14"/>
                      <a:pt x="4" y="14"/>
                      <a:pt x="4" y="14"/>
                    </a:cubicBezTo>
                    <a:cubicBezTo>
                      <a:pt x="4" y="9"/>
                      <a:pt x="8" y="5"/>
                      <a:pt x="13" y="5"/>
                    </a:cubicBezTo>
                    <a:close/>
                    <a:moveTo>
                      <a:pt x="22" y="206"/>
                    </a:moveTo>
                    <a:cubicBezTo>
                      <a:pt x="28" y="206"/>
                      <a:pt x="28" y="206"/>
                      <a:pt x="28" y="206"/>
                    </a:cubicBezTo>
                    <a:cubicBezTo>
                      <a:pt x="25" y="212"/>
                      <a:pt x="25" y="212"/>
                      <a:pt x="25" y="212"/>
                    </a:cubicBezTo>
                    <a:lnTo>
                      <a:pt x="22" y="20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7">
                <a:extLst>
                  <a:ext uri="{FF2B5EF4-FFF2-40B4-BE49-F238E27FC236}">
                    <a16:creationId xmlns:a16="http://schemas.microsoft.com/office/drawing/2014/main" id="{22F429D5-6ED6-DCB5-843A-E624DEC76A95}"/>
                  </a:ext>
                </a:extLst>
              </p:cNvPr>
              <p:cNvSpPr>
                <a:spLocks noEditPoints="1"/>
              </p:cNvSpPr>
              <p:nvPr/>
            </p:nvSpPr>
            <p:spPr bwMode="auto">
              <a:xfrm>
                <a:off x="1765" y="1606"/>
                <a:ext cx="77" cy="264"/>
              </a:xfrm>
              <a:custGeom>
                <a:avLst/>
                <a:gdLst>
                  <a:gd name="T0" fmla="*/ 61 w 64"/>
                  <a:gd name="T1" fmla="*/ 0 h 220"/>
                  <a:gd name="T2" fmla="*/ 3 w 64"/>
                  <a:gd name="T3" fmla="*/ 0 h 220"/>
                  <a:gd name="T4" fmla="*/ 0 w 64"/>
                  <a:gd name="T5" fmla="*/ 3 h 220"/>
                  <a:gd name="T6" fmla="*/ 0 w 64"/>
                  <a:gd name="T7" fmla="*/ 217 h 220"/>
                  <a:gd name="T8" fmla="*/ 3 w 64"/>
                  <a:gd name="T9" fmla="*/ 220 h 220"/>
                  <a:gd name="T10" fmla="*/ 61 w 64"/>
                  <a:gd name="T11" fmla="*/ 220 h 220"/>
                  <a:gd name="T12" fmla="*/ 64 w 64"/>
                  <a:gd name="T13" fmla="*/ 217 h 220"/>
                  <a:gd name="T14" fmla="*/ 64 w 64"/>
                  <a:gd name="T15" fmla="*/ 3 h 220"/>
                  <a:gd name="T16" fmla="*/ 61 w 64"/>
                  <a:gd name="T17" fmla="*/ 0 h 220"/>
                  <a:gd name="T18" fmla="*/ 5 w 64"/>
                  <a:gd name="T19" fmla="*/ 215 h 220"/>
                  <a:gd name="T20" fmla="*/ 5 w 64"/>
                  <a:gd name="T21" fmla="*/ 5 h 220"/>
                  <a:gd name="T22" fmla="*/ 59 w 64"/>
                  <a:gd name="T23" fmla="*/ 5 h 220"/>
                  <a:gd name="T24" fmla="*/ 59 w 64"/>
                  <a:gd name="T25" fmla="*/ 22 h 220"/>
                  <a:gd name="T26" fmla="*/ 39 w 64"/>
                  <a:gd name="T27" fmla="*/ 22 h 220"/>
                  <a:gd name="T28" fmla="*/ 37 w 64"/>
                  <a:gd name="T29" fmla="*/ 25 h 220"/>
                  <a:gd name="T30" fmla="*/ 39 w 64"/>
                  <a:gd name="T31" fmla="*/ 27 h 220"/>
                  <a:gd name="T32" fmla="*/ 59 w 64"/>
                  <a:gd name="T33" fmla="*/ 27 h 220"/>
                  <a:gd name="T34" fmla="*/ 59 w 64"/>
                  <a:gd name="T35" fmla="*/ 47 h 220"/>
                  <a:gd name="T36" fmla="*/ 32 w 64"/>
                  <a:gd name="T37" fmla="*/ 47 h 220"/>
                  <a:gd name="T38" fmla="*/ 30 w 64"/>
                  <a:gd name="T39" fmla="*/ 49 h 220"/>
                  <a:gd name="T40" fmla="*/ 32 w 64"/>
                  <a:gd name="T41" fmla="*/ 51 h 220"/>
                  <a:gd name="T42" fmla="*/ 59 w 64"/>
                  <a:gd name="T43" fmla="*/ 51 h 220"/>
                  <a:gd name="T44" fmla="*/ 59 w 64"/>
                  <a:gd name="T45" fmla="*/ 71 h 220"/>
                  <a:gd name="T46" fmla="*/ 39 w 64"/>
                  <a:gd name="T47" fmla="*/ 71 h 220"/>
                  <a:gd name="T48" fmla="*/ 37 w 64"/>
                  <a:gd name="T49" fmla="*/ 73 h 220"/>
                  <a:gd name="T50" fmla="*/ 39 w 64"/>
                  <a:gd name="T51" fmla="*/ 76 h 220"/>
                  <a:gd name="T52" fmla="*/ 59 w 64"/>
                  <a:gd name="T53" fmla="*/ 76 h 220"/>
                  <a:gd name="T54" fmla="*/ 59 w 64"/>
                  <a:gd name="T55" fmla="*/ 95 h 220"/>
                  <a:gd name="T56" fmla="*/ 32 w 64"/>
                  <a:gd name="T57" fmla="*/ 95 h 220"/>
                  <a:gd name="T58" fmla="*/ 30 w 64"/>
                  <a:gd name="T59" fmla="*/ 97 h 220"/>
                  <a:gd name="T60" fmla="*/ 32 w 64"/>
                  <a:gd name="T61" fmla="*/ 100 h 220"/>
                  <a:gd name="T62" fmla="*/ 59 w 64"/>
                  <a:gd name="T63" fmla="*/ 100 h 220"/>
                  <a:gd name="T64" fmla="*/ 59 w 64"/>
                  <a:gd name="T65" fmla="*/ 119 h 220"/>
                  <a:gd name="T66" fmla="*/ 39 w 64"/>
                  <a:gd name="T67" fmla="*/ 119 h 220"/>
                  <a:gd name="T68" fmla="*/ 37 w 64"/>
                  <a:gd name="T69" fmla="*/ 122 h 220"/>
                  <a:gd name="T70" fmla="*/ 39 w 64"/>
                  <a:gd name="T71" fmla="*/ 124 h 220"/>
                  <a:gd name="T72" fmla="*/ 59 w 64"/>
                  <a:gd name="T73" fmla="*/ 124 h 220"/>
                  <a:gd name="T74" fmla="*/ 59 w 64"/>
                  <a:gd name="T75" fmla="*/ 143 h 220"/>
                  <a:gd name="T76" fmla="*/ 32 w 64"/>
                  <a:gd name="T77" fmla="*/ 143 h 220"/>
                  <a:gd name="T78" fmla="*/ 30 w 64"/>
                  <a:gd name="T79" fmla="*/ 146 h 220"/>
                  <a:gd name="T80" fmla="*/ 32 w 64"/>
                  <a:gd name="T81" fmla="*/ 148 h 220"/>
                  <a:gd name="T82" fmla="*/ 59 w 64"/>
                  <a:gd name="T83" fmla="*/ 148 h 220"/>
                  <a:gd name="T84" fmla="*/ 59 w 64"/>
                  <a:gd name="T85" fmla="*/ 168 h 220"/>
                  <a:gd name="T86" fmla="*/ 39 w 64"/>
                  <a:gd name="T87" fmla="*/ 168 h 220"/>
                  <a:gd name="T88" fmla="*/ 37 w 64"/>
                  <a:gd name="T89" fmla="*/ 170 h 220"/>
                  <a:gd name="T90" fmla="*/ 39 w 64"/>
                  <a:gd name="T91" fmla="*/ 172 h 220"/>
                  <a:gd name="T92" fmla="*/ 59 w 64"/>
                  <a:gd name="T93" fmla="*/ 172 h 220"/>
                  <a:gd name="T94" fmla="*/ 59 w 64"/>
                  <a:gd name="T95" fmla="*/ 192 h 220"/>
                  <a:gd name="T96" fmla="*/ 32 w 64"/>
                  <a:gd name="T97" fmla="*/ 192 h 220"/>
                  <a:gd name="T98" fmla="*/ 30 w 64"/>
                  <a:gd name="T99" fmla="*/ 194 h 220"/>
                  <a:gd name="T100" fmla="*/ 32 w 64"/>
                  <a:gd name="T101" fmla="*/ 196 h 220"/>
                  <a:gd name="T102" fmla="*/ 59 w 64"/>
                  <a:gd name="T103" fmla="*/ 196 h 220"/>
                  <a:gd name="T104" fmla="*/ 59 w 64"/>
                  <a:gd name="T105" fmla="*/ 215 h 220"/>
                  <a:gd name="T106" fmla="*/ 5 w 64"/>
                  <a:gd name="T107" fmla="*/ 21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220">
                    <a:moveTo>
                      <a:pt x="61" y="0"/>
                    </a:moveTo>
                    <a:cubicBezTo>
                      <a:pt x="3" y="0"/>
                      <a:pt x="3" y="0"/>
                      <a:pt x="3" y="0"/>
                    </a:cubicBezTo>
                    <a:cubicBezTo>
                      <a:pt x="1" y="0"/>
                      <a:pt x="0" y="1"/>
                      <a:pt x="0" y="3"/>
                    </a:cubicBezTo>
                    <a:cubicBezTo>
                      <a:pt x="0" y="217"/>
                      <a:pt x="0" y="217"/>
                      <a:pt x="0" y="217"/>
                    </a:cubicBezTo>
                    <a:cubicBezTo>
                      <a:pt x="0" y="218"/>
                      <a:pt x="1" y="220"/>
                      <a:pt x="3" y="220"/>
                    </a:cubicBezTo>
                    <a:cubicBezTo>
                      <a:pt x="61" y="220"/>
                      <a:pt x="61" y="220"/>
                      <a:pt x="61" y="220"/>
                    </a:cubicBezTo>
                    <a:cubicBezTo>
                      <a:pt x="63" y="220"/>
                      <a:pt x="64" y="218"/>
                      <a:pt x="64" y="217"/>
                    </a:cubicBezTo>
                    <a:cubicBezTo>
                      <a:pt x="64" y="3"/>
                      <a:pt x="64" y="3"/>
                      <a:pt x="64" y="3"/>
                    </a:cubicBezTo>
                    <a:cubicBezTo>
                      <a:pt x="64" y="1"/>
                      <a:pt x="63" y="0"/>
                      <a:pt x="61" y="0"/>
                    </a:cubicBezTo>
                    <a:close/>
                    <a:moveTo>
                      <a:pt x="5" y="215"/>
                    </a:moveTo>
                    <a:cubicBezTo>
                      <a:pt x="5" y="5"/>
                      <a:pt x="5" y="5"/>
                      <a:pt x="5" y="5"/>
                    </a:cubicBezTo>
                    <a:cubicBezTo>
                      <a:pt x="59" y="5"/>
                      <a:pt x="59" y="5"/>
                      <a:pt x="59" y="5"/>
                    </a:cubicBezTo>
                    <a:cubicBezTo>
                      <a:pt x="59" y="22"/>
                      <a:pt x="59" y="22"/>
                      <a:pt x="59" y="22"/>
                    </a:cubicBezTo>
                    <a:cubicBezTo>
                      <a:pt x="39" y="22"/>
                      <a:pt x="39" y="22"/>
                      <a:pt x="39" y="22"/>
                    </a:cubicBezTo>
                    <a:cubicBezTo>
                      <a:pt x="38" y="22"/>
                      <a:pt x="37" y="24"/>
                      <a:pt x="37" y="25"/>
                    </a:cubicBezTo>
                    <a:cubicBezTo>
                      <a:pt x="37" y="26"/>
                      <a:pt x="38" y="27"/>
                      <a:pt x="39" y="27"/>
                    </a:cubicBezTo>
                    <a:cubicBezTo>
                      <a:pt x="59" y="27"/>
                      <a:pt x="59" y="27"/>
                      <a:pt x="59" y="27"/>
                    </a:cubicBezTo>
                    <a:cubicBezTo>
                      <a:pt x="59" y="47"/>
                      <a:pt x="59" y="47"/>
                      <a:pt x="59" y="47"/>
                    </a:cubicBezTo>
                    <a:cubicBezTo>
                      <a:pt x="32" y="47"/>
                      <a:pt x="32" y="47"/>
                      <a:pt x="32" y="47"/>
                    </a:cubicBezTo>
                    <a:cubicBezTo>
                      <a:pt x="31" y="47"/>
                      <a:pt x="30" y="48"/>
                      <a:pt x="30" y="49"/>
                    </a:cubicBezTo>
                    <a:cubicBezTo>
                      <a:pt x="30" y="50"/>
                      <a:pt x="31" y="51"/>
                      <a:pt x="32" y="51"/>
                    </a:cubicBezTo>
                    <a:cubicBezTo>
                      <a:pt x="59" y="51"/>
                      <a:pt x="59" y="51"/>
                      <a:pt x="59" y="51"/>
                    </a:cubicBezTo>
                    <a:cubicBezTo>
                      <a:pt x="59" y="71"/>
                      <a:pt x="59" y="71"/>
                      <a:pt x="59" y="71"/>
                    </a:cubicBezTo>
                    <a:cubicBezTo>
                      <a:pt x="39" y="71"/>
                      <a:pt x="39" y="71"/>
                      <a:pt x="39" y="71"/>
                    </a:cubicBezTo>
                    <a:cubicBezTo>
                      <a:pt x="38" y="71"/>
                      <a:pt x="37" y="72"/>
                      <a:pt x="37" y="73"/>
                    </a:cubicBezTo>
                    <a:cubicBezTo>
                      <a:pt x="37" y="74"/>
                      <a:pt x="38" y="76"/>
                      <a:pt x="39" y="76"/>
                    </a:cubicBezTo>
                    <a:cubicBezTo>
                      <a:pt x="59" y="76"/>
                      <a:pt x="59" y="76"/>
                      <a:pt x="59" y="76"/>
                    </a:cubicBezTo>
                    <a:cubicBezTo>
                      <a:pt x="59" y="95"/>
                      <a:pt x="59" y="95"/>
                      <a:pt x="59" y="95"/>
                    </a:cubicBezTo>
                    <a:cubicBezTo>
                      <a:pt x="32" y="95"/>
                      <a:pt x="32" y="95"/>
                      <a:pt x="32" y="95"/>
                    </a:cubicBezTo>
                    <a:cubicBezTo>
                      <a:pt x="31" y="95"/>
                      <a:pt x="30" y="96"/>
                      <a:pt x="30" y="97"/>
                    </a:cubicBezTo>
                    <a:cubicBezTo>
                      <a:pt x="30" y="99"/>
                      <a:pt x="31" y="100"/>
                      <a:pt x="32" y="100"/>
                    </a:cubicBezTo>
                    <a:cubicBezTo>
                      <a:pt x="59" y="100"/>
                      <a:pt x="59" y="100"/>
                      <a:pt x="59" y="100"/>
                    </a:cubicBezTo>
                    <a:cubicBezTo>
                      <a:pt x="59" y="119"/>
                      <a:pt x="59" y="119"/>
                      <a:pt x="59" y="119"/>
                    </a:cubicBezTo>
                    <a:cubicBezTo>
                      <a:pt x="39" y="119"/>
                      <a:pt x="39" y="119"/>
                      <a:pt x="39" y="119"/>
                    </a:cubicBezTo>
                    <a:cubicBezTo>
                      <a:pt x="38" y="119"/>
                      <a:pt x="37" y="120"/>
                      <a:pt x="37" y="122"/>
                    </a:cubicBezTo>
                    <a:cubicBezTo>
                      <a:pt x="37" y="123"/>
                      <a:pt x="38" y="124"/>
                      <a:pt x="39" y="124"/>
                    </a:cubicBezTo>
                    <a:cubicBezTo>
                      <a:pt x="59" y="124"/>
                      <a:pt x="59" y="124"/>
                      <a:pt x="59" y="124"/>
                    </a:cubicBezTo>
                    <a:cubicBezTo>
                      <a:pt x="59" y="143"/>
                      <a:pt x="59" y="143"/>
                      <a:pt x="59" y="143"/>
                    </a:cubicBezTo>
                    <a:cubicBezTo>
                      <a:pt x="32" y="143"/>
                      <a:pt x="32" y="143"/>
                      <a:pt x="32" y="143"/>
                    </a:cubicBezTo>
                    <a:cubicBezTo>
                      <a:pt x="31" y="143"/>
                      <a:pt x="30" y="144"/>
                      <a:pt x="30" y="146"/>
                    </a:cubicBezTo>
                    <a:cubicBezTo>
                      <a:pt x="30" y="147"/>
                      <a:pt x="31" y="148"/>
                      <a:pt x="32" y="148"/>
                    </a:cubicBezTo>
                    <a:cubicBezTo>
                      <a:pt x="59" y="148"/>
                      <a:pt x="59" y="148"/>
                      <a:pt x="59" y="148"/>
                    </a:cubicBezTo>
                    <a:cubicBezTo>
                      <a:pt x="59" y="168"/>
                      <a:pt x="59" y="168"/>
                      <a:pt x="59" y="168"/>
                    </a:cubicBezTo>
                    <a:cubicBezTo>
                      <a:pt x="39" y="168"/>
                      <a:pt x="39" y="168"/>
                      <a:pt x="39" y="168"/>
                    </a:cubicBezTo>
                    <a:cubicBezTo>
                      <a:pt x="38" y="168"/>
                      <a:pt x="37" y="169"/>
                      <a:pt x="37" y="170"/>
                    </a:cubicBezTo>
                    <a:cubicBezTo>
                      <a:pt x="37" y="171"/>
                      <a:pt x="38" y="172"/>
                      <a:pt x="39" y="172"/>
                    </a:cubicBezTo>
                    <a:cubicBezTo>
                      <a:pt x="59" y="172"/>
                      <a:pt x="59" y="172"/>
                      <a:pt x="59" y="172"/>
                    </a:cubicBezTo>
                    <a:cubicBezTo>
                      <a:pt x="59" y="192"/>
                      <a:pt x="59" y="192"/>
                      <a:pt x="59" y="192"/>
                    </a:cubicBezTo>
                    <a:cubicBezTo>
                      <a:pt x="32" y="192"/>
                      <a:pt x="32" y="192"/>
                      <a:pt x="32" y="192"/>
                    </a:cubicBezTo>
                    <a:cubicBezTo>
                      <a:pt x="31" y="192"/>
                      <a:pt x="30" y="193"/>
                      <a:pt x="30" y="194"/>
                    </a:cubicBezTo>
                    <a:cubicBezTo>
                      <a:pt x="30" y="195"/>
                      <a:pt x="31" y="196"/>
                      <a:pt x="32" y="196"/>
                    </a:cubicBezTo>
                    <a:cubicBezTo>
                      <a:pt x="59" y="196"/>
                      <a:pt x="59" y="196"/>
                      <a:pt x="59" y="196"/>
                    </a:cubicBezTo>
                    <a:cubicBezTo>
                      <a:pt x="59" y="215"/>
                      <a:pt x="59" y="215"/>
                      <a:pt x="59" y="215"/>
                    </a:cubicBezTo>
                    <a:lnTo>
                      <a:pt x="5" y="2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Rectangle 20">
              <a:extLst>
                <a:ext uri="{FF2B5EF4-FFF2-40B4-BE49-F238E27FC236}">
                  <a16:creationId xmlns:a16="http://schemas.microsoft.com/office/drawing/2014/main" id="{BD3F7A03-6C74-B224-2D1D-26641CD0A7DB}"/>
                </a:ext>
              </a:extLst>
            </p:cNvPr>
            <p:cNvSpPr/>
            <p:nvPr/>
          </p:nvSpPr>
          <p:spPr>
            <a:xfrm>
              <a:off x="6668028" y="4163439"/>
              <a:ext cx="1742107" cy="150682"/>
            </a:xfrm>
            <a:prstGeom prst="rect">
              <a:avLst/>
            </a:prstGeom>
          </p:spPr>
          <p:txBody>
            <a:bodyPr wrap="square" lIns="0" tIns="0" rIns="0" bIns="0">
              <a:spAutoFit/>
            </a:bodyPr>
            <a:lstStyle/>
            <a:p>
              <a:pPr>
                <a:lnSpc>
                  <a:spcPct val="89000"/>
                </a:lnSpc>
              </a:pPr>
              <a:r>
                <a:rPr lang="en-US" sz="1100" b="1"/>
                <a:t>Cloud Services </a:t>
              </a:r>
            </a:p>
          </p:txBody>
        </p:sp>
        <p:sp>
          <p:nvSpPr>
            <p:cNvPr id="22" name="Rectangle 21">
              <a:extLst>
                <a:ext uri="{FF2B5EF4-FFF2-40B4-BE49-F238E27FC236}">
                  <a16:creationId xmlns:a16="http://schemas.microsoft.com/office/drawing/2014/main" id="{823DE65F-ED13-FC4B-F9A4-5AAD98D891D3}"/>
                </a:ext>
              </a:extLst>
            </p:cNvPr>
            <p:cNvSpPr/>
            <p:nvPr/>
          </p:nvSpPr>
          <p:spPr>
            <a:xfrm>
              <a:off x="6249024" y="2903706"/>
              <a:ext cx="1971279" cy="150682"/>
            </a:xfrm>
            <a:prstGeom prst="rect">
              <a:avLst/>
            </a:prstGeom>
          </p:spPr>
          <p:txBody>
            <a:bodyPr wrap="square" lIns="0" tIns="0" rIns="0" bIns="0">
              <a:spAutoFit/>
            </a:bodyPr>
            <a:lstStyle/>
            <a:p>
              <a:pPr>
                <a:lnSpc>
                  <a:spcPct val="89000"/>
                </a:lnSpc>
              </a:pPr>
              <a:r>
                <a:rPr lang="en-US" sz="1100" b="1"/>
                <a:t>Software, Apps, Advertisement</a:t>
              </a:r>
            </a:p>
          </p:txBody>
        </p:sp>
        <p:grpSp>
          <p:nvGrpSpPr>
            <p:cNvPr id="23" name="Group 22">
              <a:extLst>
                <a:ext uri="{FF2B5EF4-FFF2-40B4-BE49-F238E27FC236}">
                  <a16:creationId xmlns:a16="http://schemas.microsoft.com/office/drawing/2014/main" id="{789E24C4-5E55-ED7A-BCB7-5F0EDDF582FC}"/>
                </a:ext>
              </a:extLst>
            </p:cNvPr>
            <p:cNvGrpSpPr>
              <a:grpSpLocks noChangeAspect="1"/>
            </p:cNvGrpSpPr>
            <p:nvPr/>
          </p:nvGrpSpPr>
          <p:grpSpPr bwMode="auto">
            <a:xfrm>
              <a:off x="3239078" y="3140752"/>
              <a:ext cx="2222500" cy="2222500"/>
              <a:chOff x="1736" y="476"/>
              <a:chExt cx="2288" cy="2288"/>
            </a:xfrm>
            <a:solidFill>
              <a:schemeClr val="bg1"/>
            </a:solidFill>
          </p:grpSpPr>
          <p:sp>
            <p:nvSpPr>
              <p:cNvPr id="24" name="Oval 5">
                <a:extLst>
                  <a:ext uri="{FF2B5EF4-FFF2-40B4-BE49-F238E27FC236}">
                    <a16:creationId xmlns:a16="http://schemas.microsoft.com/office/drawing/2014/main" id="{B294EACE-8480-B951-A3A6-30620BB08838}"/>
                  </a:ext>
                </a:extLst>
              </p:cNvPr>
              <p:cNvSpPr>
                <a:spLocks noChangeArrowheads="1"/>
              </p:cNvSpPr>
              <p:nvPr/>
            </p:nvSpPr>
            <p:spPr bwMode="auto">
              <a:xfrm>
                <a:off x="1736" y="476"/>
                <a:ext cx="2288" cy="2288"/>
              </a:xfrm>
              <a:prstGeom prst="ellipse">
                <a:avLst/>
              </a:pr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FE3C260E-DAC9-5A27-D114-FC26E0E34B6C}"/>
                  </a:ext>
                </a:extLst>
              </p:cNvPr>
              <p:cNvSpPr>
                <a:spLocks/>
              </p:cNvSpPr>
              <p:nvPr/>
            </p:nvSpPr>
            <p:spPr bwMode="auto">
              <a:xfrm>
                <a:off x="2312" y="2579"/>
                <a:ext cx="7"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A56D2EAD-06BA-091E-D621-2CD3D9CE9E37}"/>
                  </a:ext>
                </a:extLst>
              </p:cNvPr>
              <p:cNvSpPr>
                <a:spLocks/>
              </p:cNvSpPr>
              <p:nvPr/>
            </p:nvSpPr>
            <p:spPr bwMode="auto">
              <a:xfrm>
                <a:off x="3605" y="796"/>
                <a:ext cx="64" cy="35"/>
              </a:xfrm>
              <a:custGeom>
                <a:avLst/>
                <a:gdLst>
                  <a:gd name="T0" fmla="*/ 1 w 9"/>
                  <a:gd name="T1" fmla="*/ 1 h 5"/>
                  <a:gd name="T2" fmla="*/ 2 w 9"/>
                  <a:gd name="T3" fmla="*/ 4 h 5"/>
                  <a:gd name="T4" fmla="*/ 5 w 9"/>
                  <a:gd name="T5" fmla="*/ 4 h 5"/>
                  <a:gd name="T6" fmla="*/ 7 w 9"/>
                  <a:gd name="T7" fmla="*/ 4 h 5"/>
                  <a:gd name="T8" fmla="*/ 9 w 9"/>
                  <a:gd name="T9" fmla="*/ 5 h 5"/>
                  <a:gd name="T10" fmla="*/ 5 w 9"/>
                  <a:gd name="T11" fmla="*/ 1 h 5"/>
                  <a:gd name="T12" fmla="*/ 2 w 9"/>
                  <a:gd name="T13" fmla="*/ 0 h 5"/>
                  <a:gd name="T14" fmla="*/ 1 w 9"/>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1" y="1"/>
                    </a:moveTo>
                    <a:cubicBezTo>
                      <a:pt x="2" y="2"/>
                      <a:pt x="2" y="2"/>
                      <a:pt x="2" y="4"/>
                    </a:cubicBezTo>
                    <a:cubicBezTo>
                      <a:pt x="3" y="5"/>
                      <a:pt x="4" y="4"/>
                      <a:pt x="5" y="4"/>
                    </a:cubicBezTo>
                    <a:cubicBezTo>
                      <a:pt x="5" y="3"/>
                      <a:pt x="5" y="3"/>
                      <a:pt x="7" y="4"/>
                    </a:cubicBezTo>
                    <a:cubicBezTo>
                      <a:pt x="8" y="5"/>
                      <a:pt x="8" y="5"/>
                      <a:pt x="9" y="5"/>
                    </a:cubicBezTo>
                    <a:cubicBezTo>
                      <a:pt x="7" y="4"/>
                      <a:pt x="6" y="2"/>
                      <a:pt x="5" y="1"/>
                    </a:cubicBezTo>
                    <a:cubicBezTo>
                      <a:pt x="4" y="1"/>
                      <a:pt x="3" y="1"/>
                      <a:pt x="2" y="0"/>
                    </a:cubicBezTo>
                    <a:cubicBezTo>
                      <a:pt x="1" y="0"/>
                      <a:pt x="0" y="0"/>
                      <a:pt x="1"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8AA52943-F09D-F812-52DF-034151345A0F}"/>
                  </a:ext>
                </a:extLst>
              </p:cNvPr>
              <p:cNvSpPr>
                <a:spLocks/>
              </p:cNvSpPr>
              <p:nvPr/>
            </p:nvSpPr>
            <p:spPr bwMode="auto">
              <a:xfrm>
                <a:off x="3569" y="846"/>
                <a:ext cx="36" cy="42"/>
              </a:xfrm>
              <a:custGeom>
                <a:avLst/>
                <a:gdLst>
                  <a:gd name="T0" fmla="*/ 5 w 5"/>
                  <a:gd name="T1" fmla="*/ 5 h 6"/>
                  <a:gd name="T2" fmla="*/ 0 w 5"/>
                  <a:gd name="T3" fmla="*/ 3 h 6"/>
                  <a:gd name="T4" fmla="*/ 5 w 5"/>
                  <a:gd name="T5" fmla="*/ 5 h 6"/>
                </a:gdLst>
                <a:ahLst/>
                <a:cxnLst>
                  <a:cxn ang="0">
                    <a:pos x="T0" y="T1"/>
                  </a:cxn>
                  <a:cxn ang="0">
                    <a:pos x="T2" y="T3"/>
                  </a:cxn>
                  <a:cxn ang="0">
                    <a:pos x="T4" y="T5"/>
                  </a:cxn>
                </a:cxnLst>
                <a:rect l="0" t="0" r="r" b="b"/>
                <a:pathLst>
                  <a:path w="5" h="6">
                    <a:moveTo>
                      <a:pt x="5" y="5"/>
                    </a:moveTo>
                    <a:cubicBezTo>
                      <a:pt x="5" y="4"/>
                      <a:pt x="1" y="0"/>
                      <a:pt x="0" y="3"/>
                    </a:cubicBezTo>
                    <a:cubicBezTo>
                      <a:pt x="0" y="4"/>
                      <a:pt x="4" y="6"/>
                      <a:pt x="5"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19FE00D9-7601-BEBA-BFE7-901BA10D862D}"/>
                  </a:ext>
                </a:extLst>
              </p:cNvPr>
              <p:cNvSpPr>
                <a:spLocks/>
              </p:cNvSpPr>
              <p:nvPr/>
            </p:nvSpPr>
            <p:spPr bwMode="auto">
              <a:xfrm>
                <a:off x="1786" y="1393"/>
                <a:ext cx="42" cy="85"/>
              </a:xfrm>
              <a:custGeom>
                <a:avLst/>
                <a:gdLst>
                  <a:gd name="T0" fmla="*/ 2 w 6"/>
                  <a:gd name="T1" fmla="*/ 9 h 12"/>
                  <a:gd name="T2" fmla="*/ 5 w 6"/>
                  <a:gd name="T3" fmla="*/ 11 h 12"/>
                  <a:gd name="T4" fmla="*/ 3 w 6"/>
                  <a:gd name="T5" fmla="*/ 6 h 12"/>
                  <a:gd name="T6" fmla="*/ 1 w 6"/>
                  <a:gd name="T7" fmla="*/ 1 h 12"/>
                  <a:gd name="T8" fmla="*/ 1 w 6"/>
                  <a:gd name="T9" fmla="*/ 0 h 12"/>
                  <a:gd name="T10" fmla="*/ 0 w 6"/>
                  <a:gd name="T11" fmla="*/ 4 h 12"/>
                  <a:gd name="T12" fmla="*/ 1 w 6"/>
                  <a:gd name="T13" fmla="*/ 7 h 12"/>
                  <a:gd name="T14" fmla="*/ 2 w 6"/>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2" y="9"/>
                    </a:moveTo>
                    <a:cubicBezTo>
                      <a:pt x="3" y="9"/>
                      <a:pt x="4" y="12"/>
                      <a:pt x="5" y="11"/>
                    </a:cubicBezTo>
                    <a:cubicBezTo>
                      <a:pt x="6" y="9"/>
                      <a:pt x="3" y="7"/>
                      <a:pt x="3" y="6"/>
                    </a:cubicBezTo>
                    <a:cubicBezTo>
                      <a:pt x="2" y="5"/>
                      <a:pt x="3" y="3"/>
                      <a:pt x="1" y="1"/>
                    </a:cubicBezTo>
                    <a:cubicBezTo>
                      <a:pt x="1" y="1"/>
                      <a:pt x="1" y="0"/>
                      <a:pt x="1" y="0"/>
                    </a:cubicBezTo>
                    <a:cubicBezTo>
                      <a:pt x="0" y="2"/>
                      <a:pt x="0" y="3"/>
                      <a:pt x="0" y="4"/>
                    </a:cubicBezTo>
                    <a:cubicBezTo>
                      <a:pt x="1" y="5"/>
                      <a:pt x="1" y="6"/>
                      <a:pt x="1" y="7"/>
                    </a:cubicBezTo>
                    <a:cubicBezTo>
                      <a:pt x="1" y="8"/>
                      <a:pt x="2" y="8"/>
                      <a:pt x="2"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3E81ECD0-AE8C-6CDE-46EE-DF208E430243}"/>
                  </a:ext>
                </a:extLst>
              </p:cNvPr>
              <p:cNvSpPr>
                <a:spLocks/>
              </p:cNvSpPr>
              <p:nvPr/>
            </p:nvSpPr>
            <p:spPr bwMode="auto">
              <a:xfrm>
                <a:off x="2141" y="760"/>
                <a:ext cx="43" cy="29"/>
              </a:xfrm>
              <a:custGeom>
                <a:avLst/>
                <a:gdLst>
                  <a:gd name="T0" fmla="*/ 1 w 6"/>
                  <a:gd name="T1" fmla="*/ 4 h 4"/>
                  <a:gd name="T2" fmla="*/ 3 w 6"/>
                  <a:gd name="T3" fmla="*/ 3 h 4"/>
                  <a:gd name="T4" fmla="*/ 6 w 6"/>
                  <a:gd name="T5" fmla="*/ 1 h 4"/>
                  <a:gd name="T6" fmla="*/ 5 w 6"/>
                  <a:gd name="T7" fmla="*/ 0 h 4"/>
                  <a:gd name="T8" fmla="*/ 0 w 6"/>
                  <a:gd name="T9" fmla="*/ 4 h 4"/>
                  <a:gd name="T10" fmla="*/ 1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1" y="4"/>
                    </a:moveTo>
                    <a:cubicBezTo>
                      <a:pt x="1" y="4"/>
                      <a:pt x="3" y="3"/>
                      <a:pt x="3" y="3"/>
                    </a:cubicBezTo>
                    <a:cubicBezTo>
                      <a:pt x="4" y="3"/>
                      <a:pt x="6" y="2"/>
                      <a:pt x="6" y="1"/>
                    </a:cubicBezTo>
                    <a:cubicBezTo>
                      <a:pt x="6" y="0"/>
                      <a:pt x="5" y="0"/>
                      <a:pt x="5" y="0"/>
                    </a:cubicBezTo>
                    <a:cubicBezTo>
                      <a:pt x="3" y="1"/>
                      <a:pt x="2" y="3"/>
                      <a:pt x="0" y="4"/>
                    </a:cubicBezTo>
                    <a:cubicBezTo>
                      <a:pt x="1" y="4"/>
                      <a:pt x="1" y="4"/>
                      <a:pt x="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E5CEF0E7-9F30-5603-3632-A9424A4D98E1}"/>
                  </a:ext>
                </a:extLst>
              </p:cNvPr>
              <p:cNvSpPr>
                <a:spLocks/>
              </p:cNvSpPr>
              <p:nvPr/>
            </p:nvSpPr>
            <p:spPr bwMode="auto">
              <a:xfrm>
                <a:off x="2198" y="696"/>
                <a:ext cx="241" cy="142"/>
              </a:xfrm>
              <a:custGeom>
                <a:avLst/>
                <a:gdLst>
                  <a:gd name="T0" fmla="*/ 0 w 34"/>
                  <a:gd name="T1" fmla="*/ 7 h 20"/>
                  <a:gd name="T2" fmla="*/ 2 w 34"/>
                  <a:gd name="T3" fmla="*/ 6 h 20"/>
                  <a:gd name="T4" fmla="*/ 3 w 34"/>
                  <a:gd name="T5" fmla="*/ 5 h 20"/>
                  <a:gd name="T6" fmla="*/ 4 w 34"/>
                  <a:gd name="T7" fmla="*/ 7 h 20"/>
                  <a:gd name="T8" fmla="*/ 6 w 34"/>
                  <a:gd name="T9" fmla="*/ 7 h 20"/>
                  <a:gd name="T10" fmla="*/ 5 w 34"/>
                  <a:gd name="T11" fmla="*/ 10 h 20"/>
                  <a:gd name="T12" fmla="*/ 4 w 34"/>
                  <a:gd name="T13" fmla="*/ 11 h 20"/>
                  <a:gd name="T14" fmla="*/ 7 w 34"/>
                  <a:gd name="T15" fmla="*/ 11 h 20"/>
                  <a:gd name="T16" fmla="*/ 9 w 34"/>
                  <a:gd name="T17" fmla="*/ 9 h 20"/>
                  <a:gd name="T18" fmla="*/ 11 w 34"/>
                  <a:gd name="T19" fmla="*/ 8 h 20"/>
                  <a:gd name="T20" fmla="*/ 11 w 34"/>
                  <a:gd name="T21" fmla="*/ 10 h 20"/>
                  <a:gd name="T22" fmla="*/ 8 w 34"/>
                  <a:gd name="T23" fmla="*/ 12 h 20"/>
                  <a:gd name="T24" fmla="*/ 5 w 34"/>
                  <a:gd name="T25" fmla="*/ 13 h 20"/>
                  <a:gd name="T26" fmla="*/ 2 w 34"/>
                  <a:gd name="T27" fmla="*/ 14 h 20"/>
                  <a:gd name="T28" fmla="*/ 2 w 34"/>
                  <a:gd name="T29" fmla="*/ 17 h 20"/>
                  <a:gd name="T30" fmla="*/ 4 w 34"/>
                  <a:gd name="T31" fmla="*/ 16 h 20"/>
                  <a:gd name="T32" fmla="*/ 10 w 34"/>
                  <a:gd name="T33" fmla="*/ 16 h 20"/>
                  <a:gd name="T34" fmla="*/ 13 w 34"/>
                  <a:gd name="T35" fmla="*/ 17 h 20"/>
                  <a:gd name="T36" fmla="*/ 15 w 34"/>
                  <a:gd name="T37" fmla="*/ 18 h 20"/>
                  <a:gd name="T38" fmla="*/ 17 w 34"/>
                  <a:gd name="T39" fmla="*/ 18 h 20"/>
                  <a:gd name="T40" fmla="*/ 19 w 34"/>
                  <a:gd name="T41" fmla="*/ 19 h 20"/>
                  <a:gd name="T42" fmla="*/ 22 w 34"/>
                  <a:gd name="T43" fmla="*/ 19 h 20"/>
                  <a:gd name="T44" fmla="*/ 24 w 34"/>
                  <a:gd name="T45" fmla="*/ 18 h 20"/>
                  <a:gd name="T46" fmla="*/ 26 w 34"/>
                  <a:gd name="T47" fmla="*/ 18 h 20"/>
                  <a:gd name="T48" fmla="*/ 26 w 34"/>
                  <a:gd name="T49" fmla="*/ 15 h 20"/>
                  <a:gd name="T50" fmla="*/ 22 w 34"/>
                  <a:gd name="T51" fmla="*/ 13 h 20"/>
                  <a:gd name="T52" fmla="*/ 22 w 34"/>
                  <a:gd name="T53" fmla="*/ 12 h 20"/>
                  <a:gd name="T54" fmla="*/ 26 w 34"/>
                  <a:gd name="T55" fmla="*/ 13 h 20"/>
                  <a:gd name="T56" fmla="*/ 29 w 34"/>
                  <a:gd name="T57" fmla="*/ 13 h 20"/>
                  <a:gd name="T58" fmla="*/ 32 w 34"/>
                  <a:gd name="T59" fmla="*/ 12 h 20"/>
                  <a:gd name="T60" fmla="*/ 34 w 34"/>
                  <a:gd name="T61" fmla="*/ 10 h 20"/>
                  <a:gd name="T62" fmla="*/ 28 w 34"/>
                  <a:gd name="T63" fmla="*/ 9 h 20"/>
                  <a:gd name="T64" fmla="*/ 25 w 34"/>
                  <a:gd name="T65" fmla="*/ 7 h 20"/>
                  <a:gd name="T66" fmla="*/ 22 w 34"/>
                  <a:gd name="T67" fmla="*/ 7 h 20"/>
                  <a:gd name="T68" fmla="*/ 22 w 34"/>
                  <a:gd name="T69" fmla="*/ 3 h 20"/>
                  <a:gd name="T70" fmla="*/ 14 w 34"/>
                  <a:gd name="T71" fmla="*/ 2 h 20"/>
                  <a:gd name="T72" fmla="*/ 8 w 34"/>
                  <a:gd name="T73" fmla="*/ 0 h 20"/>
                  <a:gd name="T74" fmla="*/ 0 w 34"/>
                  <a:gd name="T75" fmla="*/ 7 h 20"/>
                  <a:gd name="T76" fmla="*/ 0 w 34"/>
                  <a:gd name="T7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20">
                    <a:moveTo>
                      <a:pt x="0" y="7"/>
                    </a:moveTo>
                    <a:cubicBezTo>
                      <a:pt x="0" y="7"/>
                      <a:pt x="2" y="7"/>
                      <a:pt x="2" y="6"/>
                    </a:cubicBezTo>
                    <a:cubicBezTo>
                      <a:pt x="2" y="5"/>
                      <a:pt x="2" y="5"/>
                      <a:pt x="3" y="5"/>
                    </a:cubicBezTo>
                    <a:cubicBezTo>
                      <a:pt x="3" y="5"/>
                      <a:pt x="2" y="7"/>
                      <a:pt x="4" y="7"/>
                    </a:cubicBezTo>
                    <a:cubicBezTo>
                      <a:pt x="5" y="6"/>
                      <a:pt x="5" y="6"/>
                      <a:pt x="6" y="7"/>
                    </a:cubicBezTo>
                    <a:cubicBezTo>
                      <a:pt x="7" y="7"/>
                      <a:pt x="5" y="9"/>
                      <a:pt x="5" y="10"/>
                    </a:cubicBezTo>
                    <a:cubicBezTo>
                      <a:pt x="4" y="10"/>
                      <a:pt x="3" y="11"/>
                      <a:pt x="4" y="11"/>
                    </a:cubicBezTo>
                    <a:cubicBezTo>
                      <a:pt x="6" y="11"/>
                      <a:pt x="7" y="11"/>
                      <a:pt x="7" y="11"/>
                    </a:cubicBezTo>
                    <a:cubicBezTo>
                      <a:pt x="7" y="11"/>
                      <a:pt x="8" y="9"/>
                      <a:pt x="9" y="9"/>
                    </a:cubicBezTo>
                    <a:cubicBezTo>
                      <a:pt x="9" y="8"/>
                      <a:pt x="10" y="8"/>
                      <a:pt x="11" y="8"/>
                    </a:cubicBezTo>
                    <a:cubicBezTo>
                      <a:pt x="11" y="9"/>
                      <a:pt x="14" y="9"/>
                      <a:pt x="11" y="10"/>
                    </a:cubicBezTo>
                    <a:cubicBezTo>
                      <a:pt x="9" y="11"/>
                      <a:pt x="8" y="11"/>
                      <a:pt x="8" y="12"/>
                    </a:cubicBezTo>
                    <a:cubicBezTo>
                      <a:pt x="7" y="13"/>
                      <a:pt x="7" y="14"/>
                      <a:pt x="5" y="13"/>
                    </a:cubicBezTo>
                    <a:cubicBezTo>
                      <a:pt x="3" y="13"/>
                      <a:pt x="2" y="13"/>
                      <a:pt x="2" y="14"/>
                    </a:cubicBezTo>
                    <a:cubicBezTo>
                      <a:pt x="1" y="15"/>
                      <a:pt x="1" y="17"/>
                      <a:pt x="2" y="17"/>
                    </a:cubicBezTo>
                    <a:cubicBezTo>
                      <a:pt x="3" y="17"/>
                      <a:pt x="3" y="17"/>
                      <a:pt x="4" y="16"/>
                    </a:cubicBezTo>
                    <a:cubicBezTo>
                      <a:pt x="5" y="16"/>
                      <a:pt x="9" y="16"/>
                      <a:pt x="10" y="16"/>
                    </a:cubicBezTo>
                    <a:cubicBezTo>
                      <a:pt x="11" y="16"/>
                      <a:pt x="12" y="17"/>
                      <a:pt x="13" y="17"/>
                    </a:cubicBezTo>
                    <a:cubicBezTo>
                      <a:pt x="13" y="17"/>
                      <a:pt x="14" y="18"/>
                      <a:pt x="15" y="18"/>
                    </a:cubicBezTo>
                    <a:cubicBezTo>
                      <a:pt x="16" y="19"/>
                      <a:pt x="16" y="17"/>
                      <a:pt x="17" y="18"/>
                    </a:cubicBezTo>
                    <a:cubicBezTo>
                      <a:pt x="19" y="19"/>
                      <a:pt x="18" y="19"/>
                      <a:pt x="19" y="19"/>
                    </a:cubicBezTo>
                    <a:cubicBezTo>
                      <a:pt x="20" y="19"/>
                      <a:pt x="22" y="19"/>
                      <a:pt x="22" y="19"/>
                    </a:cubicBezTo>
                    <a:cubicBezTo>
                      <a:pt x="22" y="19"/>
                      <a:pt x="22" y="17"/>
                      <a:pt x="24" y="18"/>
                    </a:cubicBezTo>
                    <a:cubicBezTo>
                      <a:pt x="25" y="18"/>
                      <a:pt x="26" y="20"/>
                      <a:pt x="26" y="18"/>
                    </a:cubicBezTo>
                    <a:cubicBezTo>
                      <a:pt x="26" y="17"/>
                      <a:pt x="27" y="16"/>
                      <a:pt x="26" y="15"/>
                    </a:cubicBezTo>
                    <a:cubicBezTo>
                      <a:pt x="24" y="14"/>
                      <a:pt x="22" y="14"/>
                      <a:pt x="22" y="13"/>
                    </a:cubicBezTo>
                    <a:cubicBezTo>
                      <a:pt x="22" y="13"/>
                      <a:pt x="22" y="12"/>
                      <a:pt x="22" y="12"/>
                    </a:cubicBezTo>
                    <a:cubicBezTo>
                      <a:pt x="23" y="11"/>
                      <a:pt x="25" y="12"/>
                      <a:pt x="26" y="13"/>
                    </a:cubicBezTo>
                    <a:cubicBezTo>
                      <a:pt x="27" y="13"/>
                      <a:pt x="28" y="14"/>
                      <a:pt x="29" y="13"/>
                    </a:cubicBezTo>
                    <a:cubicBezTo>
                      <a:pt x="30" y="13"/>
                      <a:pt x="31" y="12"/>
                      <a:pt x="32" y="12"/>
                    </a:cubicBezTo>
                    <a:cubicBezTo>
                      <a:pt x="32" y="11"/>
                      <a:pt x="34" y="10"/>
                      <a:pt x="34" y="10"/>
                    </a:cubicBezTo>
                    <a:cubicBezTo>
                      <a:pt x="34" y="10"/>
                      <a:pt x="29" y="9"/>
                      <a:pt x="28" y="9"/>
                    </a:cubicBezTo>
                    <a:cubicBezTo>
                      <a:pt x="28" y="8"/>
                      <a:pt x="26" y="7"/>
                      <a:pt x="25" y="7"/>
                    </a:cubicBezTo>
                    <a:cubicBezTo>
                      <a:pt x="25" y="7"/>
                      <a:pt x="23" y="8"/>
                      <a:pt x="22" y="7"/>
                    </a:cubicBezTo>
                    <a:cubicBezTo>
                      <a:pt x="22" y="5"/>
                      <a:pt x="22" y="3"/>
                      <a:pt x="22" y="3"/>
                    </a:cubicBezTo>
                    <a:cubicBezTo>
                      <a:pt x="21" y="3"/>
                      <a:pt x="15" y="3"/>
                      <a:pt x="14" y="2"/>
                    </a:cubicBezTo>
                    <a:cubicBezTo>
                      <a:pt x="13" y="2"/>
                      <a:pt x="10" y="1"/>
                      <a:pt x="8" y="0"/>
                    </a:cubicBezTo>
                    <a:cubicBezTo>
                      <a:pt x="5" y="2"/>
                      <a:pt x="3" y="4"/>
                      <a:pt x="0" y="7"/>
                    </a:cubicBezTo>
                    <a:cubicBezTo>
                      <a:pt x="0" y="7"/>
                      <a:pt x="0" y="7"/>
                      <a:pt x="0"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a:extLst>
                  <a:ext uri="{FF2B5EF4-FFF2-40B4-BE49-F238E27FC236}">
                    <a16:creationId xmlns:a16="http://schemas.microsoft.com/office/drawing/2014/main" id="{FFDA5FC5-5243-57B5-2A4C-DBA8DE22023D}"/>
                  </a:ext>
                </a:extLst>
              </p:cNvPr>
              <p:cNvSpPr>
                <a:spLocks noEditPoints="1"/>
              </p:cNvSpPr>
              <p:nvPr/>
            </p:nvSpPr>
            <p:spPr bwMode="auto">
              <a:xfrm>
                <a:off x="1793" y="831"/>
                <a:ext cx="995" cy="1770"/>
              </a:xfrm>
              <a:custGeom>
                <a:avLst/>
                <a:gdLst>
                  <a:gd name="T0" fmla="*/ 82 w 140"/>
                  <a:gd name="T1" fmla="*/ 249 h 249"/>
                  <a:gd name="T2" fmla="*/ 81 w 140"/>
                  <a:gd name="T3" fmla="*/ 242 h 249"/>
                  <a:gd name="T4" fmla="*/ 86 w 140"/>
                  <a:gd name="T5" fmla="*/ 233 h 249"/>
                  <a:gd name="T6" fmla="*/ 89 w 140"/>
                  <a:gd name="T7" fmla="*/ 227 h 249"/>
                  <a:gd name="T8" fmla="*/ 95 w 140"/>
                  <a:gd name="T9" fmla="*/ 217 h 249"/>
                  <a:gd name="T10" fmla="*/ 109 w 140"/>
                  <a:gd name="T11" fmla="*/ 211 h 249"/>
                  <a:gd name="T12" fmla="*/ 122 w 140"/>
                  <a:gd name="T13" fmla="*/ 197 h 249"/>
                  <a:gd name="T14" fmla="*/ 133 w 140"/>
                  <a:gd name="T15" fmla="*/ 175 h 249"/>
                  <a:gd name="T16" fmla="*/ 127 w 140"/>
                  <a:gd name="T17" fmla="*/ 151 h 249"/>
                  <a:gd name="T18" fmla="*/ 109 w 140"/>
                  <a:gd name="T19" fmla="*/ 150 h 249"/>
                  <a:gd name="T20" fmla="*/ 109 w 140"/>
                  <a:gd name="T21" fmla="*/ 141 h 249"/>
                  <a:gd name="T22" fmla="*/ 90 w 140"/>
                  <a:gd name="T23" fmla="*/ 124 h 249"/>
                  <a:gd name="T24" fmla="*/ 84 w 140"/>
                  <a:gd name="T25" fmla="*/ 119 h 249"/>
                  <a:gd name="T26" fmla="*/ 72 w 140"/>
                  <a:gd name="T27" fmla="*/ 118 h 249"/>
                  <a:gd name="T28" fmla="*/ 65 w 140"/>
                  <a:gd name="T29" fmla="*/ 113 h 249"/>
                  <a:gd name="T30" fmla="*/ 50 w 140"/>
                  <a:gd name="T31" fmla="*/ 119 h 249"/>
                  <a:gd name="T32" fmla="*/ 41 w 140"/>
                  <a:gd name="T33" fmla="*/ 104 h 249"/>
                  <a:gd name="T34" fmla="*/ 36 w 140"/>
                  <a:gd name="T35" fmla="*/ 92 h 249"/>
                  <a:gd name="T36" fmla="*/ 23 w 140"/>
                  <a:gd name="T37" fmla="*/ 98 h 249"/>
                  <a:gd name="T38" fmla="*/ 25 w 140"/>
                  <a:gd name="T39" fmla="*/ 74 h 249"/>
                  <a:gd name="T40" fmla="*/ 40 w 140"/>
                  <a:gd name="T41" fmla="*/ 71 h 249"/>
                  <a:gd name="T42" fmla="*/ 49 w 140"/>
                  <a:gd name="T43" fmla="*/ 78 h 249"/>
                  <a:gd name="T44" fmla="*/ 57 w 140"/>
                  <a:gd name="T45" fmla="*/ 53 h 249"/>
                  <a:gd name="T46" fmla="*/ 65 w 140"/>
                  <a:gd name="T47" fmla="*/ 46 h 249"/>
                  <a:gd name="T48" fmla="*/ 76 w 140"/>
                  <a:gd name="T49" fmla="*/ 37 h 249"/>
                  <a:gd name="T50" fmla="*/ 88 w 140"/>
                  <a:gd name="T51" fmla="*/ 32 h 249"/>
                  <a:gd name="T52" fmla="*/ 80 w 140"/>
                  <a:gd name="T53" fmla="*/ 30 h 249"/>
                  <a:gd name="T54" fmla="*/ 72 w 140"/>
                  <a:gd name="T55" fmla="*/ 26 h 249"/>
                  <a:gd name="T56" fmla="*/ 86 w 140"/>
                  <a:gd name="T57" fmla="*/ 25 h 249"/>
                  <a:gd name="T58" fmla="*/ 91 w 140"/>
                  <a:gd name="T59" fmla="*/ 28 h 249"/>
                  <a:gd name="T60" fmla="*/ 102 w 140"/>
                  <a:gd name="T61" fmla="*/ 30 h 249"/>
                  <a:gd name="T62" fmla="*/ 96 w 140"/>
                  <a:gd name="T63" fmla="*/ 23 h 249"/>
                  <a:gd name="T64" fmla="*/ 88 w 140"/>
                  <a:gd name="T65" fmla="*/ 12 h 249"/>
                  <a:gd name="T66" fmla="*/ 73 w 140"/>
                  <a:gd name="T67" fmla="*/ 6 h 249"/>
                  <a:gd name="T68" fmla="*/ 58 w 140"/>
                  <a:gd name="T69" fmla="*/ 4 h 249"/>
                  <a:gd name="T70" fmla="*/ 56 w 140"/>
                  <a:gd name="T71" fmla="*/ 15 h 249"/>
                  <a:gd name="T72" fmla="*/ 51 w 140"/>
                  <a:gd name="T73" fmla="*/ 21 h 249"/>
                  <a:gd name="T74" fmla="*/ 42 w 140"/>
                  <a:gd name="T75" fmla="*/ 15 h 249"/>
                  <a:gd name="T76" fmla="*/ 2 w 140"/>
                  <a:gd name="T77" fmla="*/ 80 h 249"/>
                  <a:gd name="T78" fmla="*/ 14 w 140"/>
                  <a:gd name="T79" fmla="*/ 101 h 249"/>
                  <a:gd name="T80" fmla="*/ 27 w 140"/>
                  <a:gd name="T81" fmla="*/ 107 h 249"/>
                  <a:gd name="T82" fmla="*/ 40 w 140"/>
                  <a:gd name="T83" fmla="*/ 120 h 249"/>
                  <a:gd name="T84" fmla="*/ 52 w 140"/>
                  <a:gd name="T85" fmla="*/ 123 h 249"/>
                  <a:gd name="T86" fmla="*/ 48 w 140"/>
                  <a:gd name="T87" fmla="*/ 144 h 249"/>
                  <a:gd name="T88" fmla="*/ 58 w 140"/>
                  <a:gd name="T89" fmla="*/ 174 h 249"/>
                  <a:gd name="T90" fmla="*/ 71 w 140"/>
                  <a:gd name="T91" fmla="*/ 198 h 249"/>
                  <a:gd name="T92" fmla="*/ 70 w 140"/>
                  <a:gd name="T93" fmla="*/ 217 h 249"/>
                  <a:gd name="T94" fmla="*/ 70 w 140"/>
                  <a:gd name="T95" fmla="*/ 231 h 249"/>
                  <a:gd name="T96" fmla="*/ 71 w 140"/>
                  <a:gd name="T97" fmla="*/ 241 h 249"/>
                  <a:gd name="T98" fmla="*/ 75 w 140"/>
                  <a:gd name="T99" fmla="*/ 247 h 249"/>
                  <a:gd name="T100" fmla="*/ 54 w 140"/>
                  <a:gd name="T101" fmla="*/ 42 h 249"/>
                  <a:gd name="T102" fmla="*/ 55 w 140"/>
                  <a:gd name="T103" fmla="*/ 38 h 249"/>
                  <a:gd name="T104" fmla="*/ 48 w 140"/>
                  <a:gd name="T105" fmla="*/ 42 h 249"/>
                  <a:gd name="T106" fmla="*/ 39 w 140"/>
                  <a:gd name="T107" fmla="*/ 46 h 249"/>
                  <a:gd name="T108" fmla="*/ 50 w 140"/>
                  <a:gd name="T109" fmla="*/ 34 h 249"/>
                  <a:gd name="T110" fmla="*/ 40 w 140"/>
                  <a:gd name="T111" fmla="*/ 3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249">
                    <a:moveTo>
                      <a:pt x="77" y="248"/>
                    </a:moveTo>
                    <a:cubicBezTo>
                      <a:pt x="78" y="248"/>
                      <a:pt x="79" y="248"/>
                      <a:pt x="78" y="246"/>
                    </a:cubicBezTo>
                    <a:cubicBezTo>
                      <a:pt x="78" y="245"/>
                      <a:pt x="81" y="246"/>
                      <a:pt x="80" y="247"/>
                    </a:cubicBezTo>
                    <a:cubicBezTo>
                      <a:pt x="78" y="248"/>
                      <a:pt x="78" y="248"/>
                      <a:pt x="78" y="248"/>
                    </a:cubicBezTo>
                    <a:cubicBezTo>
                      <a:pt x="79" y="248"/>
                      <a:pt x="81" y="249"/>
                      <a:pt x="82" y="249"/>
                    </a:cubicBezTo>
                    <a:cubicBezTo>
                      <a:pt x="83" y="249"/>
                      <a:pt x="86" y="249"/>
                      <a:pt x="86" y="249"/>
                    </a:cubicBezTo>
                    <a:cubicBezTo>
                      <a:pt x="86" y="249"/>
                      <a:pt x="89" y="248"/>
                      <a:pt x="90" y="248"/>
                    </a:cubicBezTo>
                    <a:cubicBezTo>
                      <a:pt x="90" y="248"/>
                      <a:pt x="87" y="248"/>
                      <a:pt x="86" y="248"/>
                    </a:cubicBezTo>
                    <a:cubicBezTo>
                      <a:pt x="84" y="247"/>
                      <a:pt x="82" y="246"/>
                      <a:pt x="81" y="245"/>
                    </a:cubicBezTo>
                    <a:cubicBezTo>
                      <a:pt x="81" y="244"/>
                      <a:pt x="80" y="243"/>
                      <a:pt x="81" y="242"/>
                    </a:cubicBezTo>
                    <a:cubicBezTo>
                      <a:pt x="82" y="242"/>
                      <a:pt x="84" y="240"/>
                      <a:pt x="85" y="240"/>
                    </a:cubicBezTo>
                    <a:cubicBezTo>
                      <a:pt x="85" y="240"/>
                      <a:pt x="86" y="238"/>
                      <a:pt x="85" y="238"/>
                    </a:cubicBezTo>
                    <a:cubicBezTo>
                      <a:pt x="85" y="237"/>
                      <a:pt x="83" y="237"/>
                      <a:pt x="82" y="237"/>
                    </a:cubicBezTo>
                    <a:cubicBezTo>
                      <a:pt x="82" y="237"/>
                      <a:pt x="82" y="236"/>
                      <a:pt x="83" y="235"/>
                    </a:cubicBezTo>
                    <a:cubicBezTo>
                      <a:pt x="85" y="234"/>
                      <a:pt x="85" y="233"/>
                      <a:pt x="86" y="233"/>
                    </a:cubicBezTo>
                    <a:cubicBezTo>
                      <a:pt x="86" y="232"/>
                      <a:pt x="87" y="232"/>
                      <a:pt x="88" y="231"/>
                    </a:cubicBezTo>
                    <a:cubicBezTo>
                      <a:pt x="88" y="230"/>
                      <a:pt x="87" y="230"/>
                      <a:pt x="86" y="230"/>
                    </a:cubicBezTo>
                    <a:cubicBezTo>
                      <a:pt x="85" y="230"/>
                      <a:pt x="85" y="229"/>
                      <a:pt x="84" y="228"/>
                    </a:cubicBezTo>
                    <a:cubicBezTo>
                      <a:pt x="84" y="227"/>
                      <a:pt x="87" y="228"/>
                      <a:pt x="89" y="229"/>
                    </a:cubicBezTo>
                    <a:cubicBezTo>
                      <a:pt x="90" y="229"/>
                      <a:pt x="89" y="228"/>
                      <a:pt x="89" y="227"/>
                    </a:cubicBezTo>
                    <a:cubicBezTo>
                      <a:pt x="89" y="226"/>
                      <a:pt x="89" y="225"/>
                      <a:pt x="90" y="225"/>
                    </a:cubicBezTo>
                    <a:cubicBezTo>
                      <a:pt x="91" y="226"/>
                      <a:pt x="96" y="225"/>
                      <a:pt x="96" y="225"/>
                    </a:cubicBezTo>
                    <a:cubicBezTo>
                      <a:pt x="97" y="225"/>
                      <a:pt x="98" y="223"/>
                      <a:pt x="99" y="222"/>
                    </a:cubicBezTo>
                    <a:cubicBezTo>
                      <a:pt x="99" y="221"/>
                      <a:pt x="100" y="221"/>
                      <a:pt x="99" y="220"/>
                    </a:cubicBezTo>
                    <a:cubicBezTo>
                      <a:pt x="98" y="220"/>
                      <a:pt x="95" y="218"/>
                      <a:pt x="95" y="217"/>
                    </a:cubicBezTo>
                    <a:cubicBezTo>
                      <a:pt x="95" y="217"/>
                      <a:pt x="96" y="214"/>
                      <a:pt x="96" y="213"/>
                    </a:cubicBezTo>
                    <a:cubicBezTo>
                      <a:pt x="96" y="213"/>
                      <a:pt x="96" y="218"/>
                      <a:pt x="99" y="219"/>
                    </a:cubicBezTo>
                    <a:cubicBezTo>
                      <a:pt x="101" y="219"/>
                      <a:pt x="102" y="220"/>
                      <a:pt x="104" y="218"/>
                    </a:cubicBezTo>
                    <a:cubicBezTo>
                      <a:pt x="106" y="216"/>
                      <a:pt x="107" y="215"/>
                      <a:pt x="108" y="214"/>
                    </a:cubicBezTo>
                    <a:cubicBezTo>
                      <a:pt x="108" y="212"/>
                      <a:pt x="108" y="211"/>
                      <a:pt x="109" y="211"/>
                    </a:cubicBezTo>
                    <a:cubicBezTo>
                      <a:pt x="110" y="210"/>
                      <a:pt x="110" y="211"/>
                      <a:pt x="111" y="208"/>
                    </a:cubicBezTo>
                    <a:cubicBezTo>
                      <a:pt x="112" y="206"/>
                      <a:pt x="113" y="208"/>
                      <a:pt x="114" y="206"/>
                    </a:cubicBezTo>
                    <a:cubicBezTo>
                      <a:pt x="115" y="204"/>
                      <a:pt x="112" y="202"/>
                      <a:pt x="114" y="201"/>
                    </a:cubicBezTo>
                    <a:cubicBezTo>
                      <a:pt x="116" y="199"/>
                      <a:pt x="119" y="198"/>
                      <a:pt x="119" y="198"/>
                    </a:cubicBezTo>
                    <a:cubicBezTo>
                      <a:pt x="119" y="198"/>
                      <a:pt x="120" y="197"/>
                      <a:pt x="122" y="197"/>
                    </a:cubicBezTo>
                    <a:cubicBezTo>
                      <a:pt x="124" y="196"/>
                      <a:pt x="126" y="197"/>
                      <a:pt x="127" y="196"/>
                    </a:cubicBezTo>
                    <a:cubicBezTo>
                      <a:pt x="127" y="194"/>
                      <a:pt x="128" y="192"/>
                      <a:pt x="129" y="191"/>
                    </a:cubicBezTo>
                    <a:cubicBezTo>
                      <a:pt x="130" y="190"/>
                      <a:pt x="131" y="188"/>
                      <a:pt x="131" y="187"/>
                    </a:cubicBezTo>
                    <a:cubicBezTo>
                      <a:pt x="130" y="186"/>
                      <a:pt x="132" y="182"/>
                      <a:pt x="132" y="181"/>
                    </a:cubicBezTo>
                    <a:cubicBezTo>
                      <a:pt x="132" y="180"/>
                      <a:pt x="130" y="177"/>
                      <a:pt x="133" y="175"/>
                    </a:cubicBezTo>
                    <a:cubicBezTo>
                      <a:pt x="135" y="172"/>
                      <a:pt x="138" y="169"/>
                      <a:pt x="138" y="168"/>
                    </a:cubicBezTo>
                    <a:cubicBezTo>
                      <a:pt x="138" y="167"/>
                      <a:pt x="140" y="163"/>
                      <a:pt x="140" y="161"/>
                    </a:cubicBezTo>
                    <a:cubicBezTo>
                      <a:pt x="140" y="159"/>
                      <a:pt x="138" y="156"/>
                      <a:pt x="137" y="156"/>
                    </a:cubicBezTo>
                    <a:cubicBezTo>
                      <a:pt x="136" y="155"/>
                      <a:pt x="133" y="155"/>
                      <a:pt x="132" y="153"/>
                    </a:cubicBezTo>
                    <a:cubicBezTo>
                      <a:pt x="131" y="152"/>
                      <a:pt x="128" y="150"/>
                      <a:pt x="127" y="151"/>
                    </a:cubicBezTo>
                    <a:cubicBezTo>
                      <a:pt x="126" y="151"/>
                      <a:pt x="124" y="151"/>
                      <a:pt x="122" y="150"/>
                    </a:cubicBezTo>
                    <a:cubicBezTo>
                      <a:pt x="121" y="149"/>
                      <a:pt x="119" y="148"/>
                      <a:pt x="118" y="147"/>
                    </a:cubicBezTo>
                    <a:cubicBezTo>
                      <a:pt x="117" y="146"/>
                      <a:pt x="115" y="146"/>
                      <a:pt x="114" y="146"/>
                    </a:cubicBezTo>
                    <a:cubicBezTo>
                      <a:pt x="113" y="146"/>
                      <a:pt x="113" y="145"/>
                      <a:pt x="111" y="147"/>
                    </a:cubicBezTo>
                    <a:cubicBezTo>
                      <a:pt x="110" y="150"/>
                      <a:pt x="111" y="151"/>
                      <a:pt x="109" y="150"/>
                    </a:cubicBezTo>
                    <a:cubicBezTo>
                      <a:pt x="106" y="150"/>
                      <a:pt x="109" y="150"/>
                      <a:pt x="110" y="147"/>
                    </a:cubicBezTo>
                    <a:cubicBezTo>
                      <a:pt x="112" y="145"/>
                      <a:pt x="110" y="143"/>
                      <a:pt x="108" y="144"/>
                    </a:cubicBezTo>
                    <a:cubicBezTo>
                      <a:pt x="107" y="144"/>
                      <a:pt x="108" y="146"/>
                      <a:pt x="105" y="146"/>
                    </a:cubicBezTo>
                    <a:cubicBezTo>
                      <a:pt x="102" y="147"/>
                      <a:pt x="102" y="145"/>
                      <a:pt x="104" y="144"/>
                    </a:cubicBezTo>
                    <a:cubicBezTo>
                      <a:pt x="106" y="144"/>
                      <a:pt x="109" y="142"/>
                      <a:pt x="109" y="141"/>
                    </a:cubicBezTo>
                    <a:cubicBezTo>
                      <a:pt x="109" y="141"/>
                      <a:pt x="109" y="138"/>
                      <a:pt x="107" y="138"/>
                    </a:cubicBezTo>
                    <a:cubicBezTo>
                      <a:pt x="106" y="138"/>
                      <a:pt x="106" y="136"/>
                      <a:pt x="104" y="134"/>
                    </a:cubicBezTo>
                    <a:cubicBezTo>
                      <a:pt x="102" y="131"/>
                      <a:pt x="99" y="128"/>
                      <a:pt x="97" y="128"/>
                    </a:cubicBezTo>
                    <a:cubicBezTo>
                      <a:pt x="95" y="129"/>
                      <a:pt x="94" y="131"/>
                      <a:pt x="92" y="128"/>
                    </a:cubicBezTo>
                    <a:cubicBezTo>
                      <a:pt x="91" y="126"/>
                      <a:pt x="90" y="126"/>
                      <a:pt x="90" y="124"/>
                    </a:cubicBezTo>
                    <a:cubicBezTo>
                      <a:pt x="89" y="123"/>
                      <a:pt x="87" y="124"/>
                      <a:pt x="87" y="124"/>
                    </a:cubicBezTo>
                    <a:cubicBezTo>
                      <a:pt x="86" y="123"/>
                      <a:pt x="86" y="123"/>
                      <a:pt x="86" y="123"/>
                    </a:cubicBezTo>
                    <a:cubicBezTo>
                      <a:pt x="86" y="123"/>
                      <a:pt x="84" y="124"/>
                      <a:pt x="85" y="122"/>
                    </a:cubicBezTo>
                    <a:cubicBezTo>
                      <a:pt x="86" y="120"/>
                      <a:pt x="87" y="116"/>
                      <a:pt x="86" y="117"/>
                    </a:cubicBezTo>
                    <a:cubicBezTo>
                      <a:pt x="86" y="117"/>
                      <a:pt x="85" y="120"/>
                      <a:pt x="84" y="119"/>
                    </a:cubicBezTo>
                    <a:cubicBezTo>
                      <a:pt x="83" y="119"/>
                      <a:pt x="84" y="119"/>
                      <a:pt x="82" y="118"/>
                    </a:cubicBezTo>
                    <a:cubicBezTo>
                      <a:pt x="80" y="116"/>
                      <a:pt x="78" y="117"/>
                      <a:pt x="78" y="118"/>
                    </a:cubicBezTo>
                    <a:cubicBezTo>
                      <a:pt x="78" y="119"/>
                      <a:pt x="77" y="120"/>
                      <a:pt x="77" y="120"/>
                    </a:cubicBezTo>
                    <a:cubicBezTo>
                      <a:pt x="77" y="120"/>
                      <a:pt x="77" y="120"/>
                      <a:pt x="76" y="118"/>
                    </a:cubicBezTo>
                    <a:cubicBezTo>
                      <a:pt x="76" y="117"/>
                      <a:pt x="73" y="117"/>
                      <a:pt x="72" y="118"/>
                    </a:cubicBezTo>
                    <a:cubicBezTo>
                      <a:pt x="71" y="119"/>
                      <a:pt x="70" y="115"/>
                      <a:pt x="69" y="115"/>
                    </a:cubicBezTo>
                    <a:cubicBezTo>
                      <a:pt x="69" y="115"/>
                      <a:pt x="67" y="116"/>
                      <a:pt x="66" y="118"/>
                    </a:cubicBezTo>
                    <a:cubicBezTo>
                      <a:pt x="65" y="120"/>
                      <a:pt x="66" y="122"/>
                      <a:pt x="65" y="122"/>
                    </a:cubicBezTo>
                    <a:cubicBezTo>
                      <a:pt x="64" y="122"/>
                      <a:pt x="64" y="118"/>
                      <a:pt x="64" y="117"/>
                    </a:cubicBezTo>
                    <a:cubicBezTo>
                      <a:pt x="65" y="116"/>
                      <a:pt x="66" y="114"/>
                      <a:pt x="65" y="113"/>
                    </a:cubicBezTo>
                    <a:cubicBezTo>
                      <a:pt x="64" y="113"/>
                      <a:pt x="62" y="116"/>
                      <a:pt x="61" y="116"/>
                    </a:cubicBezTo>
                    <a:cubicBezTo>
                      <a:pt x="60" y="116"/>
                      <a:pt x="59" y="117"/>
                      <a:pt x="58" y="119"/>
                    </a:cubicBezTo>
                    <a:cubicBezTo>
                      <a:pt x="57" y="120"/>
                      <a:pt x="56" y="121"/>
                      <a:pt x="55" y="122"/>
                    </a:cubicBezTo>
                    <a:cubicBezTo>
                      <a:pt x="55" y="123"/>
                      <a:pt x="53" y="122"/>
                      <a:pt x="53" y="121"/>
                    </a:cubicBezTo>
                    <a:cubicBezTo>
                      <a:pt x="54" y="121"/>
                      <a:pt x="51" y="119"/>
                      <a:pt x="50" y="119"/>
                    </a:cubicBezTo>
                    <a:cubicBezTo>
                      <a:pt x="50" y="120"/>
                      <a:pt x="49" y="121"/>
                      <a:pt x="47" y="121"/>
                    </a:cubicBezTo>
                    <a:cubicBezTo>
                      <a:pt x="46" y="122"/>
                      <a:pt x="45" y="120"/>
                      <a:pt x="44" y="120"/>
                    </a:cubicBezTo>
                    <a:cubicBezTo>
                      <a:pt x="44" y="119"/>
                      <a:pt x="43" y="119"/>
                      <a:pt x="43" y="116"/>
                    </a:cubicBezTo>
                    <a:cubicBezTo>
                      <a:pt x="43" y="113"/>
                      <a:pt x="43" y="111"/>
                      <a:pt x="44" y="109"/>
                    </a:cubicBezTo>
                    <a:cubicBezTo>
                      <a:pt x="44" y="107"/>
                      <a:pt x="42" y="104"/>
                      <a:pt x="41" y="104"/>
                    </a:cubicBezTo>
                    <a:cubicBezTo>
                      <a:pt x="40" y="105"/>
                      <a:pt x="39" y="106"/>
                      <a:pt x="38" y="106"/>
                    </a:cubicBezTo>
                    <a:cubicBezTo>
                      <a:pt x="37" y="106"/>
                      <a:pt x="37" y="105"/>
                      <a:pt x="35" y="105"/>
                    </a:cubicBezTo>
                    <a:cubicBezTo>
                      <a:pt x="34" y="105"/>
                      <a:pt x="35" y="105"/>
                      <a:pt x="35" y="103"/>
                    </a:cubicBezTo>
                    <a:cubicBezTo>
                      <a:pt x="36" y="101"/>
                      <a:pt x="35" y="99"/>
                      <a:pt x="36" y="97"/>
                    </a:cubicBezTo>
                    <a:cubicBezTo>
                      <a:pt x="38" y="96"/>
                      <a:pt x="37" y="92"/>
                      <a:pt x="36" y="92"/>
                    </a:cubicBezTo>
                    <a:cubicBezTo>
                      <a:pt x="35" y="92"/>
                      <a:pt x="34" y="92"/>
                      <a:pt x="32" y="92"/>
                    </a:cubicBezTo>
                    <a:cubicBezTo>
                      <a:pt x="31" y="92"/>
                      <a:pt x="30" y="94"/>
                      <a:pt x="31" y="95"/>
                    </a:cubicBezTo>
                    <a:cubicBezTo>
                      <a:pt x="31" y="97"/>
                      <a:pt x="30" y="98"/>
                      <a:pt x="29" y="98"/>
                    </a:cubicBezTo>
                    <a:cubicBezTo>
                      <a:pt x="29" y="98"/>
                      <a:pt x="28" y="97"/>
                      <a:pt x="27" y="99"/>
                    </a:cubicBezTo>
                    <a:cubicBezTo>
                      <a:pt x="25" y="100"/>
                      <a:pt x="25" y="100"/>
                      <a:pt x="23" y="98"/>
                    </a:cubicBezTo>
                    <a:cubicBezTo>
                      <a:pt x="22" y="96"/>
                      <a:pt x="20" y="94"/>
                      <a:pt x="20" y="92"/>
                    </a:cubicBezTo>
                    <a:cubicBezTo>
                      <a:pt x="20" y="89"/>
                      <a:pt x="20" y="86"/>
                      <a:pt x="20" y="85"/>
                    </a:cubicBezTo>
                    <a:cubicBezTo>
                      <a:pt x="21" y="83"/>
                      <a:pt x="21" y="81"/>
                      <a:pt x="20" y="80"/>
                    </a:cubicBezTo>
                    <a:cubicBezTo>
                      <a:pt x="19" y="80"/>
                      <a:pt x="21" y="78"/>
                      <a:pt x="22" y="77"/>
                    </a:cubicBezTo>
                    <a:cubicBezTo>
                      <a:pt x="23" y="77"/>
                      <a:pt x="25" y="75"/>
                      <a:pt x="25" y="74"/>
                    </a:cubicBezTo>
                    <a:cubicBezTo>
                      <a:pt x="25" y="74"/>
                      <a:pt x="26" y="74"/>
                      <a:pt x="28" y="74"/>
                    </a:cubicBezTo>
                    <a:cubicBezTo>
                      <a:pt x="30" y="74"/>
                      <a:pt x="30" y="74"/>
                      <a:pt x="31" y="75"/>
                    </a:cubicBezTo>
                    <a:cubicBezTo>
                      <a:pt x="33" y="76"/>
                      <a:pt x="33" y="74"/>
                      <a:pt x="33" y="74"/>
                    </a:cubicBezTo>
                    <a:cubicBezTo>
                      <a:pt x="33" y="73"/>
                      <a:pt x="34" y="72"/>
                      <a:pt x="36" y="73"/>
                    </a:cubicBezTo>
                    <a:cubicBezTo>
                      <a:pt x="37" y="73"/>
                      <a:pt x="40" y="71"/>
                      <a:pt x="40" y="71"/>
                    </a:cubicBezTo>
                    <a:cubicBezTo>
                      <a:pt x="40" y="72"/>
                      <a:pt x="41" y="74"/>
                      <a:pt x="42" y="74"/>
                    </a:cubicBezTo>
                    <a:cubicBezTo>
                      <a:pt x="43" y="73"/>
                      <a:pt x="43" y="71"/>
                      <a:pt x="44" y="74"/>
                    </a:cubicBezTo>
                    <a:cubicBezTo>
                      <a:pt x="44" y="76"/>
                      <a:pt x="45" y="80"/>
                      <a:pt x="46" y="80"/>
                    </a:cubicBezTo>
                    <a:cubicBezTo>
                      <a:pt x="47" y="81"/>
                      <a:pt x="46" y="83"/>
                      <a:pt x="48" y="83"/>
                    </a:cubicBezTo>
                    <a:cubicBezTo>
                      <a:pt x="49" y="83"/>
                      <a:pt x="50" y="79"/>
                      <a:pt x="49" y="78"/>
                    </a:cubicBezTo>
                    <a:cubicBezTo>
                      <a:pt x="49" y="77"/>
                      <a:pt x="48" y="73"/>
                      <a:pt x="47" y="72"/>
                    </a:cubicBezTo>
                    <a:cubicBezTo>
                      <a:pt x="47" y="71"/>
                      <a:pt x="48" y="68"/>
                      <a:pt x="50" y="67"/>
                    </a:cubicBezTo>
                    <a:cubicBezTo>
                      <a:pt x="51" y="66"/>
                      <a:pt x="54" y="62"/>
                      <a:pt x="55" y="61"/>
                    </a:cubicBezTo>
                    <a:cubicBezTo>
                      <a:pt x="56" y="60"/>
                      <a:pt x="60" y="59"/>
                      <a:pt x="59" y="58"/>
                    </a:cubicBezTo>
                    <a:cubicBezTo>
                      <a:pt x="58" y="56"/>
                      <a:pt x="57" y="55"/>
                      <a:pt x="57" y="53"/>
                    </a:cubicBezTo>
                    <a:cubicBezTo>
                      <a:pt x="57" y="52"/>
                      <a:pt x="58" y="53"/>
                      <a:pt x="58" y="53"/>
                    </a:cubicBezTo>
                    <a:cubicBezTo>
                      <a:pt x="59" y="54"/>
                      <a:pt x="61" y="52"/>
                      <a:pt x="60" y="51"/>
                    </a:cubicBezTo>
                    <a:cubicBezTo>
                      <a:pt x="60" y="50"/>
                      <a:pt x="60" y="49"/>
                      <a:pt x="61" y="49"/>
                    </a:cubicBezTo>
                    <a:cubicBezTo>
                      <a:pt x="62" y="49"/>
                      <a:pt x="63" y="48"/>
                      <a:pt x="62" y="47"/>
                    </a:cubicBezTo>
                    <a:cubicBezTo>
                      <a:pt x="62" y="46"/>
                      <a:pt x="64" y="45"/>
                      <a:pt x="65" y="46"/>
                    </a:cubicBezTo>
                    <a:cubicBezTo>
                      <a:pt x="66" y="46"/>
                      <a:pt x="69" y="46"/>
                      <a:pt x="70" y="45"/>
                    </a:cubicBezTo>
                    <a:cubicBezTo>
                      <a:pt x="70" y="45"/>
                      <a:pt x="68" y="43"/>
                      <a:pt x="68" y="42"/>
                    </a:cubicBezTo>
                    <a:cubicBezTo>
                      <a:pt x="68" y="40"/>
                      <a:pt x="70" y="39"/>
                      <a:pt x="72" y="38"/>
                    </a:cubicBezTo>
                    <a:cubicBezTo>
                      <a:pt x="73" y="38"/>
                      <a:pt x="74" y="38"/>
                      <a:pt x="74" y="38"/>
                    </a:cubicBezTo>
                    <a:cubicBezTo>
                      <a:pt x="75" y="37"/>
                      <a:pt x="76" y="35"/>
                      <a:pt x="76" y="37"/>
                    </a:cubicBezTo>
                    <a:cubicBezTo>
                      <a:pt x="76" y="38"/>
                      <a:pt x="76" y="40"/>
                      <a:pt x="77" y="40"/>
                    </a:cubicBezTo>
                    <a:cubicBezTo>
                      <a:pt x="79" y="40"/>
                      <a:pt x="80" y="38"/>
                      <a:pt x="81" y="38"/>
                    </a:cubicBezTo>
                    <a:cubicBezTo>
                      <a:pt x="81" y="38"/>
                      <a:pt x="85" y="37"/>
                      <a:pt x="85" y="37"/>
                    </a:cubicBezTo>
                    <a:cubicBezTo>
                      <a:pt x="86" y="37"/>
                      <a:pt x="90" y="36"/>
                      <a:pt x="90" y="35"/>
                    </a:cubicBezTo>
                    <a:cubicBezTo>
                      <a:pt x="89" y="34"/>
                      <a:pt x="89" y="32"/>
                      <a:pt x="88" y="32"/>
                    </a:cubicBezTo>
                    <a:cubicBezTo>
                      <a:pt x="88" y="31"/>
                      <a:pt x="87" y="32"/>
                      <a:pt x="86" y="33"/>
                    </a:cubicBezTo>
                    <a:cubicBezTo>
                      <a:pt x="86" y="34"/>
                      <a:pt x="85" y="34"/>
                      <a:pt x="84" y="33"/>
                    </a:cubicBezTo>
                    <a:cubicBezTo>
                      <a:pt x="84" y="32"/>
                      <a:pt x="85" y="30"/>
                      <a:pt x="83" y="31"/>
                    </a:cubicBezTo>
                    <a:cubicBezTo>
                      <a:pt x="82" y="32"/>
                      <a:pt x="82" y="32"/>
                      <a:pt x="81" y="32"/>
                    </a:cubicBezTo>
                    <a:cubicBezTo>
                      <a:pt x="81" y="32"/>
                      <a:pt x="80" y="30"/>
                      <a:pt x="80" y="30"/>
                    </a:cubicBezTo>
                    <a:cubicBezTo>
                      <a:pt x="80" y="30"/>
                      <a:pt x="82" y="29"/>
                      <a:pt x="81" y="28"/>
                    </a:cubicBezTo>
                    <a:cubicBezTo>
                      <a:pt x="80" y="26"/>
                      <a:pt x="78" y="27"/>
                      <a:pt x="77" y="28"/>
                    </a:cubicBezTo>
                    <a:cubicBezTo>
                      <a:pt x="75" y="29"/>
                      <a:pt x="75" y="29"/>
                      <a:pt x="73" y="29"/>
                    </a:cubicBezTo>
                    <a:cubicBezTo>
                      <a:pt x="71" y="30"/>
                      <a:pt x="70" y="30"/>
                      <a:pt x="70" y="30"/>
                    </a:cubicBezTo>
                    <a:cubicBezTo>
                      <a:pt x="70" y="30"/>
                      <a:pt x="71" y="28"/>
                      <a:pt x="72" y="26"/>
                    </a:cubicBezTo>
                    <a:cubicBezTo>
                      <a:pt x="73" y="25"/>
                      <a:pt x="77" y="25"/>
                      <a:pt x="78" y="24"/>
                    </a:cubicBezTo>
                    <a:cubicBezTo>
                      <a:pt x="79" y="23"/>
                      <a:pt x="81" y="25"/>
                      <a:pt x="81" y="25"/>
                    </a:cubicBezTo>
                    <a:cubicBezTo>
                      <a:pt x="81" y="25"/>
                      <a:pt x="83" y="23"/>
                      <a:pt x="83" y="24"/>
                    </a:cubicBezTo>
                    <a:cubicBezTo>
                      <a:pt x="83" y="25"/>
                      <a:pt x="82" y="27"/>
                      <a:pt x="83" y="27"/>
                    </a:cubicBezTo>
                    <a:cubicBezTo>
                      <a:pt x="84" y="27"/>
                      <a:pt x="87" y="26"/>
                      <a:pt x="86" y="25"/>
                    </a:cubicBezTo>
                    <a:cubicBezTo>
                      <a:pt x="85" y="25"/>
                      <a:pt x="87" y="24"/>
                      <a:pt x="88" y="23"/>
                    </a:cubicBezTo>
                    <a:cubicBezTo>
                      <a:pt x="89" y="22"/>
                      <a:pt x="91" y="23"/>
                      <a:pt x="92" y="23"/>
                    </a:cubicBezTo>
                    <a:cubicBezTo>
                      <a:pt x="92" y="23"/>
                      <a:pt x="93" y="21"/>
                      <a:pt x="94" y="21"/>
                    </a:cubicBezTo>
                    <a:cubicBezTo>
                      <a:pt x="95" y="21"/>
                      <a:pt x="96" y="22"/>
                      <a:pt x="94" y="24"/>
                    </a:cubicBezTo>
                    <a:cubicBezTo>
                      <a:pt x="92" y="25"/>
                      <a:pt x="92" y="28"/>
                      <a:pt x="91" y="28"/>
                    </a:cubicBezTo>
                    <a:cubicBezTo>
                      <a:pt x="90" y="29"/>
                      <a:pt x="91" y="30"/>
                      <a:pt x="92" y="30"/>
                    </a:cubicBezTo>
                    <a:cubicBezTo>
                      <a:pt x="93" y="30"/>
                      <a:pt x="95" y="30"/>
                      <a:pt x="96" y="30"/>
                    </a:cubicBezTo>
                    <a:cubicBezTo>
                      <a:pt x="97" y="29"/>
                      <a:pt x="98" y="30"/>
                      <a:pt x="98" y="30"/>
                    </a:cubicBezTo>
                    <a:cubicBezTo>
                      <a:pt x="98" y="31"/>
                      <a:pt x="99" y="30"/>
                      <a:pt x="99" y="30"/>
                    </a:cubicBezTo>
                    <a:cubicBezTo>
                      <a:pt x="99" y="30"/>
                      <a:pt x="102" y="29"/>
                      <a:pt x="102" y="30"/>
                    </a:cubicBezTo>
                    <a:cubicBezTo>
                      <a:pt x="103" y="31"/>
                      <a:pt x="103" y="29"/>
                      <a:pt x="103" y="29"/>
                    </a:cubicBezTo>
                    <a:cubicBezTo>
                      <a:pt x="102" y="28"/>
                      <a:pt x="102" y="27"/>
                      <a:pt x="101" y="26"/>
                    </a:cubicBezTo>
                    <a:cubicBezTo>
                      <a:pt x="101" y="24"/>
                      <a:pt x="100" y="24"/>
                      <a:pt x="99" y="25"/>
                    </a:cubicBezTo>
                    <a:cubicBezTo>
                      <a:pt x="98" y="25"/>
                      <a:pt x="97" y="24"/>
                      <a:pt x="96" y="24"/>
                    </a:cubicBezTo>
                    <a:cubicBezTo>
                      <a:pt x="96" y="23"/>
                      <a:pt x="95" y="24"/>
                      <a:pt x="96" y="23"/>
                    </a:cubicBezTo>
                    <a:cubicBezTo>
                      <a:pt x="96" y="22"/>
                      <a:pt x="97" y="21"/>
                      <a:pt x="97" y="20"/>
                    </a:cubicBezTo>
                    <a:cubicBezTo>
                      <a:pt x="98" y="19"/>
                      <a:pt x="100" y="17"/>
                      <a:pt x="98" y="17"/>
                    </a:cubicBezTo>
                    <a:cubicBezTo>
                      <a:pt x="96" y="16"/>
                      <a:pt x="95" y="16"/>
                      <a:pt x="95" y="15"/>
                    </a:cubicBezTo>
                    <a:cubicBezTo>
                      <a:pt x="95" y="14"/>
                      <a:pt x="92" y="12"/>
                      <a:pt x="92" y="12"/>
                    </a:cubicBezTo>
                    <a:cubicBezTo>
                      <a:pt x="91" y="12"/>
                      <a:pt x="88" y="13"/>
                      <a:pt x="88" y="12"/>
                    </a:cubicBezTo>
                    <a:cubicBezTo>
                      <a:pt x="88" y="11"/>
                      <a:pt x="87" y="8"/>
                      <a:pt x="86" y="8"/>
                    </a:cubicBezTo>
                    <a:cubicBezTo>
                      <a:pt x="86" y="7"/>
                      <a:pt x="83" y="3"/>
                      <a:pt x="82" y="3"/>
                    </a:cubicBezTo>
                    <a:cubicBezTo>
                      <a:pt x="82" y="3"/>
                      <a:pt x="81" y="3"/>
                      <a:pt x="80" y="5"/>
                    </a:cubicBezTo>
                    <a:cubicBezTo>
                      <a:pt x="78" y="7"/>
                      <a:pt x="77" y="7"/>
                      <a:pt x="76" y="7"/>
                    </a:cubicBezTo>
                    <a:cubicBezTo>
                      <a:pt x="75" y="7"/>
                      <a:pt x="73" y="7"/>
                      <a:pt x="73" y="6"/>
                    </a:cubicBezTo>
                    <a:cubicBezTo>
                      <a:pt x="72" y="5"/>
                      <a:pt x="75" y="4"/>
                      <a:pt x="74" y="3"/>
                    </a:cubicBezTo>
                    <a:cubicBezTo>
                      <a:pt x="74" y="2"/>
                      <a:pt x="72" y="2"/>
                      <a:pt x="70" y="2"/>
                    </a:cubicBezTo>
                    <a:cubicBezTo>
                      <a:pt x="69" y="2"/>
                      <a:pt x="68" y="0"/>
                      <a:pt x="65" y="0"/>
                    </a:cubicBezTo>
                    <a:cubicBezTo>
                      <a:pt x="63" y="0"/>
                      <a:pt x="60" y="1"/>
                      <a:pt x="60" y="1"/>
                    </a:cubicBezTo>
                    <a:cubicBezTo>
                      <a:pt x="59" y="1"/>
                      <a:pt x="59" y="2"/>
                      <a:pt x="58" y="4"/>
                    </a:cubicBezTo>
                    <a:cubicBezTo>
                      <a:pt x="58" y="6"/>
                      <a:pt x="59" y="6"/>
                      <a:pt x="58" y="7"/>
                    </a:cubicBezTo>
                    <a:cubicBezTo>
                      <a:pt x="56" y="7"/>
                      <a:pt x="56" y="7"/>
                      <a:pt x="57" y="8"/>
                    </a:cubicBezTo>
                    <a:cubicBezTo>
                      <a:pt x="58" y="9"/>
                      <a:pt x="60" y="11"/>
                      <a:pt x="60" y="11"/>
                    </a:cubicBezTo>
                    <a:cubicBezTo>
                      <a:pt x="60" y="11"/>
                      <a:pt x="59" y="13"/>
                      <a:pt x="58" y="14"/>
                    </a:cubicBezTo>
                    <a:cubicBezTo>
                      <a:pt x="57" y="15"/>
                      <a:pt x="56" y="16"/>
                      <a:pt x="56" y="15"/>
                    </a:cubicBezTo>
                    <a:cubicBezTo>
                      <a:pt x="55" y="14"/>
                      <a:pt x="53" y="14"/>
                      <a:pt x="54" y="15"/>
                    </a:cubicBezTo>
                    <a:cubicBezTo>
                      <a:pt x="54" y="16"/>
                      <a:pt x="55" y="16"/>
                      <a:pt x="55" y="17"/>
                    </a:cubicBezTo>
                    <a:cubicBezTo>
                      <a:pt x="55" y="19"/>
                      <a:pt x="56" y="21"/>
                      <a:pt x="55" y="22"/>
                    </a:cubicBezTo>
                    <a:cubicBezTo>
                      <a:pt x="54" y="23"/>
                      <a:pt x="53" y="22"/>
                      <a:pt x="52" y="23"/>
                    </a:cubicBezTo>
                    <a:cubicBezTo>
                      <a:pt x="51" y="23"/>
                      <a:pt x="51" y="21"/>
                      <a:pt x="51" y="21"/>
                    </a:cubicBezTo>
                    <a:cubicBezTo>
                      <a:pt x="52" y="21"/>
                      <a:pt x="51" y="18"/>
                      <a:pt x="51" y="18"/>
                    </a:cubicBezTo>
                    <a:cubicBezTo>
                      <a:pt x="51" y="18"/>
                      <a:pt x="49" y="21"/>
                      <a:pt x="50" y="19"/>
                    </a:cubicBezTo>
                    <a:cubicBezTo>
                      <a:pt x="50" y="18"/>
                      <a:pt x="49" y="18"/>
                      <a:pt x="49" y="17"/>
                    </a:cubicBezTo>
                    <a:cubicBezTo>
                      <a:pt x="49" y="15"/>
                      <a:pt x="48" y="14"/>
                      <a:pt x="47" y="14"/>
                    </a:cubicBezTo>
                    <a:cubicBezTo>
                      <a:pt x="46" y="15"/>
                      <a:pt x="44" y="15"/>
                      <a:pt x="42" y="15"/>
                    </a:cubicBezTo>
                    <a:cubicBezTo>
                      <a:pt x="39" y="14"/>
                      <a:pt x="39" y="14"/>
                      <a:pt x="37" y="13"/>
                    </a:cubicBezTo>
                    <a:cubicBezTo>
                      <a:pt x="35" y="12"/>
                      <a:pt x="34" y="13"/>
                      <a:pt x="33" y="13"/>
                    </a:cubicBezTo>
                    <a:cubicBezTo>
                      <a:pt x="32" y="14"/>
                      <a:pt x="32" y="12"/>
                      <a:pt x="32" y="12"/>
                    </a:cubicBezTo>
                    <a:cubicBezTo>
                      <a:pt x="17" y="30"/>
                      <a:pt x="6" y="53"/>
                      <a:pt x="0" y="77"/>
                    </a:cubicBezTo>
                    <a:cubicBezTo>
                      <a:pt x="1" y="78"/>
                      <a:pt x="2" y="80"/>
                      <a:pt x="2" y="80"/>
                    </a:cubicBezTo>
                    <a:cubicBezTo>
                      <a:pt x="3" y="82"/>
                      <a:pt x="5" y="87"/>
                      <a:pt x="6" y="87"/>
                    </a:cubicBezTo>
                    <a:cubicBezTo>
                      <a:pt x="6" y="87"/>
                      <a:pt x="8" y="90"/>
                      <a:pt x="8" y="90"/>
                    </a:cubicBezTo>
                    <a:cubicBezTo>
                      <a:pt x="8" y="90"/>
                      <a:pt x="9" y="92"/>
                      <a:pt x="8" y="93"/>
                    </a:cubicBezTo>
                    <a:cubicBezTo>
                      <a:pt x="8" y="94"/>
                      <a:pt x="9" y="96"/>
                      <a:pt x="10" y="97"/>
                    </a:cubicBezTo>
                    <a:cubicBezTo>
                      <a:pt x="10" y="98"/>
                      <a:pt x="14" y="98"/>
                      <a:pt x="14" y="101"/>
                    </a:cubicBezTo>
                    <a:cubicBezTo>
                      <a:pt x="14" y="101"/>
                      <a:pt x="15" y="105"/>
                      <a:pt x="16" y="105"/>
                    </a:cubicBezTo>
                    <a:cubicBezTo>
                      <a:pt x="18" y="105"/>
                      <a:pt x="20" y="104"/>
                      <a:pt x="20" y="105"/>
                    </a:cubicBezTo>
                    <a:cubicBezTo>
                      <a:pt x="20" y="105"/>
                      <a:pt x="22" y="108"/>
                      <a:pt x="22" y="106"/>
                    </a:cubicBezTo>
                    <a:cubicBezTo>
                      <a:pt x="23" y="105"/>
                      <a:pt x="23" y="104"/>
                      <a:pt x="24" y="104"/>
                    </a:cubicBezTo>
                    <a:cubicBezTo>
                      <a:pt x="26" y="104"/>
                      <a:pt x="26" y="106"/>
                      <a:pt x="27" y="107"/>
                    </a:cubicBezTo>
                    <a:cubicBezTo>
                      <a:pt x="28" y="108"/>
                      <a:pt x="30" y="110"/>
                      <a:pt x="31" y="110"/>
                    </a:cubicBezTo>
                    <a:cubicBezTo>
                      <a:pt x="31" y="110"/>
                      <a:pt x="33" y="112"/>
                      <a:pt x="33" y="111"/>
                    </a:cubicBezTo>
                    <a:cubicBezTo>
                      <a:pt x="34" y="111"/>
                      <a:pt x="35" y="112"/>
                      <a:pt x="36" y="112"/>
                    </a:cubicBezTo>
                    <a:cubicBezTo>
                      <a:pt x="36" y="112"/>
                      <a:pt x="38" y="114"/>
                      <a:pt x="38" y="116"/>
                    </a:cubicBezTo>
                    <a:cubicBezTo>
                      <a:pt x="37" y="119"/>
                      <a:pt x="40" y="119"/>
                      <a:pt x="40" y="120"/>
                    </a:cubicBezTo>
                    <a:cubicBezTo>
                      <a:pt x="41" y="120"/>
                      <a:pt x="43" y="122"/>
                      <a:pt x="43" y="123"/>
                    </a:cubicBezTo>
                    <a:cubicBezTo>
                      <a:pt x="44" y="124"/>
                      <a:pt x="46" y="124"/>
                      <a:pt x="46" y="125"/>
                    </a:cubicBezTo>
                    <a:cubicBezTo>
                      <a:pt x="47" y="125"/>
                      <a:pt x="47" y="126"/>
                      <a:pt x="48" y="125"/>
                    </a:cubicBezTo>
                    <a:cubicBezTo>
                      <a:pt x="50" y="125"/>
                      <a:pt x="49" y="123"/>
                      <a:pt x="49" y="123"/>
                    </a:cubicBezTo>
                    <a:cubicBezTo>
                      <a:pt x="49" y="123"/>
                      <a:pt x="51" y="122"/>
                      <a:pt x="52" y="123"/>
                    </a:cubicBezTo>
                    <a:cubicBezTo>
                      <a:pt x="52" y="124"/>
                      <a:pt x="53" y="127"/>
                      <a:pt x="53" y="127"/>
                    </a:cubicBezTo>
                    <a:cubicBezTo>
                      <a:pt x="54" y="127"/>
                      <a:pt x="55" y="130"/>
                      <a:pt x="54" y="133"/>
                    </a:cubicBezTo>
                    <a:cubicBezTo>
                      <a:pt x="54" y="135"/>
                      <a:pt x="54" y="137"/>
                      <a:pt x="53" y="137"/>
                    </a:cubicBezTo>
                    <a:cubicBezTo>
                      <a:pt x="53" y="137"/>
                      <a:pt x="51" y="139"/>
                      <a:pt x="50" y="139"/>
                    </a:cubicBezTo>
                    <a:cubicBezTo>
                      <a:pt x="49" y="140"/>
                      <a:pt x="48" y="143"/>
                      <a:pt x="48" y="144"/>
                    </a:cubicBezTo>
                    <a:cubicBezTo>
                      <a:pt x="48" y="145"/>
                      <a:pt x="49" y="148"/>
                      <a:pt x="49" y="150"/>
                    </a:cubicBezTo>
                    <a:cubicBezTo>
                      <a:pt x="49" y="151"/>
                      <a:pt x="48" y="152"/>
                      <a:pt x="48" y="154"/>
                    </a:cubicBezTo>
                    <a:cubicBezTo>
                      <a:pt x="49" y="157"/>
                      <a:pt x="52" y="157"/>
                      <a:pt x="52" y="159"/>
                    </a:cubicBezTo>
                    <a:cubicBezTo>
                      <a:pt x="52" y="161"/>
                      <a:pt x="55" y="166"/>
                      <a:pt x="55" y="167"/>
                    </a:cubicBezTo>
                    <a:cubicBezTo>
                      <a:pt x="56" y="169"/>
                      <a:pt x="58" y="172"/>
                      <a:pt x="58" y="174"/>
                    </a:cubicBezTo>
                    <a:cubicBezTo>
                      <a:pt x="58" y="177"/>
                      <a:pt x="63" y="179"/>
                      <a:pt x="64" y="179"/>
                    </a:cubicBezTo>
                    <a:cubicBezTo>
                      <a:pt x="64" y="179"/>
                      <a:pt x="66" y="181"/>
                      <a:pt x="67" y="181"/>
                    </a:cubicBezTo>
                    <a:cubicBezTo>
                      <a:pt x="68" y="182"/>
                      <a:pt x="69" y="183"/>
                      <a:pt x="70" y="185"/>
                    </a:cubicBezTo>
                    <a:cubicBezTo>
                      <a:pt x="71" y="186"/>
                      <a:pt x="71" y="188"/>
                      <a:pt x="71" y="189"/>
                    </a:cubicBezTo>
                    <a:cubicBezTo>
                      <a:pt x="71" y="189"/>
                      <a:pt x="71" y="195"/>
                      <a:pt x="71" y="198"/>
                    </a:cubicBezTo>
                    <a:cubicBezTo>
                      <a:pt x="71" y="201"/>
                      <a:pt x="73" y="204"/>
                      <a:pt x="72" y="205"/>
                    </a:cubicBezTo>
                    <a:cubicBezTo>
                      <a:pt x="71" y="205"/>
                      <a:pt x="69" y="206"/>
                      <a:pt x="70" y="207"/>
                    </a:cubicBezTo>
                    <a:cubicBezTo>
                      <a:pt x="71" y="208"/>
                      <a:pt x="70" y="208"/>
                      <a:pt x="70" y="209"/>
                    </a:cubicBezTo>
                    <a:cubicBezTo>
                      <a:pt x="70" y="209"/>
                      <a:pt x="71" y="212"/>
                      <a:pt x="71" y="213"/>
                    </a:cubicBezTo>
                    <a:cubicBezTo>
                      <a:pt x="70" y="214"/>
                      <a:pt x="70" y="216"/>
                      <a:pt x="70" y="217"/>
                    </a:cubicBezTo>
                    <a:cubicBezTo>
                      <a:pt x="69" y="217"/>
                      <a:pt x="68" y="218"/>
                      <a:pt x="69" y="220"/>
                    </a:cubicBezTo>
                    <a:cubicBezTo>
                      <a:pt x="69" y="221"/>
                      <a:pt x="68" y="221"/>
                      <a:pt x="68" y="222"/>
                    </a:cubicBezTo>
                    <a:cubicBezTo>
                      <a:pt x="68" y="223"/>
                      <a:pt x="70" y="223"/>
                      <a:pt x="70" y="224"/>
                    </a:cubicBezTo>
                    <a:cubicBezTo>
                      <a:pt x="69" y="226"/>
                      <a:pt x="69" y="226"/>
                      <a:pt x="69" y="227"/>
                    </a:cubicBezTo>
                    <a:cubicBezTo>
                      <a:pt x="69" y="229"/>
                      <a:pt x="70" y="230"/>
                      <a:pt x="70" y="231"/>
                    </a:cubicBezTo>
                    <a:cubicBezTo>
                      <a:pt x="70" y="231"/>
                      <a:pt x="70" y="232"/>
                      <a:pt x="69" y="233"/>
                    </a:cubicBezTo>
                    <a:cubicBezTo>
                      <a:pt x="68" y="234"/>
                      <a:pt x="68" y="235"/>
                      <a:pt x="68" y="236"/>
                    </a:cubicBezTo>
                    <a:cubicBezTo>
                      <a:pt x="68" y="236"/>
                      <a:pt x="69" y="237"/>
                      <a:pt x="69" y="238"/>
                    </a:cubicBezTo>
                    <a:cubicBezTo>
                      <a:pt x="69" y="238"/>
                      <a:pt x="68" y="239"/>
                      <a:pt x="69" y="240"/>
                    </a:cubicBezTo>
                    <a:cubicBezTo>
                      <a:pt x="69" y="241"/>
                      <a:pt x="70" y="241"/>
                      <a:pt x="71" y="241"/>
                    </a:cubicBezTo>
                    <a:cubicBezTo>
                      <a:pt x="71" y="242"/>
                      <a:pt x="69" y="242"/>
                      <a:pt x="70" y="243"/>
                    </a:cubicBezTo>
                    <a:cubicBezTo>
                      <a:pt x="71" y="244"/>
                      <a:pt x="72" y="243"/>
                      <a:pt x="72" y="245"/>
                    </a:cubicBezTo>
                    <a:cubicBezTo>
                      <a:pt x="72" y="245"/>
                      <a:pt x="73" y="246"/>
                      <a:pt x="73" y="246"/>
                    </a:cubicBezTo>
                    <a:cubicBezTo>
                      <a:pt x="73" y="246"/>
                      <a:pt x="74" y="246"/>
                      <a:pt x="74" y="246"/>
                    </a:cubicBezTo>
                    <a:cubicBezTo>
                      <a:pt x="74" y="247"/>
                      <a:pt x="75" y="247"/>
                      <a:pt x="75" y="247"/>
                    </a:cubicBezTo>
                    <a:cubicBezTo>
                      <a:pt x="75" y="247"/>
                      <a:pt x="77" y="248"/>
                      <a:pt x="77" y="248"/>
                    </a:cubicBezTo>
                    <a:close/>
                    <a:moveTo>
                      <a:pt x="55" y="38"/>
                    </a:moveTo>
                    <a:cubicBezTo>
                      <a:pt x="55" y="38"/>
                      <a:pt x="58" y="37"/>
                      <a:pt x="59" y="38"/>
                    </a:cubicBezTo>
                    <a:cubicBezTo>
                      <a:pt x="60" y="39"/>
                      <a:pt x="58" y="39"/>
                      <a:pt x="57" y="40"/>
                    </a:cubicBezTo>
                    <a:cubicBezTo>
                      <a:pt x="55" y="41"/>
                      <a:pt x="55" y="41"/>
                      <a:pt x="54" y="42"/>
                    </a:cubicBezTo>
                    <a:cubicBezTo>
                      <a:pt x="53" y="43"/>
                      <a:pt x="51" y="43"/>
                      <a:pt x="50" y="44"/>
                    </a:cubicBezTo>
                    <a:cubicBezTo>
                      <a:pt x="49" y="45"/>
                      <a:pt x="48" y="46"/>
                      <a:pt x="47" y="45"/>
                    </a:cubicBezTo>
                    <a:cubicBezTo>
                      <a:pt x="47" y="44"/>
                      <a:pt x="48" y="45"/>
                      <a:pt x="48" y="44"/>
                    </a:cubicBezTo>
                    <a:cubicBezTo>
                      <a:pt x="48" y="44"/>
                      <a:pt x="51" y="42"/>
                      <a:pt x="51" y="42"/>
                    </a:cubicBezTo>
                    <a:cubicBezTo>
                      <a:pt x="51" y="42"/>
                      <a:pt x="54" y="37"/>
                      <a:pt x="55" y="38"/>
                    </a:cubicBezTo>
                    <a:close/>
                    <a:moveTo>
                      <a:pt x="50" y="34"/>
                    </a:moveTo>
                    <a:cubicBezTo>
                      <a:pt x="51" y="34"/>
                      <a:pt x="53" y="37"/>
                      <a:pt x="52" y="37"/>
                    </a:cubicBezTo>
                    <a:cubicBezTo>
                      <a:pt x="51" y="38"/>
                      <a:pt x="50" y="37"/>
                      <a:pt x="50" y="35"/>
                    </a:cubicBezTo>
                    <a:cubicBezTo>
                      <a:pt x="50" y="34"/>
                      <a:pt x="49" y="38"/>
                      <a:pt x="49" y="39"/>
                    </a:cubicBezTo>
                    <a:cubicBezTo>
                      <a:pt x="50" y="40"/>
                      <a:pt x="48" y="42"/>
                      <a:pt x="48" y="42"/>
                    </a:cubicBezTo>
                    <a:cubicBezTo>
                      <a:pt x="47" y="42"/>
                      <a:pt x="47" y="40"/>
                      <a:pt x="47" y="38"/>
                    </a:cubicBezTo>
                    <a:cubicBezTo>
                      <a:pt x="47" y="37"/>
                      <a:pt x="46" y="35"/>
                      <a:pt x="45" y="35"/>
                    </a:cubicBezTo>
                    <a:cubicBezTo>
                      <a:pt x="43" y="36"/>
                      <a:pt x="42" y="38"/>
                      <a:pt x="41" y="38"/>
                    </a:cubicBezTo>
                    <a:cubicBezTo>
                      <a:pt x="41" y="39"/>
                      <a:pt x="41" y="42"/>
                      <a:pt x="41" y="43"/>
                    </a:cubicBezTo>
                    <a:cubicBezTo>
                      <a:pt x="41" y="43"/>
                      <a:pt x="41" y="46"/>
                      <a:pt x="39" y="46"/>
                    </a:cubicBezTo>
                    <a:cubicBezTo>
                      <a:pt x="38" y="46"/>
                      <a:pt x="38" y="43"/>
                      <a:pt x="39" y="42"/>
                    </a:cubicBezTo>
                    <a:cubicBezTo>
                      <a:pt x="39" y="40"/>
                      <a:pt x="38" y="38"/>
                      <a:pt x="39" y="36"/>
                    </a:cubicBezTo>
                    <a:cubicBezTo>
                      <a:pt x="40" y="35"/>
                      <a:pt x="42" y="34"/>
                      <a:pt x="43" y="34"/>
                    </a:cubicBezTo>
                    <a:cubicBezTo>
                      <a:pt x="44" y="33"/>
                      <a:pt x="46" y="34"/>
                      <a:pt x="47" y="34"/>
                    </a:cubicBezTo>
                    <a:cubicBezTo>
                      <a:pt x="47" y="34"/>
                      <a:pt x="49" y="34"/>
                      <a:pt x="50" y="34"/>
                    </a:cubicBezTo>
                    <a:close/>
                    <a:moveTo>
                      <a:pt x="36" y="30"/>
                    </a:moveTo>
                    <a:cubicBezTo>
                      <a:pt x="38" y="29"/>
                      <a:pt x="40" y="26"/>
                      <a:pt x="41" y="27"/>
                    </a:cubicBezTo>
                    <a:cubicBezTo>
                      <a:pt x="44" y="29"/>
                      <a:pt x="44" y="29"/>
                      <a:pt x="44" y="29"/>
                    </a:cubicBezTo>
                    <a:cubicBezTo>
                      <a:pt x="45" y="30"/>
                      <a:pt x="44" y="32"/>
                      <a:pt x="43" y="32"/>
                    </a:cubicBezTo>
                    <a:cubicBezTo>
                      <a:pt x="43" y="32"/>
                      <a:pt x="41" y="32"/>
                      <a:pt x="40" y="32"/>
                    </a:cubicBezTo>
                    <a:cubicBezTo>
                      <a:pt x="39" y="32"/>
                      <a:pt x="39" y="31"/>
                      <a:pt x="38" y="31"/>
                    </a:cubicBezTo>
                    <a:cubicBezTo>
                      <a:pt x="38" y="31"/>
                      <a:pt x="36" y="32"/>
                      <a:pt x="36" y="33"/>
                    </a:cubicBezTo>
                    <a:cubicBezTo>
                      <a:pt x="35" y="33"/>
                      <a:pt x="33" y="33"/>
                      <a:pt x="33" y="32"/>
                    </a:cubicBezTo>
                    <a:cubicBezTo>
                      <a:pt x="33" y="31"/>
                      <a:pt x="34" y="31"/>
                      <a:pt x="36"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818BF4F2-AD90-5EDC-6D5A-1555665CD43D}"/>
                  </a:ext>
                </a:extLst>
              </p:cNvPr>
              <p:cNvSpPr>
                <a:spLocks/>
              </p:cNvSpPr>
              <p:nvPr/>
            </p:nvSpPr>
            <p:spPr bwMode="auto">
              <a:xfrm>
                <a:off x="2098" y="796"/>
                <a:ext cx="93" cy="35"/>
              </a:xfrm>
              <a:custGeom>
                <a:avLst/>
                <a:gdLst>
                  <a:gd name="T0" fmla="*/ 2 w 13"/>
                  <a:gd name="T1" fmla="*/ 4 h 5"/>
                  <a:gd name="T2" fmla="*/ 2 w 13"/>
                  <a:gd name="T3" fmla="*/ 5 h 5"/>
                  <a:gd name="T4" fmla="*/ 5 w 13"/>
                  <a:gd name="T5" fmla="*/ 4 h 5"/>
                  <a:gd name="T6" fmla="*/ 8 w 13"/>
                  <a:gd name="T7" fmla="*/ 3 h 5"/>
                  <a:gd name="T8" fmla="*/ 10 w 13"/>
                  <a:gd name="T9" fmla="*/ 5 h 5"/>
                  <a:gd name="T10" fmla="*/ 11 w 13"/>
                  <a:gd name="T11" fmla="*/ 3 h 5"/>
                  <a:gd name="T12" fmla="*/ 7 w 13"/>
                  <a:gd name="T13" fmla="*/ 1 h 5"/>
                  <a:gd name="T14" fmla="*/ 5 w 13"/>
                  <a:gd name="T15" fmla="*/ 0 h 5"/>
                  <a:gd name="T16" fmla="*/ 4 w 13"/>
                  <a:gd name="T17" fmla="*/ 1 h 5"/>
                  <a:gd name="T18" fmla="*/ 2 w 13"/>
                  <a:gd name="T19" fmla="*/ 3 h 5"/>
                  <a:gd name="T20" fmla="*/ 2 w 13"/>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
                    <a:moveTo>
                      <a:pt x="2" y="4"/>
                    </a:moveTo>
                    <a:cubicBezTo>
                      <a:pt x="0" y="5"/>
                      <a:pt x="1" y="5"/>
                      <a:pt x="2" y="5"/>
                    </a:cubicBezTo>
                    <a:cubicBezTo>
                      <a:pt x="3" y="5"/>
                      <a:pt x="5" y="4"/>
                      <a:pt x="5" y="4"/>
                    </a:cubicBezTo>
                    <a:cubicBezTo>
                      <a:pt x="5" y="4"/>
                      <a:pt x="8" y="2"/>
                      <a:pt x="8" y="3"/>
                    </a:cubicBezTo>
                    <a:cubicBezTo>
                      <a:pt x="9" y="4"/>
                      <a:pt x="8" y="5"/>
                      <a:pt x="10" y="5"/>
                    </a:cubicBezTo>
                    <a:cubicBezTo>
                      <a:pt x="11" y="5"/>
                      <a:pt x="13" y="4"/>
                      <a:pt x="11" y="3"/>
                    </a:cubicBezTo>
                    <a:cubicBezTo>
                      <a:pt x="9" y="2"/>
                      <a:pt x="8" y="2"/>
                      <a:pt x="7" y="1"/>
                    </a:cubicBezTo>
                    <a:cubicBezTo>
                      <a:pt x="6" y="0"/>
                      <a:pt x="6" y="0"/>
                      <a:pt x="5" y="0"/>
                    </a:cubicBezTo>
                    <a:cubicBezTo>
                      <a:pt x="5" y="1"/>
                      <a:pt x="5" y="1"/>
                      <a:pt x="4" y="1"/>
                    </a:cubicBezTo>
                    <a:cubicBezTo>
                      <a:pt x="4" y="1"/>
                      <a:pt x="3" y="2"/>
                      <a:pt x="2" y="3"/>
                    </a:cubicBezTo>
                    <a:cubicBezTo>
                      <a:pt x="2" y="3"/>
                      <a:pt x="2" y="3"/>
                      <a:pt x="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C54422E2-8329-6658-5885-D71682D4B1D7}"/>
                  </a:ext>
                </a:extLst>
              </p:cNvPr>
              <p:cNvSpPr>
                <a:spLocks/>
              </p:cNvSpPr>
              <p:nvPr/>
            </p:nvSpPr>
            <p:spPr bwMode="auto">
              <a:xfrm>
                <a:off x="2134" y="831"/>
                <a:ext cx="21" cy="15"/>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0" y="2"/>
                      <a:pt x="2" y="2"/>
                      <a:pt x="3" y="2"/>
                    </a:cubicBezTo>
                    <a:cubicBezTo>
                      <a:pt x="3" y="1"/>
                      <a:pt x="2" y="0"/>
                      <a:pt x="0"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68E2EE86-2499-5B07-610E-97E037146010}"/>
                  </a:ext>
                </a:extLst>
              </p:cNvPr>
              <p:cNvSpPr>
                <a:spLocks/>
              </p:cNvSpPr>
              <p:nvPr/>
            </p:nvSpPr>
            <p:spPr bwMode="auto">
              <a:xfrm>
                <a:off x="2162" y="838"/>
                <a:ext cx="29" cy="22"/>
              </a:xfrm>
              <a:custGeom>
                <a:avLst/>
                <a:gdLst>
                  <a:gd name="T0" fmla="*/ 2 w 4"/>
                  <a:gd name="T1" fmla="*/ 1 h 3"/>
                  <a:gd name="T2" fmla="*/ 3 w 4"/>
                  <a:gd name="T3" fmla="*/ 2 h 3"/>
                  <a:gd name="T4" fmla="*/ 2 w 4"/>
                  <a:gd name="T5" fmla="*/ 1 h 3"/>
                </a:gdLst>
                <a:ahLst/>
                <a:cxnLst>
                  <a:cxn ang="0">
                    <a:pos x="T0" y="T1"/>
                  </a:cxn>
                  <a:cxn ang="0">
                    <a:pos x="T2" y="T3"/>
                  </a:cxn>
                  <a:cxn ang="0">
                    <a:pos x="T4" y="T5"/>
                  </a:cxn>
                </a:cxnLst>
                <a:rect l="0" t="0" r="r" b="b"/>
                <a:pathLst>
                  <a:path w="4" h="3">
                    <a:moveTo>
                      <a:pt x="2" y="1"/>
                    </a:moveTo>
                    <a:cubicBezTo>
                      <a:pt x="0" y="1"/>
                      <a:pt x="2" y="3"/>
                      <a:pt x="3" y="2"/>
                    </a:cubicBezTo>
                    <a:cubicBezTo>
                      <a:pt x="4" y="1"/>
                      <a:pt x="4" y="0"/>
                      <a:pt x="2"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6">
                <a:extLst>
                  <a:ext uri="{FF2B5EF4-FFF2-40B4-BE49-F238E27FC236}">
                    <a16:creationId xmlns:a16="http://schemas.microsoft.com/office/drawing/2014/main" id="{426B0675-4A69-E74E-680C-E040940E507A}"/>
                  </a:ext>
                </a:extLst>
              </p:cNvPr>
              <p:cNvSpPr>
                <a:spLocks/>
              </p:cNvSpPr>
              <p:nvPr/>
            </p:nvSpPr>
            <p:spPr bwMode="auto">
              <a:xfrm>
                <a:off x="2923" y="760"/>
                <a:ext cx="135" cy="50"/>
              </a:xfrm>
              <a:custGeom>
                <a:avLst/>
                <a:gdLst>
                  <a:gd name="T0" fmla="*/ 7 w 19"/>
                  <a:gd name="T1" fmla="*/ 5 h 7"/>
                  <a:gd name="T2" fmla="*/ 10 w 19"/>
                  <a:gd name="T3" fmla="*/ 7 h 7"/>
                  <a:gd name="T4" fmla="*/ 14 w 19"/>
                  <a:gd name="T5" fmla="*/ 5 h 7"/>
                  <a:gd name="T6" fmla="*/ 17 w 19"/>
                  <a:gd name="T7" fmla="*/ 4 h 7"/>
                  <a:gd name="T8" fmla="*/ 18 w 19"/>
                  <a:gd name="T9" fmla="*/ 2 h 7"/>
                  <a:gd name="T10" fmla="*/ 14 w 19"/>
                  <a:gd name="T11" fmla="*/ 0 h 7"/>
                  <a:gd name="T12" fmla="*/ 10 w 19"/>
                  <a:gd name="T13" fmla="*/ 1 h 7"/>
                  <a:gd name="T14" fmla="*/ 6 w 19"/>
                  <a:gd name="T15" fmla="*/ 1 h 7"/>
                  <a:gd name="T16" fmla="*/ 1 w 19"/>
                  <a:gd name="T17" fmla="*/ 0 h 7"/>
                  <a:gd name="T18" fmla="*/ 1 w 19"/>
                  <a:gd name="T19" fmla="*/ 2 h 7"/>
                  <a:gd name="T20" fmla="*/ 3 w 19"/>
                  <a:gd name="T21" fmla="*/ 5 h 7"/>
                  <a:gd name="T22" fmla="*/ 7 w 19"/>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7">
                    <a:moveTo>
                      <a:pt x="7" y="5"/>
                    </a:moveTo>
                    <a:cubicBezTo>
                      <a:pt x="7" y="6"/>
                      <a:pt x="8" y="7"/>
                      <a:pt x="10" y="7"/>
                    </a:cubicBezTo>
                    <a:cubicBezTo>
                      <a:pt x="12" y="6"/>
                      <a:pt x="13" y="6"/>
                      <a:pt x="14" y="5"/>
                    </a:cubicBezTo>
                    <a:cubicBezTo>
                      <a:pt x="14" y="4"/>
                      <a:pt x="17" y="4"/>
                      <a:pt x="17" y="4"/>
                    </a:cubicBezTo>
                    <a:cubicBezTo>
                      <a:pt x="17" y="4"/>
                      <a:pt x="19" y="3"/>
                      <a:pt x="18" y="2"/>
                    </a:cubicBezTo>
                    <a:cubicBezTo>
                      <a:pt x="17" y="1"/>
                      <a:pt x="15" y="1"/>
                      <a:pt x="14" y="0"/>
                    </a:cubicBezTo>
                    <a:cubicBezTo>
                      <a:pt x="13" y="0"/>
                      <a:pt x="13" y="1"/>
                      <a:pt x="10" y="1"/>
                    </a:cubicBezTo>
                    <a:cubicBezTo>
                      <a:pt x="8" y="1"/>
                      <a:pt x="7" y="2"/>
                      <a:pt x="6" y="1"/>
                    </a:cubicBezTo>
                    <a:cubicBezTo>
                      <a:pt x="5" y="0"/>
                      <a:pt x="1" y="0"/>
                      <a:pt x="1" y="0"/>
                    </a:cubicBezTo>
                    <a:cubicBezTo>
                      <a:pt x="1" y="1"/>
                      <a:pt x="0" y="1"/>
                      <a:pt x="1" y="2"/>
                    </a:cubicBezTo>
                    <a:cubicBezTo>
                      <a:pt x="2" y="4"/>
                      <a:pt x="2" y="5"/>
                      <a:pt x="3" y="5"/>
                    </a:cubicBezTo>
                    <a:cubicBezTo>
                      <a:pt x="4" y="5"/>
                      <a:pt x="6" y="5"/>
                      <a:pt x="7"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1C92C858-A5D5-3E08-683C-46027D79368D}"/>
                  </a:ext>
                </a:extLst>
              </p:cNvPr>
              <p:cNvSpPr>
                <a:spLocks/>
              </p:cNvSpPr>
              <p:nvPr/>
            </p:nvSpPr>
            <p:spPr bwMode="auto">
              <a:xfrm>
                <a:off x="2340" y="512"/>
                <a:ext cx="668" cy="341"/>
              </a:xfrm>
              <a:custGeom>
                <a:avLst/>
                <a:gdLst>
                  <a:gd name="T0" fmla="*/ 3 w 94"/>
                  <a:gd name="T1" fmla="*/ 20 h 48"/>
                  <a:gd name="T2" fmla="*/ 5 w 94"/>
                  <a:gd name="T3" fmla="*/ 20 h 48"/>
                  <a:gd name="T4" fmla="*/ 16 w 94"/>
                  <a:gd name="T5" fmla="*/ 20 h 48"/>
                  <a:gd name="T6" fmla="*/ 22 w 94"/>
                  <a:gd name="T7" fmla="*/ 28 h 48"/>
                  <a:gd name="T8" fmla="*/ 27 w 94"/>
                  <a:gd name="T9" fmla="*/ 27 h 48"/>
                  <a:gd name="T10" fmla="*/ 28 w 94"/>
                  <a:gd name="T11" fmla="*/ 31 h 48"/>
                  <a:gd name="T12" fmla="*/ 27 w 94"/>
                  <a:gd name="T13" fmla="*/ 34 h 48"/>
                  <a:gd name="T14" fmla="*/ 25 w 94"/>
                  <a:gd name="T15" fmla="*/ 34 h 48"/>
                  <a:gd name="T16" fmla="*/ 25 w 94"/>
                  <a:gd name="T17" fmla="*/ 38 h 48"/>
                  <a:gd name="T18" fmla="*/ 27 w 94"/>
                  <a:gd name="T19" fmla="*/ 40 h 48"/>
                  <a:gd name="T20" fmla="*/ 34 w 94"/>
                  <a:gd name="T21" fmla="*/ 46 h 48"/>
                  <a:gd name="T22" fmla="*/ 39 w 94"/>
                  <a:gd name="T23" fmla="*/ 48 h 48"/>
                  <a:gd name="T24" fmla="*/ 43 w 94"/>
                  <a:gd name="T25" fmla="*/ 43 h 48"/>
                  <a:gd name="T26" fmla="*/ 46 w 94"/>
                  <a:gd name="T27" fmla="*/ 40 h 48"/>
                  <a:gd name="T28" fmla="*/ 52 w 94"/>
                  <a:gd name="T29" fmla="*/ 36 h 48"/>
                  <a:gd name="T30" fmla="*/ 61 w 94"/>
                  <a:gd name="T31" fmla="*/ 32 h 48"/>
                  <a:gd name="T32" fmla="*/ 73 w 94"/>
                  <a:gd name="T33" fmla="*/ 30 h 48"/>
                  <a:gd name="T34" fmla="*/ 72 w 94"/>
                  <a:gd name="T35" fmla="*/ 28 h 48"/>
                  <a:gd name="T36" fmla="*/ 75 w 94"/>
                  <a:gd name="T37" fmla="*/ 27 h 48"/>
                  <a:gd name="T38" fmla="*/ 79 w 94"/>
                  <a:gd name="T39" fmla="*/ 27 h 48"/>
                  <a:gd name="T40" fmla="*/ 78 w 94"/>
                  <a:gd name="T41" fmla="*/ 22 h 48"/>
                  <a:gd name="T42" fmla="*/ 85 w 94"/>
                  <a:gd name="T43" fmla="*/ 18 h 48"/>
                  <a:gd name="T44" fmla="*/ 83 w 94"/>
                  <a:gd name="T45" fmla="*/ 16 h 48"/>
                  <a:gd name="T46" fmla="*/ 91 w 94"/>
                  <a:gd name="T47" fmla="*/ 9 h 48"/>
                  <a:gd name="T48" fmla="*/ 87 w 94"/>
                  <a:gd name="T49" fmla="*/ 7 h 48"/>
                  <a:gd name="T50" fmla="*/ 78 w 94"/>
                  <a:gd name="T51" fmla="*/ 5 h 48"/>
                  <a:gd name="T52" fmla="*/ 73 w 94"/>
                  <a:gd name="T53" fmla="*/ 2 h 48"/>
                  <a:gd name="T54" fmla="*/ 65 w 94"/>
                  <a:gd name="T55" fmla="*/ 3 h 48"/>
                  <a:gd name="T56" fmla="*/ 53 w 94"/>
                  <a:gd name="T57" fmla="*/ 3 h 48"/>
                  <a:gd name="T58" fmla="*/ 66 w 94"/>
                  <a:gd name="T59" fmla="*/ 2 h 48"/>
                  <a:gd name="T60" fmla="*/ 58 w 94"/>
                  <a:gd name="T61" fmla="*/ 0 h 48"/>
                  <a:gd name="T62" fmla="*/ 36 w 94"/>
                  <a:gd name="T63" fmla="*/ 5 h 48"/>
                  <a:gd name="T64" fmla="*/ 32 w 94"/>
                  <a:gd name="T65" fmla="*/ 6 h 48"/>
                  <a:gd name="T66" fmla="*/ 27 w 94"/>
                  <a:gd name="T67" fmla="*/ 7 h 48"/>
                  <a:gd name="T68" fmla="*/ 1 w 94"/>
                  <a:gd name="T6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48">
                    <a:moveTo>
                      <a:pt x="1" y="21"/>
                    </a:moveTo>
                    <a:cubicBezTo>
                      <a:pt x="1" y="21"/>
                      <a:pt x="3" y="21"/>
                      <a:pt x="3" y="20"/>
                    </a:cubicBezTo>
                    <a:cubicBezTo>
                      <a:pt x="4" y="20"/>
                      <a:pt x="5" y="18"/>
                      <a:pt x="5" y="18"/>
                    </a:cubicBezTo>
                    <a:cubicBezTo>
                      <a:pt x="5" y="18"/>
                      <a:pt x="4" y="19"/>
                      <a:pt x="5" y="20"/>
                    </a:cubicBezTo>
                    <a:cubicBezTo>
                      <a:pt x="6" y="20"/>
                      <a:pt x="9" y="19"/>
                      <a:pt x="10" y="19"/>
                    </a:cubicBezTo>
                    <a:cubicBezTo>
                      <a:pt x="11" y="19"/>
                      <a:pt x="15" y="20"/>
                      <a:pt x="16" y="20"/>
                    </a:cubicBezTo>
                    <a:cubicBezTo>
                      <a:pt x="17" y="21"/>
                      <a:pt x="20" y="21"/>
                      <a:pt x="21" y="22"/>
                    </a:cubicBezTo>
                    <a:cubicBezTo>
                      <a:pt x="22" y="23"/>
                      <a:pt x="21" y="28"/>
                      <a:pt x="22" y="28"/>
                    </a:cubicBezTo>
                    <a:cubicBezTo>
                      <a:pt x="22" y="29"/>
                      <a:pt x="24" y="27"/>
                      <a:pt x="24" y="26"/>
                    </a:cubicBezTo>
                    <a:cubicBezTo>
                      <a:pt x="25" y="26"/>
                      <a:pt x="27" y="26"/>
                      <a:pt x="27" y="27"/>
                    </a:cubicBezTo>
                    <a:cubicBezTo>
                      <a:pt x="28" y="27"/>
                      <a:pt x="29" y="29"/>
                      <a:pt x="29" y="30"/>
                    </a:cubicBezTo>
                    <a:cubicBezTo>
                      <a:pt x="29" y="30"/>
                      <a:pt x="29" y="31"/>
                      <a:pt x="28" y="31"/>
                    </a:cubicBezTo>
                    <a:cubicBezTo>
                      <a:pt x="28" y="31"/>
                      <a:pt x="26" y="34"/>
                      <a:pt x="27" y="33"/>
                    </a:cubicBezTo>
                    <a:cubicBezTo>
                      <a:pt x="27" y="33"/>
                      <a:pt x="27" y="34"/>
                      <a:pt x="27" y="34"/>
                    </a:cubicBezTo>
                    <a:cubicBezTo>
                      <a:pt x="26" y="35"/>
                      <a:pt x="25" y="35"/>
                      <a:pt x="25" y="35"/>
                    </a:cubicBezTo>
                    <a:cubicBezTo>
                      <a:pt x="25" y="35"/>
                      <a:pt x="25" y="34"/>
                      <a:pt x="25" y="34"/>
                    </a:cubicBezTo>
                    <a:cubicBezTo>
                      <a:pt x="24" y="34"/>
                      <a:pt x="24" y="34"/>
                      <a:pt x="24" y="35"/>
                    </a:cubicBezTo>
                    <a:cubicBezTo>
                      <a:pt x="24" y="36"/>
                      <a:pt x="25" y="38"/>
                      <a:pt x="25" y="38"/>
                    </a:cubicBezTo>
                    <a:cubicBezTo>
                      <a:pt x="26" y="39"/>
                      <a:pt x="28" y="39"/>
                      <a:pt x="28" y="39"/>
                    </a:cubicBezTo>
                    <a:cubicBezTo>
                      <a:pt x="29" y="39"/>
                      <a:pt x="27" y="40"/>
                      <a:pt x="27" y="40"/>
                    </a:cubicBezTo>
                    <a:cubicBezTo>
                      <a:pt x="28" y="41"/>
                      <a:pt x="28" y="43"/>
                      <a:pt x="29" y="43"/>
                    </a:cubicBezTo>
                    <a:cubicBezTo>
                      <a:pt x="30" y="44"/>
                      <a:pt x="33" y="46"/>
                      <a:pt x="34" y="46"/>
                    </a:cubicBezTo>
                    <a:cubicBezTo>
                      <a:pt x="34" y="47"/>
                      <a:pt x="37" y="46"/>
                      <a:pt x="37" y="46"/>
                    </a:cubicBezTo>
                    <a:cubicBezTo>
                      <a:pt x="38" y="45"/>
                      <a:pt x="37" y="48"/>
                      <a:pt x="39" y="48"/>
                    </a:cubicBezTo>
                    <a:cubicBezTo>
                      <a:pt x="40" y="48"/>
                      <a:pt x="41" y="48"/>
                      <a:pt x="42" y="47"/>
                    </a:cubicBezTo>
                    <a:cubicBezTo>
                      <a:pt x="43" y="46"/>
                      <a:pt x="43" y="44"/>
                      <a:pt x="43" y="43"/>
                    </a:cubicBezTo>
                    <a:cubicBezTo>
                      <a:pt x="43" y="42"/>
                      <a:pt x="43" y="42"/>
                      <a:pt x="44" y="42"/>
                    </a:cubicBezTo>
                    <a:cubicBezTo>
                      <a:pt x="46" y="42"/>
                      <a:pt x="47" y="42"/>
                      <a:pt x="46" y="40"/>
                    </a:cubicBezTo>
                    <a:cubicBezTo>
                      <a:pt x="46" y="39"/>
                      <a:pt x="45" y="38"/>
                      <a:pt x="47" y="38"/>
                    </a:cubicBezTo>
                    <a:cubicBezTo>
                      <a:pt x="50" y="37"/>
                      <a:pt x="51" y="36"/>
                      <a:pt x="52" y="36"/>
                    </a:cubicBezTo>
                    <a:cubicBezTo>
                      <a:pt x="53" y="36"/>
                      <a:pt x="57" y="36"/>
                      <a:pt x="57" y="36"/>
                    </a:cubicBezTo>
                    <a:cubicBezTo>
                      <a:pt x="58" y="35"/>
                      <a:pt x="59" y="32"/>
                      <a:pt x="61" y="32"/>
                    </a:cubicBezTo>
                    <a:cubicBezTo>
                      <a:pt x="62" y="32"/>
                      <a:pt x="65" y="33"/>
                      <a:pt x="67" y="32"/>
                    </a:cubicBezTo>
                    <a:cubicBezTo>
                      <a:pt x="70" y="32"/>
                      <a:pt x="72" y="30"/>
                      <a:pt x="73" y="30"/>
                    </a:cubicBezTo>
                    <a:cubicBezTo>
                      <a:pt x="74" y="30"/>
                      <a:pt x="76" y="30"/>
                      <a:pt x="76" y="30"/>
                    </a:cubicBezTo>
                    <a:cubicBezTo>
                      <a:pt x="75" y="29"/>
                      <a:pt x="74" y="28"/>
                      <a:pt x="72" y="28"/>
                    </a:cubicBezTo>
                    <a:cubicBezTo>
                      <a:pt x="71" y="28"/>
                      <a:pt x="71" y="25"/>
                      <a:pt x="71" y="25"/>
                    </a:cubicBezTo>
                    <a:cubicBezTo>
                      <a:pt x="72" y="25"/>
                      <a:pt x="75" y="26"/>
                      <a:pt x="75" y="27"/>
                    </a:cubicBezTo>
                    <a:cubicBezTo>
                      <a:pt x="75" y="28"/>
                      <a:pt x="76" y="29"/>
                      <a:pt x="78" y="29"/>
                    </a:cubicBezTo>
                    <a:cubicBezTo>
                      <a:pt x="80" y="29"/>
                      <a:pt x="79" y="27"/>
                      <a:pt x="79" y="27"/>
                    </a:cubicBezTo>
                    <a:cubicBezTo>
                      <a:pt x="78" y="26"/>
                      <a:pt x="78" y="25"/>
                      <a:pt x="78" y="25"/>
                    </a:cubicBezTo>
                    <a:cubicBezTo>
                      <a:pt x="77" y="24"/>
                      <a:pt x="76" y="22"/>
                      <a:pt x="78" y="22"/>
                    </a:cubicBezTo>
                    <a:cubicBezTo>
                      <a:pt x="80" y="22"/>
                      <a:pt x="84" y="24"/>
                      <a:pt x="84" y="22"/>
                    </a:cubicBezTo>
                    <a:cubicBezTo>
                      <a:pt x="84" y="21"/>
                      <a:pt x="84" y="19"/>
                      <a:pt x="85" y="18"/>
                    </a:cubicBezTo>
                    <a:cubicBezTo>
                      <a:pt x="85" y="18"/>
                      <a:pt x="86" y="17"/>
                      <a:pt x="86" y="17"/>
                    </a:cubicBezTo>
                    <a:cubicBezTo>
                      <a:pt x="85" y="17"/>
                      <a:pt x="84" y="17"/>
                      <a:pt x="83" y="16"/>
                    </a:cubicBezTo>
                    <a:cubicBezTo>
                      <a:pt x="83" y="15"/>
                      <a:pt x="84" y="14"/>
                      <a:pt x="85" y="13"/>
                    </a:cubicBezTo>
                    <a:cubicBezTo>
                      <a:pt x="85" y="13"/>
                      <a:pt x="89" y="10"/>
                      <a:pt x="91" y="9"/>
                    </a:cubicBezTo>
                    <a:cubicBezTo>
                      <a:pt x="93" y="9"/>
                      <a:pt x="94" y="7"/>
                      <a:pt x="93" y="7"/>
                    </a:cubicBezTo>
                    <a:cubicBezTo>
                      <a:pt x="91" y="6"/>
                      <a:pt x="88" y="6"/>
                      <a:pt x="87" y="7"/>
                    </a:cubicBezTo>
                    <a:cubicBezTo>
                      <a:pt x="85" y="8"/>
                      <a:pt x="84" y="9"/>
                      <a:pt x="82" y="9"/>
                    </a:cubicBezTo>
                    <a:cubicBezTo>
                      <a:pt x="79" y="8"/>
                      <a:pt x="79" y="6"/>
                      <a:pt x="78" y="5"/>
                    </a:cubicBezTo>
                    <a:cubicBezTo>
                      <a:pt x="76" y="4"/>
                      <a:pt x="77" y="1"/>
                      <a:pt x="75" y="2"/>
                    </a:cubicBezTo>
                    <a:cubicBezTo>
                      <a:pt x="73" y="2"/>
                      <a:pt x="73" y="2"/>
                      <a:pt x="73" y="2"/>
                    </a:cubicBezTo>
                    <a:cubicBezTo>
                      <a:pt x="73" y="2"/>
                      <a:pt x="71" y="2"/>
                      <a:pt x="69" y="2"/>
                    </a:cubicBezTo>
                    <a:cubicBezTo>
                      <a:pt x="68" y="2"/>
                      <a:pt x="66" y="3"/>
                      <a:pt x="65" y="3"/>
                    </a:cubicBezTo>
                    <a:cubicBezTo>
                      <a:pt x="63" y="2"/>
                      <a:pt x="62" y="3"/>
                      <a:pt x="61" y="3"/>
                    </a:cubicBezTo>
                    <a:cubicBezTo>
                      <a:pt x="57" y="4"/>
                      <a:pt x="53" y="3"/>
                      <a:pt x="53" y="3"/>
                    </a:cubicBezTo>
                    <a:cubicBezTo>
                      <a:pt x="52" y="3"/>
                      <a:pt x="56" y="3"/>
                      <a:pt x="58" y="3"/>
                    </a:cubicBezTo>
                    <a:cubicBezTo>
                      <a:pt x="61" y="3"/>
                      <a:pt x="64" y="2"/>
                      <a:pt x="66" y="2"/>
                    </a:cubicBezTo>
                    <a:cubicBezTo>
                      <a:pt x="68" y="2"/>
                      <a:pt x="66" y="1"/>
                      <a:pt x="66" y="1"/>
                    </a:cubicBezTo>
                    <a:cubicBezTo>
                      <a:pt x="64" y="1"/>
                      <a:pt x="61" y="1"/>
                      <a:pt x="58" y="0"/>
                    </a:cubicBezTo>
                    <a:cubicBezTo>
                      <a:pt x="51" y="1"/>
                      <a:pt x="44" y="3"/>
                      <a:pt x="37" y="4"/>
                    </a:cubicBezTo>
                    <a:cubicBezTo>
                      <a:pt x="37" y="5"/>
                      <a:pt x="36" y="5"/>
                      <a:pt x="36" y="5"/>
                    </a:cubicBezTo>
                    <a:cubicBezTo>
                      <a:pt x="35" y="5"/>
                      <a:pt x="35" y="5"/>
                      <a:pt x="35" y="5"/>
                    </a:cubicBezTo>
                    <a:cubicBezTo>
                      <a:pt x="34" y="5"/>
                      <a:pt x="33" y="5"/>
                      <a:pt x="32" y="6"/>
                    </a:cubicBezTo>
                    <a:cubicBezTo>
                      <a:pt x="32" y="6"/>
                      <a:pt x="32" y="6"/>
                      <a:pt x="32" y="7"/>
                    </a:cubicBezTo>
                    <a:cubicBezTo>
                      <a:pt x="31" y="7"/>
                      <a:pt x="28" y="8"/>
                      <a:pt x="27" y="7"/>
                    </a:cubicBezTo>
                    <a:cubicBezTo>
                      <a:pt x="17" y="10"/>
                      <a:pt x="8" y="15"/>
                      <a:pt x="0" y="19"/>
                    </a:cubicBezTo>
                    <a:cubicBezTo>
                      <a:pt x="0" y="20"/>
                      <a:pt x="0" y="21"/>
                      <a:pt x="1"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67C828BE-2490-6699-CC90-4B27D7E82C26}"/>
                  </a:ext>
                </a:extLst>
              </p:cNvPr>
              <p:cNvSpPr>
                <a:spLocks/>
              </p:cNvSpPr>
              <p:nvPr/>
            </p:nvSpPr>
            <p:spPr bwMode="auto">
              <a:xfrm>
                <a:off x="2496" y="732"/>
                <a:ext cx="15" cy="21"/>
              </a:xfrm>
              <a:custGeom>
                <a:avLst/>
                <a:gdLst>
                  <a:gd name="T0" fmla="*/ 1 w 2"/>
                  <a:gd name="T1" fmla="*/ 1 h 3"/>
                  <a:gd name="T2" fmla="*/ 1 w 2"/>
                  <a:gd name="T3" fmla="*/ 2 h 3"/>
                  <a:gd name="T4" fmla="*/ 2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0" y="3"/>
                      <a:pt x="1" y="2"/>
                      <a:pt x="1" y="2"/>
                    </a:cubicBezTo>
                    <a:cubicBezTo>
                      <a:pt x="2" y="2"/>
                      <a:pt x="2" y="2"/>
                      <a:pt x="2" y="2"/>
                    </a:cubicBezTo>
                    <a:cubicBezTo>
                      <a:pt x="2" y="1"/>
                      <a:pt x="1" y="0"/>
                      <a:pt x="1"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F8CAA699-89E3-1DD8-00ED-C5F237A115AE}"/>
                  </a:ext>
                </a:extLst>
              </p:cNvPr>
              <p:cNvSpPr>
                <a:spLocks/>
              </p:cNvSpPr>
              <p:nvPr/>
            </p:nvSpPr>
            <p:spPr bwMode="auto">
              <a:xfrm>
                <a:off x="2091" y="1457"/>
                <a:ext cx="114" cy="56"/>
              </a:xfrm>
              <a:custGeom>
                <a:avLst/>
                <a:gdLst>
                  <a:gd name="T0" fmla="*/ 13 w 16"/>
                  <a:gd name="T1" fmla="*/ 4 h 8"/>
                  <a:gd name="T2" fmla="*/ 9 w 16"/>
                  <a:gd name="T3" fmla="*/ 1 h 8"/>
                  <a:gd name="T4" fmla="*/ 4 w 16"/>
                  <a:gd name="T5" fmla="*/ 0 h 8"/>
                  <a:gd name="T6" fmla="*/ 0 w 16"/>
                  <a:gd name="T7" fmla="*/ 1 h 8"/>
                  <a:gd name="T8" fmla="*/ 3 w 16"/>
                  <a:gd name="T9" fmla="*/ 3 h 8"/>
                  <a:gd name="T10" fmla="*/ 9 w 16"/>
                  <a:gd name="T11" fmla="*/ 3 h 8"/>
                  <a:gd name="T12" fmla="*/ 13 w 16"/>
                  <a:gd name="T13" fmla="*/ 7 h 8"/>
                  <a:gd name="T14" fmla="*/ 16 w 16"/>
                  <a:gd name="T15" fmla="*/ 7 h 8"/>
                  <a:gd name="T16" fmla="*/ 13 w 16"/>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
                    <a:moveTo>
                      <a:pt x="13" y="4"/>
                    </a:moveTo>
                    <a:cubicBezTo>
                      <a:pt x="12" y="4"/>
                      <a:pt x="10" y="3"/>
                      <a:pt x="9" y="1"/>
                    </a:cubicBezTo>
                    <a:cubicBezTo>
                      <a:pt x="8" y="0"/>
                      <a:pt x="5" y="0"/>
                      <a:pt x="4" y="0"/>
                    </a:cubicBezTo>
                    <a:cubicBezTo>
                      <a:pt x="3" y="0"/>
                      <a:pt x="0" y="1"/>
                      <a:pt x="0" y="1"/>
                    </a:cubicBezTo>
                    <a:cubicBezTo>
                      <a:pt x="0" y="3"/>
                      <a:pt x="1" y="3"/>
                      <a:pt x="3" y="3"/>
                    </a:cubicBezTo>
                    <a:cubicBezTo>
                      <a:pt x="5" y="3"/>
                      <a:pt x="8" y="2"/>
                      <a:pt x="9" y="3"/>
                    </a:cubicBezTo>
                    <a:cubicBezTo>
                      <a:pt x="9" y="4"/>
                      <a:pt x="12" y="6"/>
                      <a:pt x="13" y="7"/>
                    </a:cubicBezTo>
                    <a:cubicBezTo>
                      <a:pt x="13" y="7"/>
                      <a:pt x="16" y="8"/>
                      <a:pt x="16" y="7"/>
                    </a:cubicBezTo>
                    <a:cubicBezTo>
                      <a:pt x="16" y="6"/>
                      <a:pt x="14" y="4"/>
                      <a:pt x="13"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a:extLst>
                  <a:ext uri="{FF2B5EF4-FFF2-40B4-BE49-F238E27FC236}">
                    <a16:creationId xmlns:a16="http://schemas.microsoft.com/office/drawing/2014/main" id="{F21BE9BD-2311-F261-DCF9-1BB1B5BEDD72}"/>
                  </a:ext>
                </a:extLst>
              </p:cNvPr>
              <p:cNvSpPr>
                <a:spLocks/>
              </p:cNvSpPr>
              <p:nvPr/>
            </p:nvSpPr>
            <p:spPr bwMode="auto">
              <a:xfrm>
                <a:off x="2162" y="1421"/>
                <a:ext cx="22" cy="21"/>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2"/>
                      <a:pt x="2" y="0"/>
                      <a:pt x="1" y="1"/>
                    </a:cubicBezTo>
                    <a:cubicBezTo>
                      <a:pt x="0" y="1"/>
                      <a:pt x="0" y="3"/>
                      <a:pt x="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a:extLst>
                  <a:ext uri="{FF2B5EF4-FFF2-40B4-BE49-F238E27FC236}">
                    <a16:creationId xmlns:a16="http://schemas.microsoft.com/office/drawing/2014/main" id="{A0EAEA14-E63A-7012-AC44-EC6F370192B0}"/>
                  </a:ext>
                </a:extLst>
              </p:cNvPr>
              <p:cNvSpPr>
                <a:spLocks/>
              </p:cNvSpPr>
              <p:nvPr/>
            </p:nvSpPr>
            <p:spPr bwMode="auto">
              <a:xfrm>
                <a:off x="2162" y="1542"/>
                <a:ext cx="29" cy="28"/>
              </a:xfrm>
              <a:custGeom>
                <a:avLst/>
                <a:gdLst>
                  <a:gd name="T0" fmla="*/ 2 w 4"/>
                  <a:gd name="T1" fmla="*/ 0 h 4"/>
                  <a:gd name="T2" fmla="*/ 2 w 4"/>
                  <a:gd name="T3" fmla="*/ 3 h 4"/>
                  <a:gd name="T4" fmla="*/ 2 w 4"/>
                  <a:gd name="T5" fmla="*/ 0 h 4"/>
                </a:gdLst>
                <a:ahLst/>
                <a:cxnLst>
                  <a:cxn ang="0">
                    <a:pos x="T0" y="T1"/>
                  </a:cxn>
                  <a:cxn ang="0">
                    <a:pos x="T2" y="T3"/>
                  </a:cxn>
                  <a:cxn ang="0">
                    <a:pos x="T4" y="T5"/>
                  </a:cxn>
                </a:cxnLst>
                <a:rect l="0" t="0" r="r" b="b"/>
                <a:pathLst>
                  <a:path w="4" h="4">
                    <a:moveTo>
                      <a:pt x="2" y="0"/>
                    </a:moveTo>
                    <a:cubicBezTo>
                      <a:pt x="0" y="1"/>
                      <a:pt x="1" y="4"/>
                      <a:pt x="2" y="3"/>
                    </a:cubicBezTo>
                    <a:cubicBezTo>
                      <a:pt x="4" y="3"/>
                      <a:pt x="3" y="0"/>
                      <a:pt x="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2">
                <a:extLst>
                  <a:ext uri="{FF2B5EF4-FFF2-40B4-BE49-F238E27FC236}">
                    <a16:creationId xmlns:a16="http://schemas.microsoft.com/office/drawing/2014/main" id="{67B154B9-F850-B751-E107-3E9456F286AE}"/>
                  </a:ext>
                </a:extLst>
              </p:cNvPr>
              <p:cNvSpPr>
                <a:spLocks/>
              </p:cNvSpPr>
              <p:nvPr/>
            </p:nvSpPr>
            <p:spPr bwMode="auto">
              <a:xfrm>
                <a:off x="2312" y="1528"/>
                <a:ext cx="28" cy="28"/>
              </a:xfrm>
              <a:custGeom>
                <a:avLst/>
                <a:gdLst>
                  <a:gd name="T0" fmla="*/ 2 w 4"/>
                  <a:gd name="T1" fmla="*/ 0 h 4"/>
                  <a:gd name="T2" fmla="*/ 2 w 4"/>
                  <a:gd name="T3" fmla="*/ 3 h 4"/>
                  <a:gd name="T4" fmla="*/ 2 w 4"/>
                  <a:gd name="T5" fmla="*/ 0 h 4"/>
                </a:gdLst>
                <a:ahLst/>
                <a:cxnLst>
                  <a:cxn ang="0">
                    <a:pos x="T0" y="T1"/>
                  </a:cxn>
                  <a:cxn ang="0">
                    <a:pos x="T2" y="T3"/>
                  </a:cxn>
                  <a:cxn ang="0">
                    <a:pos x="T4" y="T5"/>
                  </a:cxn>
                </a:cxnLst>
                <a:rect l="0" t="0" r="r" b="b"/>
                <a:pathLst>
                  <a:path w="4" h="4">
                    <a:moveTo>
                      <a:pt x="2" y="0"/>
                    </a:moveTo>
                    <a:cubicBezTo>
                      <a:pt x="0" y="0"/>
                      <a:pt x="1" y="4"/>
                      <a:pt x="2" y="3"/>
                    </a:cubicBezTo>
                    <a:cubicBezTo>
                      <a:pt x="4" y="3"/>
                      <a:pt x="3" y="0"/>
                      <a:pt x="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EF599D32-608E-7E50-ABEB-1E867BFADD21}"/>
                  </a:ext>
                </a:extLst>
              </p:cNvPr>
              <p:cNvSpPr>
                <a:spLocks/>
              </p:cNvSpPr>
              <p:nvPr/>
            </p:nvSpPr>
            <p:spPr bwMode="auto">
              <a:xfrm>
                <a:off x="2219" y="1506"/>
                <a:ext cx="78" cy="50"/>
              </a:xfrm>
              <a:custGeom>
                <a:avLst/>
                <a:gdLst>
                  <a:gd name="T0" fmla="*/ 7 w 11"/>
                  <a:gd name="T1" fmla="*/ 0 h 7"/>
                  <a:gd name="T2" fmla="*/ 4 w 11"/>
                  <a:gd name="T3" fmla="*/ 1 h 7"/>
                  <a:gd name="T4" fmla="*/ 0 w 11"/>
                  <a:gd name="T5" fmla="*/ 4 h 7"/>
                  <a:gd name="T6" fmla="*/ 3 w 11"/>
                  <a:gd name="T7" fmla="*/ 4 h 7"/>
                  <a:gd name="T8" fmla="*/ 6 w 11"/>
                  <a:gd name="T9" fmla="*/ 6 h 7"/>
                  <a:gd name="T10" fmla="*/ 9 w 11"/>
                  <a:gd name="T11" fmla="*/ 5 h 7"/>
                  <a:gd name="T12" fmla="*/ 11 w 11"/>
                  <a:gd name="T13" fmla="*/ 5 h 7"/>
                  <a:gd name="T14" fmla="*/ 7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7" y="0"/>
                    </a:moveTo>
                    <a:cubicBezTo>
                      <a:pt x="6" y="0"/>
                      <a:pt x="5" y="0"/>
                      <a:pt x="4" y="1"/>
                    </a:cubicBezTo>
                    <a:cubicBezTo>
                      <a:pt x="3" y="1"/>
                      <a:pt x="0" y="4"/>
                      <a:pt x="0" y="4"/>
                    </a:cubicBezTo>
                    <a:cubicBezTo>
                      <a:pt x="0" y="4"/>
                      <a:pt x="2" y="4"/>
                      <a:pt x="3" y="4"/>
                    </a:cubicBezTo>
                    <a:cubicBezTo>
                      <a:pt x="4" y="4"/>
                      <a:pt x="5" y="5"/>
                      <a:pt x="6" y="6"/>
                    </a:cubicBezTo>
                    <a:cubicBezTo>
                      <a:pt x="7" y="6"/>
                      <a:pt x="8" y="5"/>
                      <a:pt x="9" y="5"/>
                    </a:cubicBezTo>
                    <a:cubicBezTo>
                      <a:pt x="10" y="5"/>
                      <a:pt x="10" y="7"/>
                      <a:pt x="11" y="5"/>
                    </a:cubicBezTo>
                    <a:cubicBezTo>
                      <a:pt x="11" y="2"/>
                      <a:pt x="9" y="1"/>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a:extLst>
                  <a:ext uri="{FF2B5EF4-FFF2-40B4-BE49-F238E27FC236}">
                    <a16:creationId xmlns:a16="http://schemas.microsoft.com/office/drawing/2014/main" id="{DE8C8A77-F4BC-FBEE-E3FC-1EF303D7489F}"/>
                  </a:ext>
                </a:extLst>
              </p:cNvPr>
              <p:cNvSpPr>
                <a:spLocks/>
              </p:cNvSpPr>
              <p:nvPr/>
            </p:nvSpPr>
            <p:spPr bwMode="auto">
              <a:xfrm>
                <a:off x="3726" y="2011"/>
                <a:ext cx="85" cy="206"/>
              </a:xfrm>
              <a:custGeom>
                <a:avLst/>
                <a:gdLst>
                  <a:gd name="T0" fmla="*/ 7 w 12"/>
                  <a:gd name="T1" fmla="*/ 5 h 29"/>
                  <a:gd name="T2" fmla="*/ 4 w 12"/>
                  <a:gd name="T3" fmla="*/ 8 h 29"/>
                  <a:gd name="T4" fmla="*/ 1 w 12"/>
                  <a:gd name="T5" fmla="*/ 13 h 29"/>
                  <a:gd name="T6" fmla="*/ 1 w 12"/>
                  <a:gd name="T7" fmla="*/ 19 h 29"/>
                  <a:gd name="T8" fmla="*/ 1 w 12"/>
                  <a:gd name="T9" fmla="*/ 26 h 29"/>
                  <a:gd name="T10" fmla="*/ 2 w 12"/>
                  <a:gd name="T11" fmla="*/ 29 h 29"/>
                  <a:gd name="T12" fmla="*/ 6 w 12"/>
                  <a:gd name="T13" fmla="*/ 25 h 29"/>
                  <a:gd name="T14" fmla="*/ 8 w 12"/>
                  <a:gd name="T15" fmla="*/ 18 h 29"/>
                  <a:gd name="T16" fmla="*/ 10 w 12"/>
                  <a:gd name="T17" fmla="*/ 11 h 29"/>
                  <a:gd name="T18" fmla="*/ 12 w 12"/>
                  <a:gd name="T19" fmla="*/ 5 h 29"/>
                  <a:gd name="T20" fmla="*/ 11 w 12"/>
                  <a:gd name="T21" fmla="*/ 0 h 29"/>
                  <a:gd name="T22" fmla="*/ 7 w 12"/>
                  <a:gd name="T23"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9">
                    <a:moveTo>
                      <a:pt x="7" y="5"/>
                    </a:moveTo>
                    <a:cubicBezTo>
                      <a:pt x="6" y="7"/>
                      <a:pt x="5" y="9"/>
                      <a:pt x="4" y="8"/>
                    </a:cubicBezTo>
                    <a:cubicBezTo>
                      <a:pt x="4" y="8"/>
                      <a:pt x="1" y="10"/>
                      <a:pt x="1" y="13"/>
                    </a:cubicBezTo>
                    <a:cubicBezTo>
                      <a:pt x="2" y="15"/>
                      <a:pt x="2" y="18"/>
                      <a:pt x="1" y="19"/>
                    </a:cubicBezTo>
                    <a:cubicBezTo>
                      <a:pt x="0" y="21"/>
                      <a:pt x="1" y="24"/>
                      <a:pt x="1" y="26"/>
                    </a:cubicBezTo>
                    <a:cubicBezTo>
                      <a:pt x="0" y="28"/>
                      <a:pt x="1" y="29"/>
                      <a:pt x="2" y="29"/>
                    </a:cubicBezTo>
                    <a:cubicBezTo>
                      <a:pt x="4" y="28"/>
                      <a:pt x="5" y="27"/>
                      <a:pt x="6" y="25"/>
                    </a:cubicBezTo>
                    <a:cubicBezTo>
                      <a:pt x="7" y="23"/>
                      <a:pt x="7" y="20"/>
                      <a:pt x="8" y="18"/>
                    </a:cubicBezTo>
                    <a:cubicBezTo>
                      <a:pt x="9" y="16"/>
                      <a:pt x="10" y="12"/>
                      <a:pt x="10" y="11"/>
                    </a:cubicBezTo>
                    <a:cubicBezTo>
                      <a:pt x="11" y="10"/>
                      <a:pt x="12" y="6"/>
                      <a:pt x="12" y="5"/>
                    </a:cubicBezTo>
                    <a:cubicBezTo>
                      <a:pt x="12" y="3"/>
                      <a:pt x="11" y="0"/>
                      <a:pt x="11" y="0"/>
                    </a:cubicBezTo>
                    <a:cubicBezTo>
                      <a:pt x="9" y="0"/>
                      <a:pt x="9" y="3"/>
                      <a:pt x="7"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B62BC6A4-751C-EAD0-83E6-5BD5EC0A2E1F}"/>
                  </a:ext>
                </a:extLst>
              </p:cNvPr>
              <p:cNvSpPr>
                <a:spLocks/>
              </p:cNvSpPr>
              <p:nvPr/>
            </p:nvSpPr>
            <p:spPr bwMode="auto">
              <a:xfrm>
                <a:off x="3299" y="1151"/>
                <a:ext cx="36" cy="36"/>
              </a:xfrm>
              <a:custGeom>
                <a:avLst/>
                <a:gdLst>
                  <a:gd name="T0" fmla="*/ 4 w 5"/>
                  <a:gd name="T1" fmla="*/ 3 h 5"/>
                  <a:gd name="T2" fmla="*/ 2 w 5"/>
                  <a:gd name="T3" fmla="*/ 0 h 5"/>
                  <a:gd name="T4" fmla="*/ 1 w 5"/>
                  <a:gd name="T5" fmla="*/ 4 h 5"/>
                  <a:gd name="T6" fmla="*/ 4 w 5"/>
                  <a:gd name="T7" fmla="*/ 3 h 5"/>
                </a:gdLst>
                <a:ahLst/>
                <a:cxnLst>
                  <a:cxn ang="0">
                    <a:pos x="T0" y="T1"/>
                  </a:cxn>
                  <a:cxn ang="0">
                    <a:pos x="T2" y="T3"/>
                  </a:cxn>
                  <a:cxn ang="0">
                    <a:pos x="T4" y="T5"/>
                  </a:cxn>
                  <a:cxn ang="0">
                    <a:pos x="T6" y="T7"/>
                  </a:cxn>
                </a:cxnLst>
                <a:rect l="0" t="0" r="r" b="b"/>
                <a:pathLst>
                  <a:path w="5" h="5">
                    <a:moveTo>
                      <a:pt x="4" y="3"/>
                    </a:moveTo>
                    <a:cubicBezTo>
                      <a:pt x="5" y="2"/>
                      <a:pt x="3" y="0"/>
                      <a:pt x="2" y="0"/>
                    </a:cubicBezTo>
                    <a:cubicBezTo>
                      <a:pt x="1" y="0"/>
                      <a:pt x="0" y="3"/>
                      <a:pt x="1" y="4"/>
                    </a:cubicBezTo>
                    <a:cubicBezTo>
                      <a:pt x="2" y="5"/>
                      <a:pt x="3" y="4"/>
                      <a:pt x="4"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6">
                <a:extLst>
                  <a:ext uri="{FF2B5EF4-FFF2-40B4-BE49-F238E27FC236}">
                    <a16:creationId xmlns:a16="http://schemas.microsoft.com/office/drawing/2014/main" id="{48B2D801-6377-1A0F-95A7-FD2A0865B78B}"/>
                  </a:ext>
                </a:extLst>
              </p:cNvPr>
              <p:cNvSpPr>
                <a:spLocks/>
              </p:cNvSpPr>
              <p:nvPr/>
            </p:nvSpPr>
            <p:spPr bwMode="auto">
              <a:xfrm>
                <a:off x="3221" y="1151"/>
                <a:ext cx="21" cy="21"/>
              </a:xfrm>
              <a:custGeom>
                <a:avLst/>
                <a:gdLst>
                  <a:gd name="T0" fmla="*/ 2 w 3"/>
                  <a:gd name="T1" fmla="*/ 3 h 3"/>
                  <a:gd name="T2" fmla="*/ 1 w 3"/>
                  <a:gd name="T3" fmla="*/ 2 h 3"/>
                  <a:gd name="T4" fmla="*/ 2 w 3"/>
                  <a:gd name="T5" fmla="*/ 3 h 3"/>
                </a:gdLst>
                <a:ahLst/>
                <a:cxnLst>
                  <a:cxn ang="0">
                    <a:pos x="T0" y="T1"/>
                  </a:cxn>
                  <a:cxn ang="0">
                    <a:pos x="T2" y="T3"/>
                  </a:cxn>
                  <a:cxn ang="0">
                    <a:pos x="T4" y="T5"/>
                  </a:cxn>
                </a:cxnLst>
                <a:rect l="0" t="0" r="r" b="b"/>
                <a:pathLst>
                  <a:path w="3" h="3">
                    <a:moveTo>
                      <a:pt x="2" y="3"/>
                    </a:moveTo>
                    <a:cubicBezTo>
                      <a:pt x="3" y="2"/>
                      <a:pt x="2" y="0"/>
                      <a:pt x="1" y="2"/>
                    </a:cubicBezTo>
                    <a:cubicBezTo>
                      <a:pt x="0" y="3"/>
                      <a:pt x="2" y="3"/>
                      <a:pt x="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7">
                <a:extLst>
                  <a:ext uri="{FF2B5EF4-FFF2-40B4-BE49-F238E27FC236}">
                    <a16:creationId xmlns:a16="http://schemas.microsoft.com/office/drawing/2014/main" id="{1018A99B-5D13-5E35-1C7B-7F5CB0F14EA3}"/>
                  </a:ext>
                </a:extLst>
              </p:cNvPr>
              <p:cNvSpPr>
                <a:spLocks/>
              </p:cNvSpPr>
              <p:nvPr/>
            </p:nvSpPr>
            <p:spPr bwMode="auto">
              <a:xfrm>
                <a:off x="3363" y="1194"/>
                <a:ext cx="50" cy="35"/>
              </a:xfrm>
              <a:custGeom>
                <a:avLst/>
                <a:gdLst>
                  <a:gd name="T0" fmla="*/ 2 w 7"/>
                  <a:gd name="T1" fmla="*/ 3 h 5"/>
                  <a:gd name="T2" fmla="*/ 5 w 7"/>
                  <a:gd name="T3" fmla="*/ 5 h 5"/>
                  <a:gd name="T4" fmla="*/ 7 w 7"/>
                  <a:gd name="T5" fmla="*/ 3 h 5"/>
                  <a:gd name="T6" fmla="*/ 4 w 7"/>
                  <a:gd name="T7" fmla="*/ 1 h 5"/>
                  <a:gd name="T8" fmla="*/ 1 w 7"/>
                  <a:gd name="T9" fmla="*/ 1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3" y="3"/>
                      <a:pt x="4" y="4"/>
                      <a:pt x="5" y="5"/>
                    </a:cubicBezTo>
                    <a:cubicBezTo>
                      <a:pt x="5" y="5"/>
                      <a:pt x="7" y="5"/>
                      <a:pt x="7" y="3"/>
                    </a:cubicBezTo>
                    <a:cubicBezTo>
                      <a:pt x="6" y="1"/>
                      <a:pt x="4" y="1"/>
                      <a:pt x="4" y="1"/>
                    </a:cubicBezTo>
                    <a:cubicBezTo>
                      <a:pt x="3" y="1"/>
                      <a:pt x="1" y="0"/>
                      <a:pt x="1" y="1"/>
                    </a:cubicBezTo>
                    <a:cubicBezTo>
                      <a:pt x="0" y="1"/>
                      <a:pt x="2" y="2"/>
                      <a:pt x="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8">
                <a:extLst>
                  <a:ext uri="{FF2B5EF4-FFF2-40B4-BE49-F238E27FC236}">
                    <a16:creationId xmlns:a16="http://schemas.microsoft.com/office/drawing/2014/main" id="{F585DC48-120D-C6CF-DA5A-88EF21979777}"/>
                  </a:ext>
                </a:extLst>
              </p:cNvPr>
              <p:cNvSpPr>
                <a:spLocks/>
              </p:cNvSpPr>
              <p:nvPr/>
            </p:nvSpPr>
            <p:spPr bwMode="auto">
              <a:xfrm>
                <a:off x="3036" y="917"/>
                <a:ext cx="64" cy="64"/>
              </a:xfrm>
              <a:custGeom>
                <a:avLst/>
                <a:gdLst>
                  <a:gd name="T0" fmla="*/ 1 w 9"/>
                  <a:gd name="T1" fmla="*/ 3 h 9"/>
                  <a:gd name="T2" fmla="*/ 1 w 9"/>
                  <a:gd name="T3" fmla="*/ 6 h 9"/>
                  <a:gd name="T4" fmla="*/ 2 w 9"/>
                  <a:gd name="T5" fmla="*/ 9 h 9"/>
                  <a:gd name="T6" fmla="*/ 6 w 9"/>
                  <a:gd name="T7" fmla="*/ 8 h 9"/>
                  <a:gd name="T8" fmla="*/ 9 w 9"/>
                  <a:gd name="T9" fmla="*/ 5 h 9"/>
                  <a:gd name="T10" fmla="*/ 8 w 9"/>
                  <a:gd name="T11" fmla="*/ 1 h 9"/>
                  <a:gd name="T12" fmla="*/ 5 w 9"/>
                  <a:gd name="T13" fmla="*/ 0 h 9"/>
                  <a:gd name="T14" fmla="*/ 3 w 9"/>
                  <a:gd name="T15" fmla="*/ 2 h 9"/>
                  <a:gd name="T16" fmla="*/ 1 w 9"/>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1" y="3"/>
                    </a:moveTo>
                    <a:cubicBezTo>
                      <a:pt x="1" y="5"/>
                      <a:pt x="2" y="6"/>
                      <a:pt x="1" y="6"/>
                    </a:cubicBezTo>
                    <a:cubicBezTo>
                      <a:pt x="0" y="7"/>
                      <a:pt x="1" y="9"/>
                      <a:pt x="2" y="9"/>
                    </a:cubicBezTo>
                    <a:cubicBezTo>
                      <a:pt x="4" y="9"/>
                      <a:pt x="5" y="8"/>
                      <a:pt x="6" y="8"/>
                    </a:cubicBezTo>
                    <a:cubicBezTo>
                      <a:pt x="8" y="7"/>
                      <a:pt x="9" y="6"/>
                      <a:pt x="9" y="5"/>
                    </a:cubicBezTo>
                    <a:cubicBezTo>
                      <a:pt x="9" y="3"/>
                      <a:pt x="9" y="1"/>
                      <a:pt x="8" y="1"/>
                    </a:cubicBezTo>
                    <a:cubicBezTo>
                      <a:pt x="7" y="0"/>
                      <a:pt x="6" y="0"/>
                      <a:pt x="5" y="0"/>
                    </a:cubicBezTo>
                    <a:cubicBezTo>
                      <a:pt x="4" y="0"/>
                      <a:pt x="4" y="2"/>
                      <a:pt x="3" y="2"/>
                    </a:cubicBezTo>
                    <a:cubicBezTo>
                      <a:pt x="2" y="2"/>
                      <a:pt x="0" y="2"/>
                      <a:pt x="1"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9">
                <a:extLst>
                  <a:ext uri="{FF2B5EF4-FFF2-40B4-BE49-F238E27FC236}">
                    <a16:creationId xmlns:a16="http://schemas.microsoft.com/office/drawing/2014/main" id="{72428C72-C5F3-403D-6F2B-D83307CA78F4}"/>
                  </a:ext>
                </a:extLst>
              </p:cNvPr>
              <p:cNvSpPr>
                <a:spLocks/>
              </p:cNvSpPr>
              <p:nvPr/>
            </p:nvSpPr>
            <p:spPr bwMode="auto">
              <a:xfrm>
                <a:off x="3072" y="867"/>
                <a:ext cx="142" cy="135"/>
              </a:xfrm>
              <a:custGeom>
                <a:avLst/>
                <a:gdLst>
                  <a:gd name="T0" fmla="*/ 5 w 20"/>
                  <a:gd name="T1" fmla="*/ 9 h 19"/>
                  <a:gd name="T2" fmla="*/ 9 w 20"/>
                  <a:gd name="T3" fmla="*/ 11 h 19"/>
                  <a:gd name="T4" fmla="*/ 4 w 20"/>
                  <a:gd name="T5" fmla="*/ 16 h 19"/>
                  <a:gd name="T6" fmla="*/ 8 w 20"/>
                  <a:gd name="T7" fmla="*/ 17 h 19"/>
                  <a:gd name="T8" fmla="*/ 8 w 20"/>
                  <a:gd name="T9" fmla="*/ 18 h 19"/>
                  <a:gd name="T10" fmla="*/ 11 w 20"/>
                  <a:gd name="T11" fmla="*/ 17 h 19"/>
                  <a:gd name="T12" fmla="*/ 16 w 20"/>
                  <a:gd name="T13" fmla="*/ 18 h 19"/>
                  <a:gd name="T14" fmla="*/ 19 w 20"/>
                  <a:gd name="T15" fmla="*/ 15 h 19"/>
                  <a:gd name="T16" fmla="*/ 16 w 20"/>
                  <a:gd name="T17" fmla="*/ 11 h 19"/>
                  <a:gd name="T18" fmla="*/ 12 w 20"/>
                  <a:gd name="T19" fmla="*/ 6 h 19"/>
                  <a:gd name="T20" fmla="*/ 14 w 20"/>
                  <a:gd name="T21" fmla="*/ 2 h 19"/>
                  <a:gd name="T22" fmla="*/ 8 w 20"/>
                  <a:gd name="T23" fmla="*/ 1 h 19"/>
                  <a:gd name="T24" fmla="*/ 4 w 20"/>
                  <a:gd name="T25" fmla="*/ 2 h 19"/>
                  <a:gd name="T26" fmla="*/ 2 w 20"/>
                  <a:gd name="T27" fmla="*/ 2 h 19"/>
                  <a:gd name="T28" fmla="*/ 2 w 20"/>
                  <a:gd name="T29" fmla="*/ 5 h 19"/>
                  <a:gd name="T30" fmla="*/ 5 w 20"/>
                  <a:gd name="T3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9">
                    <a:moveTo>
                      <a:pt x="5" y="9"/>
                    </a:moveTo>
                    <a:cubicBezTo>
                      <a:pt x="7" y="9"/>
                      <a:pt x="11" y="10"/>
                      <a:pt x="9" y="11"/>
                    </a:cubicBezTo>
                    <a:cubicBezTo>
                      <a:pt x="8" y="11"/>
                      <a:pt x="4" y="15"/>
                      <a:pt x="4" y="16"/>
                    </a:cubicBezTo>
                    <a:cubicBezTo>
                      <a:pt x="4" y="17"/>
                      <a:pt x="8" y="17"/>
                      <a:pt x="8" y="17"/>
                    </a:cubicBezTo>
                    <a:cubicBezTo>
                      <a:pt x="8" y="17"/>
                      <a:pt x="7" y="18"/>
                      <a:pt x="8" y="18"/>
                    </a:cubicBezTo>
                    <a:cubicBezTo>
                      <a:pt x="9" y="19"/>
                      <a:pt x="10" y="17"/>
                      <a:pt x="11" y="17"/>
                    </a:cubicBezTo>
                    <a:cubicBezTo>
                      <a:pt x="12" y="17"/>
                      <a:pt x="15" y="18"/>
                      <a:pt x="16" y="18"/>
                    </a:cubicBezTo>
                    <a:cubicBezTo>
                      <a:pt x="18" y="18"/>
                      <a:pt x="20" y="16"/>
                      <a:pt x="19" y="15"/>
                    </a:cubicBezTo>
                    <a:cubicBezTo>
                      <a:pt x="19" y="14"/>
                      <a:pt x="17" y="12"/>
                      <a:pt x="16" y="11"/>
                    </a:cubicBezTo>
                    <a:cubicBezTo>
                      <a:pt x="14" y="10"/>
                      <a:pt x="13" y="7"/>
                      <a:pt x="12" y="6"/>
                    </a:cubicBezTo>
                    <a:cubicBezTo>
                      <a:pt x="10" y="5"/>
                      <a:pt x="15" y="3"/>
                      <a:pt x="14" y="2"/>
                    </a:cubicBezTo>
                    <a:cubicBezTo>
                      <a:pt x="13" y="1"/>
                      <a:pt x="9" y="1"/>
                      <a:pt x="8" y="1"/>
                    </a:cubicBezTo>
                    <a:cubicBezTo>
                      <a:pt x="6" y="0"/>
                      <a:pt x="5" y="1"/>
                      <a:pt x="4" y="2"/>
                    </a:cubicBezTo>
                    <a:cubicBezTo>
                      <a:pt x="4" y="3"/>
                      <a:pt x="3" y="1"/>
                      <a:pt x="2" y="2"/>
                    </a:cubicBezTo>
                    <a:cubicBezTo>
                      <a:pt x="0" y="2"/>
                      <a:pt x="1" y="4"/>
                      <a:pt x="2" y="5"/>
                    </a:cubicBezTo>
                    <a:cubicBezTo>
                      <a:pt x="2" y="6"/>
                      <a:pt x="4" y="8"/>
                      <a:pt x="5"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0">
                <a:extLst>
                  <a:ext uri="{FF2B5EF4-FFF2-40B4-BE49-F238E27FC236}">
                    <a16:creationId xmlns:a16="http://schemas.microsoft.com/office/drawing/2014/main" id="{23B9076E-2A15-D077-3216-193987E4B3F1}"/>
                  </a:ext>
                </a:extLst>
              </p:cNvPr>
              <p:cNvSpPr>
                <a:spLocks noEditPoints="1"/>
              </p:cNvSpPr>
              <p:nvPr/>
            </p:nvSpPr>
            <p:spPr bwMode="auto">
              <a:xfrm>
                <a:off x="2937" y="703"/>
                <a:ext cx="1037" cy="1670"/>
              </a:xfrm>
              <a:custGeom>
                <a:avLst/>
                <a:gdLst>
                  <a:gd name="T0" fmla="*/ 43 w 146"/>
                  <a:gd name="T1" fmla="*/ 19 h 235"/>
                  <a:gd name="T2" fmla="*/ 57 w 146"/>
                  <a:gd name="T3" fmla="*/ 30 h 235"/>
                  <a:gd name="T4" fmla="*/ 65 w 146"/>
                  <a:gd name="T5" fmla="*/ 33 h 235"/>
                  <a:gd name="T6" fmla="*/ 72 w 146"/>
                  <a:gd name="T7" fmla="*/ 16 h 235"/>
                  <a:gd name="T8" fmla="*/ 76 w 146"/>
                  <a:gd name="T9" fmla="*/ 24 h 235"/>
                  <a:gd name="T10" fmla="*/ 76 w 146"/>
                  <a:gd name="T11" fmla="*/ 26 h 235"/>
                  <a:gd name="T12" fmla="*/ 67 w 146"/>
                  <a:gd name="T13" fmla="*/ 34 h 235"/>
                  <a:gd name="T14" fmla="*/ 57 w 146"/>
                  <a:gd name="T15" fmla="*/ 34 h 235"/>
                  <a:gd name="T16" fmla="*/ 50 w 146"/>
                  <a:gd name="T17" fmla="*/ 29 h 235"/>
                  <a:gd name="T18" fmla="*/ 38 w 146"/>
                  <a:gd name="T19" fmla="*/ 40 h 235"/>
                  <a:gd name="T20" fmla="*/ 33 w 146"/>
                  <a:gd name="T21" fmla="*/ 50 h 235"/>
                  <a:gd name="T22" fmla="*/ 17 w 146"/>
                  <a:gd name="T23" fmla="*/ 66 h 235"/>
                  <a:gd name="T24" fmla="*/ 27 w 146"/>
                  <a:gd name="T25" fmla="*/ 72 h 235"/>
                  <a:gd name="T26" fmla="*/ 42 w 146"/>
                  <a:gd name="T27" fmla="*/ 61 h 235"/>
                  <a:gd name="T28" fmla="*/ 60 w 146"/>
                  <a:gd name="T29" fmla="*/ 62 h 235"/>
                  <a:gd name="T30" fmla="*/ 71 w 146"/>
                  <a:gd name="T31" fmla="*/ 66 h 235"/>
                  <a:gd name="T32" fmla="*/ 69 w 146"/>
                  <a:gd name="T33" fmla="*/ 60 h 235"/>
                  <a:gd name="T34" fmla="*/ 83 w 146"/>
                  <a:gd name="T35" fmla="*/ 71 h 235"/>
                  <a:gd name="T36" fmla="*/ 90 w 146"/>
                  <a:gd name="T37" fmla="*/ 75 h 235"/>
                  <a:gd name="T38" fmla="*/ 100 w 146"/>
                  <a:gd name="T39" fmla="*/ 85 h 235"/>
                  <a:gd name="T40" fmla="*/ 87 w 146"/>
                  <a:gd name="T41" fmla="*/ 91 h 235"/>
                  <a:gd name="T42" fmla="*/ 70 w 146"/>
                  <a:gd name="T43" fmla="*/ 87 h 235"/>
                  <a:gd name="T44" fmla="*/ 59 w 146"/>
                  <a:gd name="T45" fmla="*/ 75 h 235"/>
                  <a:gd name="T46" fmla="*/ 24 w 146"/>
                  <a:gd name="T47" fmla="*/ 76 h 235"/>
                  <a:gd name="T48" fmla="*/ 3 w 146"/>
                  <a:gd name="T49" fmla="*/ 106 h 235"/>
                  <a:gd name="T50" fmla="*/ 4 w 146"/>
                  <a:gd name="T51" fmla="*/ 135 h 235"/>
                  <a:gd name="T52" fmla="*/ 27 w 146"/>
                  <a:gd name="T53" fmla="*/ 150 h 235"/>
                  <a:gd name="T54" fmla="*/ 53 w 146"/>
                  <a:gd name="T55" fmla="*/ 150 h 235"/>
                  <a:gd name="T56" fmla="*/ 61 w 146"/>
                  <a:gd name="T57" fmla="*/ 176 h 235"/>
                  <a:gd name="T58" fmla="*/ 61 w 146"/>
                  <a:gd name="T59" fmla="*/ 209 h 235"/>
                  <a:gd name="T60" fmla="*/ 66 w 146"/>
                  <a:gd name="T61" fmla="*/ 230 h 235"/>
                  <a:gd name="T62" fmla="*/ 90 w 146"/>
                  <a:gd name="T63" fmla="*/ 223 h 235"/>
                  <a:gd name="T64" fmla="*/ 100 w 146"/>
                  <a:gd name="T65" fmla="*/ 200 h 235"/>
                  <a:gd name="T66" fmla="*/ 107 w 146"/>
                  <a:gd name="T67" fmla="*/ 174 h 235"/>
                  <a:gd name="T68" fmla="*/ 125 w 146"/>
                  <a:gd name="T69" fmla="*/ 139 h 235"/>
                  <a:gd name="T70" fmla="*/ 112 w 146"/>
                  <a:gd name="T71" fmla="*/ 126 h 235"/>
                  <a:gd name="T72" fmla="*/ 99 w 146"/>
                  <a:gd name="T73" fmla="*/ 95 h 235"/>
                  <a:gd name="T74" fmla="*/ 112 w 146"/>
                  <a:gd name="T75" fmla="*/ 117 h 235"/>
                  <a:gd name="T76" fmla="*/ 129 w 146"/>
                  <a:gd name="T77" fmla="*/ 122 h 235"/>
                  <a:gd name="T78" fmla="*/ 132 w 146"/>
                  <a:gd name="T79" fmla="*/ 102 h 235"/>
                  <a:gd name="T80" fmla="*/ 122 w 146"/>
                  <a:gd name="T81" fmla="*/ 94 h 235"/>
                  <a:gd name="T82" fmla="*/ 135 w 146"/>
                  <a:gd name="T83" fmla="*/ 103 h 235"/>
                  <a:gd name="T84" fmla="*/ 103 w 146"/>
                  <a:gd name="T85" fmla="*/ 18 h 235"/>
                  <a:gd name="T86" fmla="*/ 96 w 146"/>
                  <a:gd name="T87" fmla="*/ 13 h 235"/>
                  <a:gd name="T88" fmla="*/ 99 w 146"/>
                  <a:gd name="T89" fmla="*/ 159 h 235"/>
                  <a:gd name="T90" fmla="*/ 122 w 146"/>
                  <a:gd name="T91" fmla="*/ 56 h 235"/>
                  <a:gd name="T92" fmla="*/ 123 w 146"/>
                  <a:gd name="T93" fmla="*/ 61 h 235"/>
                  <a:gd name="T94" fmla="*/ 129 w 146"/>
                  <a:gd name="T95" fmla="*/ 77 h 235"/>
                  <a:gd name="T96" fmla="*/ 121 w 146"/>
                  <a:gd name="T97" fmla="*/ 66 h 235"/>
                  <a:gd name="T98" fmla="*/ 94 w 146"/>
                  <a:gd name="T99" fmla="*/ 25 h 235"/>
                  <a:gd name="T100" fmla="*/ 101 w 146"/>
                  <a:gd name="T101" fmla="*/ 55 h 235"/>
                  <a:gd name="T102" fmla="*/ 110 w 146"/>
                  <a:gd name="T103" fmla="*/ 66 h 235"/>
                  <a:gd name="T104" fmla="*/ 88 w 146"/>
                  <a:gd name="T105" fmla="*/ 6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235">
                    <a:moveTo>
                      <a:pt x="74" y="1"/>
                    </a:moveTo>
                    <a:cubicBezTo>
                      <a:pt x="71" y="1"/>
                      <a:pt x="61" y="5"/>
                      <a:pt x="60" y="6"/>
                    </a:cubicBezTo>
                    <a:cubicBezTo>
                      <a:pt x="60" y="6"/>
                      <a:pt x="59" y="8"/>
                      <a:pt x="57" y="10"/>
                    </a:cubicBezTo>
                    <a:cubicBezTo>
                      <a:pt x="56" y="11"/>
                      <a:pt x="52" y="12"/>
                      <a:pt x="49" y="13"/>
                    </a:cubicBezTo>
                    <a:cubicBezTo>
                      <a:pt x="47" y="13"/>
                      <a:pt x="43" y="18"/>
                      <a:pt x="43" y="19"/>
                    </a:cubicBezTo>
                    <a:cubicBezTo>
                      <a:pt x="43" y="19"/>
                      <a:pt x="45" y="22"/>
                      <a:pt x="45" y="22"/>
                    </a:cubicBezTo>
                    <a:cubicBezTo>
                      <a:pt x="44" y="23"/>
                      <a:pt x="46" y="26"/>
                      <a:pt x="47" y="26"/>
                    </a:cubicBezTo>
                    <a:cubicBezTo>
                      <a:pt x="49" y="27"/>
                      <a:pt x="52" y="27"/>
                      <a:pt x="52" y="26"/>
                    </a:cubicBezTo>
                    <a:cubicBezTo>
                      <a:pt x="52" y="25"/>
                      <a:pt x="54" y="23"/>
                      <a:pt x="55" y="24"/>
                    </a:cubicBezTo>
                    <a:cubicBezTo>
                      <a:pt x="55" y="26"/>
                      <a:pt x="57" y="29"/>
                      <a:pt x="57" y="30"/>
                    </a:cubicBezTo>
                    <a:cubicBezTo>
                      <a:pt x="57" y="30"/>
                      <a:pt x="57" y="32"/>
                      <a:pt x="57" y="33"/>
                    </a:cubicBezTo>
                    <a:cubicBezTo>
                      <a:pt x="57" y="33"/>
                      <a:pt x="57" y="33"/>
                      <a:pt x="57" y="33"/>
                    </a:cubicBezTo>
                    <a:cubicBezTo>
                      <a:pt x="58" y="33"/>
                      <a:pt x="58" y="35"/>
                      <a:pt x="58" y="35"/>
                    </a:cubicBezTo>
                    <a:cubicBezTo>
                      <a:pt x="58" y="35"/>
                      <a:pt x="59" y="37"/>
                      <a:pt x="60" y="37"/>
                    </a:cubicBezTo>
                    <a:cubicBezTo>
                      <a:pt x="61" y="31"/>
                      <a:pt x="65" y="33"/>
                      <a:pt x="65" y="33"/>
                    </a:cubicBezTo>
                    <a:cubicBezTo>
                      <a:pt x="65" y="33"/>
                      <a:pt x="67" y="31"/>
                      <a:pt x="66" y="30"/>
                    </a:cubicBezTo>
                    <a:cubicBezTo>
                      <a:pt x="66" y="28"/>
                      <a:pt x="68" y="26"/>
                      <a:pt x="68" y="25"/>
                    </a:cubicBezTo>
                    <a:cubicBezTo>
                      <a:pt x="69" y="25"/>
                      <a:pt x="70" y="23"/>
                      <a:pt x="68" y="22"/>
                    </a:cubicBezTo>
                    <a:cubicBezTo>
                      <a:pt x="66" y="21"/>
                      <a:pt x="64" y="20"/>
                      <a:pt x="66" y="19"/>
                    </a:cubicBezTo>
                    <a:cubicBezTo>
                      <a:pt x="68" y="17"/>
                      <a:pt x="70" y="19"/>
                      <a:pt x="72" y="16"/>
                    </a:cubicBezTo>
                    <a:cubicBezTo>
                      <a:pt x="74" y="13"/>
                      <a:pt x="71" y="12"/>
                      <a:pt x="74" y="12"/>
                    </a:cubicBezTo>
                    <a:cubicBezTo>
                      <a:pt x="77" y="12"/>
                      <a:pt x="80" y="12"/>
                      <a:pt x="79" y="13"/>
                    </a:cubicBezTo>
                    <a:cubicBezTo>
                      <a:pt x="79" y="14"/>
                      <a:pt x="75" y="16"/>
                      <a:pt x="74" y="17"/>
                    </a:cubicBezTo>
                    <a:cubicBezTo>
                      <a:pt x="72" y="18"/>
                      <a:pt x="72" y="20"/>
                      <a:pt x="73" y="21"/>
                    </a:cubicBezTo>
                    <a:cubicBezTo>
                      <a:pt x="74" y="22"/>
                      <a:pt x="75" y="24"/>
                      <a:pt x="76" y="24"/>
                    </a:cubicBezTo>
                    <a:cubicBezTo>
                      <a:pt x="77" y="24"/>
                      <a:pt x="79" y="23"/>
                      <a:pt x="80" y="23"/>
                    </a:cubicBezTo>
                    <a:cubicBezTo>
                      <a:pt x="82" y="23"/>
                      <a:pt x="85" y="23"/>
                      <a:pt x="85" y="23"/>
                    </a:cubicBezTo>
                    <a:cubicBezTo>
                      <a:pt x="86" y="23"/>
                      <a:pt x="88" y="26"/>
                      <a:pt x="87" y="26"/>
                    </a:cubicBezTo>
                    <a:cubicBezTo>
                      <a:pt x="86" y="26"/>
                      <a:pt x="84" y="26"/>
                      <a:pt x="82" y="26"/>
                    </a:cubicBezTo>
                    <a:cubicBezTo>
                      <a:pt x="79" y="26"/>
                      <a:pt x="76" y="26"/>
                      <a:pt x="76" y="26"/>
                    </a:cubicBezTo>
                    <a:cubicBezTo>
                      <a:pt x="76" y="27"/>
                      <a:pt x="80" y="28"/>
                      <a:pt x="79" y="29"/>
                    </a:cubicBezTo>
                    <a:cubicBezTo>
                      <a:pt x="78" y="30"/>
                      <a:pt x="76" y="29"/>
                      <a:pt x="75" y="28"/>
                    </a:cubicBezTo>
                    <a:cubicBezTo>
                      <a:pt x="73" y="28"/>
                      <a:pt x="73" y="30"/>
                      <a:pt x="72" y="32"/>
                    </a:cubicBezTo>
                    <a:cubicBezTo>
                      <a:pt x="72" y="33"/>
                      <a:pt x="74" y="36"/>
                      <a:pt x="71" y="35"/>
                    </a:cubicBezTo>
                    <a:cubicBezTo>
                      <a:pt x="69" y="34"/>
                      <a:pt x="67" y="33"/>
                      <a:pt x="67" y="34"/>
                    </a:cubicBezTo>
                    <a:cubicBezTo>
                      <a:pt x="66" y="34"/>
                      <a:pt x="65" y="35"/>
                      <a:pt x="63" y="35"/>
                    </a:cubicBezTo>
                    <a:cubicBezTo>
                      <a:pt x="62" y="36"/>
                      <a:pt x="62" y="38"/>
                      <a:pt x="60" y="37"/>
                    </a:cubicBezTo>
                    <a:cubicBezTo>
                      <a:pt x="60" y="37"/>
                      <a:pt x="60" y="37"/>
                      <a:pt x="60" y="37"/>
                    </a:cubicBezTo>
                    <a:cubicBezTo>
                      <a:pt x="58" y="37"/>
                      <a:pt x="58" y="37"/>
                      <a:pt x="58" y="37"/>
                    </a:cubicBezTo>
                    <a:cubicBezTo>
                      <a:pt x="58" y="36"/>
                      <a:pt x="58" y="35"/>
                      <a:pt x="57" y="34"/>
                    </a:cubicBezTo>
                    <a:cubicBezTo>
                      <a:pt x="57" y="34"/>
                      <a:pt x="57" y="34"/>
                      <a:pt x="57" y="33"/>
                    </a:cubicBezTo>
                    <a:cubicBezTo>
                      <a:pt x="57" y="33"/>
                      <a:pt x="56" y="33"/>
                      <a:pt x="56" y="33"/>
                    </a:cubicBezTo>
                    <a:cubicBezTo>
                      <a:pt x="56" y="33"/>
                      <a:pt x="55" y="33"/>
                      <a:pt x="55" y="31"/>
                    </a:cubicBezTo>
                    <a:cubicBezTo>
                      <a:pt x="54" y="30"/>
                      <a:pt x="55" y="28"/>
                      <a:pt x="54" y="28"/>
                    </a:cubicBezTo>
                    <a:cubicBezTo>
                      <a:pt x="53" y="28"/>
                      <a:pt x="51" y="28"/>
                      <a:pt x="50" y="29"/>
                    </a:cubicBezTo>
                    <a:cubicBezTo>
                      <a:pt x="50" y="30"/>
                      <a:pt x="49" y="32"/>
                      <a:pt x="50" y="33"/>
                    </a:cubicBezTo>
                    <a:cubicBezTo>
                      <a:pt x="51" y="34"/>
                      <a:pt x="53" y="36"/>
                      <a:pt x="51" y="35"/>
                    </a:cubicBezTo>
                    <a:cubicBezTo>
                      <a:pt x="49" y="35"/>
                      <a:pt x="47" y="34"/>
                      <a:pt x="46" y="35"/>
                    </a:cubicBezTo>
                    <a:cubicBezTo>
                      <a:pt x="45" y="36"/>
                      <a:pt x="42" y="39"/>
                      <a:pt x="42" y="39"/>
                    </a:cubicBezTo>
                    <a:cubicBezTo>
                      <a:pt x="42" y="39"/>
                      <a:pt x="38" y="39"/>
                      <a:pt x="38" y="40"/>
                    </a:cubicBezTo>
                    <a:cubicBezTo>
                      <a:pt x="38" y="41"/>
                      <a:pt x="39" y="43"/>
                      <a:pt x="37" y="43"/>
                    </a:cubicBezTo>
                    <a:cubicBezTo>
                      <a:pt x="36" y="43"/>
                      <a:pt x="34" y="43"/>
                      <a:pt x="32" y="44"/>
                    </a:cubicBezTo>
                    <a:cubicBezTo>
                      <a:pt x="30" y="44"/>
                      <a:pt x="30" y="45"/>
                      <a:pt x="27" y="45"/>
                    </a:cubicBezTo>
                    <a:cubicBezTo>
                      <a:pt x="25" y="45"/>
                      <a:pt x="25" y="46"/>
                      <a:pt x="27" y="47"/>
                    </a:cubicBezTo>
                    <a:cubicBezTo>
                      <a:pt x="29" y="47"/>
                      <a:pt x="33" y="49"/>
                      <a:pt x="33" y="50"/>
                    </a:cubicBezTo>
                    <a:cubicBezTo>
                      <a:pt x="33" y="52"/>
                      <a:pt x="33" y="54"/>
                      <a:pt x="32" y="56"/>
                    </a:cubicBezTo>
                    <a:cubicBezTo>
                      <a:pt x="32" y="57"/>
                      <a:pt x="28" y="56"/>
                      <a:pt x="26" y="56"/>
                    </a:cubicBezTo>
                    <a:cubicBezTo>
                      <a:pt x="24" y="56"/>
                      <a:pt x="20" y="55"/>
                      <a:pt x="18" y="56"/>
                    </a:cubicBezTo>
                    <a:cubicBezTo>
                      <a:pt x="16" y="57"/>
                      <a:pt x="17" y="61"/>
                      <a:pt x="17" y="62"/>
                    </a:cubicBezTo>
                    <a:cubicBezTo>
                      <a:pt x="18" y="64"/>
                      <a:pt x="17" y="65"/>
                      <a:pt x="17" y="66"/>
                    </a:cubicBezTo>
                    <a:cubicBezTo>
                      <a:pt x="16" y="66"/>
                      <a:pt x="16" y="68"/>
                      <a:pt x="17" y="69"/>
                    </a:cubicBezTo>
                    <a:cubicBezTo>
                      <a:pt x="18" y="70"/>
                      <a:pt x="18" y="72"/>
                      <a:pt x="19" y="72"/>
                    </a:cubicBezTo>
                    <a:cubicBezTo>
                      <a:pt x="20" y="72"/>
                      <a:pt x="22" y="71"/>
                      <a:pt x="23" y="72"/>
                    </a:cubicBezTo>
                    <a:cubicBezTo>
                      <a:pt x="24" y="73"/>
                      <a:pt x="25" y="76"/>
                      <a:pt x="25" y="75"/>
                    </a:cubicBezTo>
                    <a:cubicBezTo>
                      <a:pt x="26" y="74"/>
                      <a:pt x="26" y="72"/>
                      <a:pt x="27" y="72"/>
                    </a:cubicBezTo>
                    <a:cubicBezTo>
                      <a:pt x="28" y="73"/>
                      <a:pt x="30" y="72"/>
                      <a:pt x="32" y="72"/>
                    </a:cubicBezTo>
                    <a:cubicBezTo>
                      <a:pt x="33" y="72"/>
                      <a:pt x="34" y="70"/>
                      <a:pt x="36" y="69"/>
                    </a:cubicBezTo>
                    <a:cubicBezTo>
                      <a:pt x="37" y="68"/>
                      <a:pt x="36" y="68"/>
                      <a:pt x="36" y="67"/>
                    </a:cubicBezTo>
                    <a:cubicBezTo>
                      <a:pt x="35" y="66"/>
                      <a:pt x="37" y="64"/>
                      <a:pt x="38" y="63"/>
                    </a:cubicBezTo>
                    <a:cubicBezTo>
                      <a:pt x="39" y="62"/>
                      <a:pt x="42" y="63"/>
                      <a:pt x="42" y="61"/>
                    </a:cubicBezTo>
                    <a:cubicBezTo>
                      <a:pt x="42" y="60"/>
                      <a:pt x="42" y="57"/>
                      <a:pt x="44" y="57"/>
                    </a:cubicBezTo>
                    <a:cubicBezTo>
                      <a:pt x="45" y="58"/>
                      <a:pt x="47" y="59"/>
                      <a:pt x="48" y="59"/>
                    </a:cubicBezTo>
                    <a:cubicBezTo>
                      <a:pt x="49" y="59"/>
                      <a:pt x="52" y="57"/>
                      <a:pt x="52" y="56"/>
                    </a:cubicBezTo>
                    <a:cubicBezTo>
                      <a:pt x="53" y="56"/>
                      <a:pt x="55" y="56"/>
                      <a:pt x="56" y="58"/>
                    </a:cubicBezTo>
                    <a:cubicBezTo>
                      <a:pt x="56" y="60"/>
                      <a:pt x="59" y="62"/>
                      <a:pt x="60" y="62"/>
                    </a:cubicBezTo>
                    <a:cubicBezTo>
                      <a:pt x="60" y="63"/>
                      <a:pt x="65" y="65"/>
                      <a:pt x="65" y="65"/>
                    </a:cubicBezTo>
                    <a:cubicBezTo>
                      <a:pt x="66" y="66"/>
                      <a:pt x="67" y="68"/>
                      <a:pt x="67" y="69"/>
                    </a:cubicBezTo>
                    <a:cubicBezTo>
                      <a:pt x="68" y="71"/>
                      <a:pt x="70" y="73"/>
                      <a:pt x="70" y="71"/>
                    </a:cubicBezTo>
                    <a:cubicBezTo>
                      <a:pt x="70" y="70"/>
                      <a:pt x="68" y="66"/>
                      <a:pt x="69" y="66"/>
                    </a:cubicBezTo>
                    <a:cubicBezTo>
                      <a:pt x="70" y="66"/>
                      <a:pt x="71" y="66"/>
                      <a:pt x="71" y="66"/>
                    </a:cubicBezTo>
                    <a:cubicBezTo>
                      <a:pt x="71" y="66"/>
                      <a:pt x="68" y="63"/>
                      <a:pt x="67" y="62"/>
                    </a:cubicBezTo>
                    <a:cubicBezTo>
                      <a:pt x="66" y="62"/>
                      <a:pt x="64" y="60"/>
                      <a:pt x="63" y="58"/>
                    </a:cubicBezTo>
                    <a:cubicBezTo>
                      <a:pt x="62" y="56"/>
                      <a:pt x="59" y="56"/>
                      <a:pt x="59" y="54"/>
                    </a:cubicBezTo>
                    <a:cubicBezTo>
                      <a:pt x="59" y="52"/>
                      <a:pt x="62" y="53"/>
                      <a:pt x="63" y="55"/>
                    </a:cubicBezTo>
                    <a:cubicBezTo>
                      <a:pt x="64" y="57"/>
                      <a:pt x="68" y="59"/>
                      <a:pt x="69" y="60"/>
                    </a:cubicBezTo>
                    <a:cubicBezTo>
                      <a:pt x="70" y="62"/>
                      <a:pt x="72" y="62"/>
                      <a:pt x="72" y="64"/>
                    </a:cubicBezTo>
                    <a:cubicBezTo>
                      <a:pt x="73" y="66"/>
                      <a:pt x="74" y="68"/>
                      <a:pt x="75" y="69"/>
                    </a:cubicBezTo>
                    <a:cubicBezTo>
                      <a:pt x="76" y="69"/>
                      <a:pt x="76" y="76"/>
                      <a:pt x="77" y="77"/>
                    </a:cubicBezTo>
                    <a:cubicBezTo>
                      <a:pt x="77" y="78"/>
                      <a:pt x="80" y="75"/>
                      <a:pt x="80" y="74"/>
                    </a:cubicBezTo>
                    <a:cubicBezTo>
                      <a:pt x="81" y="73"/>
                      <a:pt x="83" y="73"/>
                      <a:pt x="83" y="71"/>
                    </a:cubicBezTo>
                    <a:cubicBezTo>
                      <a:pt x="83" y="70"/>
                      <a:pt x="81" y="69"/>
                      <a:pt x="80" y="68"/>
                    </a:cubicBezTo>
                    <a:cubicBezTo>
                      <a:pt x="79" y="67"/>
                      <a:pt x="81" y="67"/>
                      <a:pt x="82" y="66"/>
                    </a:cubicBezTo>
                    <a:cubicBezTo>
                      <a:pt x="83" y="65"/>
                      <a:pt x="84" y="64"/>
                      <a:pt x="85" y="65"/>
                    </a:cubicBezTo>
                    <a:cubicBezTo>
                      <a:pt x="85" y="67"/>
                      <a:pt x="85" y="71"/>
                      <a:pt x="86" y="72"/>
                    </a:cubicBezTo>
                    <a:cubicBezTo>
                      <a:pt x="86" y="73"/>
                      <a:pt x="89" y="74"/>
                      <a:pt x="90" y="75"/>
                    </a:cubicBezTo>
                    <a:cubicBezTo>
                      <a:pt x="90" y="76"/>
                      <a:pt x="93" y="77"/>
                      <a:pt x="93" y="76"/>
                    </a:cubicBezTo>
                    <a:cubicBezTo>
                      <a:pt x="94" y="75"/>
                      <a:pt x="96" y="77"/>
                      <a:pt x="97" y="77"/>
                    </a:cubicBezTo>
                    <a:cubicBezTo>
                      <a:pt x="97" y="77"/>
                      <a:pt x="99" y="77"/>
                      <a:pt x="100" y="76"/>
                    </a:cubicBezTo>
                    <a:cubicBezTo>
                      <a:pt x="101" y="76"/>
                      <a:pt x="102" y="75"/>
                      <a:pt x="102" y="77"/>
                    </a:cubicBezTo>
                    <a:cubicBezTo>
                      <a:pt x="102" y="80"/>
                      <a:pt x="102" y="84"/>
                      <a:pt x="100" y="85"/>
                    </a:cubicBezTo>
                    <a:cubicBezTo>
                      <a:pt x="99" y="87"/>
                      <a:pt x="100" y="88"/>
                      <a:pt x="98" y="88"/>
                    </a:cubicBezTo>
                    <a:cubicBezTo>
                      <a:pt x="98" y="88"/>
                      <a:pt x="97" y="88"/>
                      <a:pt x="97" y="88"/>
                    </a:cubicBezTo>
                    <a:cubicBezTo>
                      <a:pt x="96" y="87"/>
                      <a:pt x="95" y="87"/>
                      <a:pt x="95" y="87"/>
                    </a:cubicBezTo>
                    <a:cubicBezTo>
                      <a:pt x="93" y="87"/>
                      <a:pt x="91" y="87"/>
                      <a:pt x="89" y="90"/>
                    </a:cubicBezTo>
                    <a:cubicBezTo>
                      <a:pt x="88" y="92"/>
                      <a:pt x="87" y="92"/>
                      <a:pt x="87" y="91"/>
                    </a:cubicBezTo>
                    <a:cubicBezTo>
                      <a:pt x="87" y="90"/>
                      <a:pt x="91" y="87"/>
                      <a:pt x="90" y="86"/>
                    </a:cubicBezTo>
                    <a:cubicBezTo>
                      <a:pt x="90" y="85"/>
                      <a:pt x="86" y="86"/>
                      <a:pt x="84" y="85"/>
                    </a:cubicBezTo>
                    <a:cubicBezTo>
                      <a:pt x="82" y="85"/>
                      <a:pt x="81" y="84"/>
                      <a:pt x="79" y="83"/>
                    </a:cubicBezTo>
                    <a:cubicBezTo>
                      <a:pt x="78" y="83"/>
                      <a:pt x="77" y="87"/>
                      <a:pt x="76" y="89"/>
                    </a:cubicBezTo>
                    <a:cubicBezTo>
                      <a:pt x="74" y="91"/>
                      <a:pt x="72" y="88"/>
                      <a:pt x="70" y="87"/>
                    </a:cubicBezTo>
                    <a:cubicBezTo>
                      <a:pt x="69" y="87"/>
                      <a:pt x="66" y="85"/>
                      <a:pt x="66" y="85"/>
                    </a:cubicBezTo>
                    <a:cubicBezTo>
                      <a:pt x="66" y="85"/>
                      <a:pt x="63" y="83"/>
                      <a:pt x="62" y="83"/>
                    </a:cubicBezTo>
                    <a:cubicBezTo>
                      <a:pt x="61" y="83"/>
                      <a:pt x="59" y="81"/>
                      <a:pt x="58" y="80"/>
                    </a:cubicBezTo>
                    <a:cubicBezTo>
                      <a:pt x="57" y="80"/>
                      <a:pt x="55" y="79"/>
                      <a:pt x="57" y="78"/>
                    </a:cubicBezTo>
                    <a:cubicBezTo>
                      <a:pt x="58" y="77"/>
                      <a:pt x="61" y="79"/>
                      <a:pt x="59" y="75"/>
                    </a:cubicBezTo>
                    <a:cubicBezTo>
                      <a:pt x="58" y="70"/>
                      <a:pt x="53" y="71"/>
                      <a:pt x="52" y="71"/>
                    </a:cubicBezTo>
                    <a:cubicBezTo>
                      <a:pt x="51" y="72"/>
                      <a:pt x="43" y="71"/>
                      <a:pt x="42" y="71"/>
                    </a:cubicBezTo>
                    <a:cubicBezTo>
                      <a:pt x="42" y="71"/>
                      <a:pt x="37" y="73"/>
                      <a:pt x="35" y="74"/>
                    </a:cubicBezTo>
                    <a:cubicBezTo>
                      <a:pt x="34" y="75"/>
                      <a:pt x="31" y="76"/>
                      <a:pt x="30" y="76"/>
                    </a:cubicBezTo>
                    <a:cubicBezTo>
                      <a:pt x="30" y="77"/>
                      <a:pt x="26" y="75"/>
                      <a:pt x="24" y="76"/>
                    </a:cubicBezTo>
                    <a:cubicBezTo>
                      <a:pt x="22" y="78"/>
                      <a:pt x="20" y="80"/>
                      <a:pt x="20" y="80"/>
                    </a:cubicBezTo>
                    <a:cubicBezTo>
                      <a:pt x="19" y="80"/>
                      <a:pt x="18" y="81"/>
                      <a:pt x="17" y="84"/>
                    </a:cubicBezTo>
                    <a:cubicBezTo>
                      <a:pt x="16" y="87"/>
                      <a:pt x="17" y="90"/>
                      <a:pt x="15" y="91"/>
                    </a:cubicBezTo>
                    <a:cubicBezTo>
                      <a:pt x="13" y="92"/>
                      <a:pt x="9" y="94"/>
                      <a:pt x="8" y="95"/>
                    </a:cubicBezTo>
                    <a:cubicBezTo>
                      <a:pt x="6" y="97"/>
                      <a:pt x="5" y="103"/>
                      <a:pt x="3" y="106"/>
                    </a:cubicBezTo>
                    <a:cubicBezTo>
                      <a:pt x="2" y="109"/>
                      <a:pt x="3" y="111"/>
                      <a:pt x="4" y="113"/>
                    </a:cubicBezTo>
                    <a:cubicBezTo>
                      <a:pt x="4" y="115"/>
                      <a:pt x="5" y="118"/>
                      <a:pt x="3" y="121"/>
                    </a:cubicBezTo>
                    <a:cubicBezTo>
                      <a:pt x="1" y="124"/>
                      <a:pt x="2" y="125"/>
                      <a:pt x="1" y="126"/>
                    </a:cubicBezTo>
                    <a:cubicBezTo>
                      <a:pt x="0" y="126"/>
                      <a:pt x="2" y="127"/>
                      <a:pt x="2" y="129"/>
                    </a:cubicBezTo>
                    <a:cubicBezTo>
                      <a:pt x="2" y="131"/>
                      <a:pt x="0" y="133"/>
                      <a:pt x="4" y="135"/>
                    </a:cubicBezTo>
                    <a:cubicBezTo>
                      <a:pt x="7" y="137"/>
                      <a:pt x="10" y="137"/>
                      <a:pt x="11" y="139"/>
                    </a:cubicBezTo>
                    <a:cubicBezTo>
                      <a:pt x="12" y="142"/>
                      <a:pt x="15" y="148"/>
                      <a:pt x="15" y="148"/>
                    </a:cubicBezTo>
                    <a:cubicBezTo>
                      <a:pt x="15" y="148"/>
                      <a:pt x="18" y="151"/>
                      <a:pt x="20" y="152"/>
                    </a:cubicBezTo>
                    <a:cubicBezTo>
                      <a:pt x="21" y="154"/>
                      <a:pt x="22" y="153"/>
                      <a:pt x="22" y="151"/>
                    </a:cubicBezTo>
                    <a:cubicBezTo>
                      <a:pt x="22" y="150"/>
                      <a:pt x="24" y="150"/>
                      <a:pt x="27" y="150"/>
                    </a:cubicBezTo>
                    <a:cubicBezTo>
                      <a:pt x="29" y="150"/>
                      <a:pt x="31" y="150"/>
                      <a:pt x="33" y="150"/>
                    </a:cubicBezTo>
                    <a:cubicBezTo>
                      <a:pt x="36" y="149"/>
                      <a:pt x="38" y="146"/>
                      <a:pt x="39" y="145"/>
                    </a:cubicBezTo>
                    <a:cubicBezTo>
                      <a:pt x="39" y="145"/>
                      <a:pt x="43" y="144"/>
                      <a:pt x="45" y="146"/>
                    </a:cubicBezTo>
                    <a:cubicBezTo>
                      <a:pt x="47" y="148"/>
                      <a:pt x="47" y="150"/>
                      <a:pt x="48" y="151"/>
                    </a:cubicBezTo>
                    <a:cubicBezTo>
                      <a:pt x="49" y="153"/>
                      <a:pt x="51" y="152"/>
                      <a:pt x="53" y="150"/>
                    </a:cubicBezTo>
                    <a:cubicBezTo>
                      <a:pt x="54" y="149"/>
                      <a:pt x="54" y="149"/>
                      <a:pt x="55" y="151"/>
                    </a:cubicBezTo>
                    <a:cubicBezTo>
                      <a:pt x="57" y="152"/>
                      <a:pt x="58" y="153"/>
                      <a:pt x="56" y="155"/>
                    </a:cubicBezTo>
                    <a:cubicBezTo>
                      <a:pt x="55" y="157"/>
                      <a:pt x="55" y="159"/>
                      <a:pt x="54" y="162"/>
                    </a:cubicBezTo>
                    <a:cubicBezTo>
                      <a:pt x="53" y="165"/>
                      <a:pt x="55" y="165"/>
                      <a:pt x="57" y="166"/>
                    </a:cubicBezTo>
                    <a:cubicBezTo>
                      <a:pt x="59" y="167"/>
                      <a:pt x="60" y="175"/>
                      <a:pt x="61" y="176"/>
                    </a:cubicBezTo>
                    <a:cubicBezTo>
                      <a:pt x="62" y="178"/>
                      <a:pt x="60" y="182"/>
                      <a:pt x="61" y="184"/>
                    </a:cubicBezTo>
                    <a:cubicBezTo>
                      <a:pt x="62" y="186"/>
                      <a:pt x="63" y="187"/>
                      <a:pt x="61" y="189"/>
                    </a:cubicBezTo>
                    <a:cubicBezTo>
                      <a:pt x="60" y="190"/>
                      <a:pt x="58" y="192"/>
                      <a:pt x="58" y="196"/>
                    </a:cubicBezTo>
                    <a:cubicBezTo>
                      <a:pt x="57" y="200"/>
                      <a:pt x="58" y="202"/>
                      <a:pt x="58" y="203"/>
                    </a:cubicBezTo>
                    <a:cubicBezTo>
                      <a:pt x="59" y="204"/>
                      <a:pt x="60" y="208"/>
                      <a:pt x="61" y="209"/>
                    </a:cubicBezTo>
                    <a:cubicBezTo>
                      <a:pt x="62" y="210"/>
                      <a:pt x="64" y="212"/>
                      <a:pt x="64" y="214"/>
                    </a:cubicBezTo>
                    <a:cubicBezTo>
                      <a:pt x="64" y="216"/>
                      <a:pt x="61" y="219"/>
                      <a:pt x="62" y="220"/>
                    </a:cubicBezTo>
                    <a:cubicBezTo>
                      <a:pt x="63" y="221"/>
                      <a:pt x="63" y="222"/>
                      <a:pt x="64" y="224"/>
                    </a:cubicBezTo>
                    <a:cubicBezTo>
                      <a:pt x="66" y="225"/>
                      <a:pt x="66" y="228"/>
                      <a:pt x="66" y="228"/>
                    </a:cubicBezTo>
                    <a:cubicBezTo>
                      <a:pt x="66" y="228"/>
                      <a:pt x="66" y="229"/>
                      <a:pt x="66" y="230"/>
                    </a:cubicBezTo>
                    <a:cubicBezTo>
                      <a:pt x="66" y="232"/>
                      <a:pt x="66" y="233"/>
                      <a:pt x="67" y="234"/>
                    </a:cubicBezTo>
                    <a:cubicBezTo>
                      <a:pt x="69" y="235"/>
                      <a:pt x="70" y="235"/>
                      <a:pt x="70" y="234"/>
                    </a:cubicBezTo>
                    <a:cubicBezTo>
                      <a:pt x="71" y="233"/>
                      <a:pt x="75" y="231"/>
                      <a:pt x="77" y="231"/>
                    </a:cubicBezTo>
                    <a:cubicBezTo>
                      <a:pt x="79" y="231"/>
                      <a:pt x="81" y="231"/>
                      <a:pt x="83" y="230"/>
                    </a:cubicBezTo>
                    <a:cubicBezTo>
                      <a:pt x="85" y="228"/>
                      <a:pt x="89" y="224"/>
                      <a:pt x="90" y="223"/>
                    </a:cubicBezTo>
                    <a:cubicBezTo>
                      <a:pt x="91" y="221"/>
                      <a:pt x="94" y="219"/>
                      <a:pt x="94" y="218"/>
                    </a:cubicBezTo>
                    <a:cubicBezTo>
                      <a:pt x="93" y="216"/>
                      <a:pt x="92" y="214"/>
                      <a:pt x="93" y="214"/>
                    </a:cubicBezTo>
                    <a:cubicBezTo>
                      <a:pt x="94" y="213"/>
                      <a:pt x="98" y="212"/>
                      <a:pt x="98" y="211"/>
                    </a:cubicBezTo>
                    <a:cubicBezTo>
                      <a:pt x="99" y="210"/>
                      <a:pt x="98" y="206"/>
                      <a:pt x="98" y="205"/>
                    </a:cubicBezTo>
                    <a:cubicBezTo>
                      <a:pt x="98" y="204"/>
                      <a:pt x="99" y="202"/>
                      <a:pt x="100" y="200"/>
                    </a:cubicBezTo>
                    <a:cubicBezTo>
                      <a:pt x="101" y="198"/>
                      <a:pt x="104" y="196"/>
                      <a:pt x="105" y="195"/>
                    </a:cubicBezTo>
                    <a:cubicBezTo>
                      <a:pt x="105" y="195"/>
                      <a:pt x="108" y="192"/>
                      <a:pt x="108" y="190"/>
                    </a:cubicBezTo>
                    <a:cubicBezTo>
                      <a:pt x="109" y="187"/>
                      <a:pt x="108" y="184"/>
                      <a:pt x="109" y="183"/>
                    </a:cubicBezTo>
                    <a:cubicBezTo>
                      <a:pt x="109" y="182"/>
                      <a:pt x="109" y="181"/>
                      <a:pt x="108" y="179"/>
                    </a:cubicBezTo>
                    <a:cubicBezTo>
                      <a:pt x="107" y="178"/>
                      <a:pt x="107" y="174"/>
                      <a:pt x="107" y="174"/>
                    </a:cubicBezTo>
                    <a:cubicBezTo>
                      <a:pt x="106" y="173"/>
                      <a:pt x="107" y="168"/>
                      <a:pt x="108" y="168"/>
                    </a:cubicBezTo>
                    <a:cubicBezTo>
                      <a:pt x="109" y="167"/>
                      <a:pt x="111" y="163"/>
                      <a:pt x="112" y="162"/>
                    </a:cubicBezTo>
                    <a:cubicBezTo>
                      <a:pt x="113" y="160"/>
                      <a:pt x="116" y="154"/>
                      <a:pt x="117" y="154"/>
                    </a:cubicBezTo>
                    <a:cubicBezTo>
                      <a:pt x="119" y="153"/>
                      <a:pt x="121" y="150"/>
                      <a:pt x="121" y="149"/>
                    </a:cubicBezTo>
                    <a:cubicBezTo>
                      <a:pt x="121" y="147"/>
                      <a:pt x="125" y="140"/>
                      <a:pt x="125" y="139"/>
                    </a:cubicBezTo>
                    <a:cubicBezTo>
                      <a:pt x="125" y="138"/>
                      <a:pt x="126" y="133"/>
                      <a:pt x="126" y="132"/>
                    </a:cubicBezTo>
                    <a:cubicBezTo>
                      <a:pt x="125" y="131"/>
                      <a:pt x="121" y="134"/>
                      <a:pt x="120" y="134"/>
                    </a:cubicBezTo>
                    <a:cubicBezTo>
                      <a:pt x="119" y="134"/>
                      <a:pt x="118" y="136"/>
                      <a:pt x="116" y="136"/>
                    </a:cubicBezTo>
                    <a:cubicBezTo>
                      <a:pt x="114" y="136"/>
                      <a:pt x="115" y="133"/>
                      <a:pt x="114" y="132"/>
                    </a:cubicBezTo>
                    <a:cubicBezTo>
                      <a:pt x="114" y="131"/>
                      <a:pt x="112" y="127"/>
                      <a:pt x="112" y="126"/>
                    </a:cubicBezTo>
                    <a:cubicBezTo>
                      <a:pt x="111" y="126"/>
                      <a:pt x="110" y="124"/>
                      <a:pt x="109" y="122"/>
                    </a:cubicBezTo>
                    <a:cubicBezTo>
                      <a:pt x="108" y="119"/>
                      <a:pt x="106" y="118"/>
                      <a:pt x="104" y="116"/>
                    </a:cubicBezTo>
                    <a:cubicBezTo>
                      <a:pt x="103" y="114"/>
                      <a:pt x="105" y="109"/>
                      <a:pt x="103" y="106"/>
                    </a:cubicBezTo>
                    <a:cubicBezTo>
                      <a:pt x="102" y="103"/>
                      <a:pt x="101" y="100"/>
                      <a:pt x="100" y="97"/>
                    </a:cubicBezTo>
                    <a:cubicBezTo>
                      <a:pt x="100" y="97"/>
                      <a:pt x="100" y="96"/>
                      <a:pt x="99" y="95"/>
                    </a:cubicBezTo>
                    <a:cubicBezTo>
                      <a:pt x="101" y="95"/>
                      <a:pt x="103" y="94"/>
                      <a:pt x="103" y="95"/>
                    </a:cubicBezTo>
                    <a:cubicBezTo>
                      <a:pt x="103" y="97"/>
                      <a:pt x="105" y="100"/>
                      <a:pt x="105" y="102"/>
                    </a:cubicBezTo>
                    <a:cubicBezTo>
                      <a:pt x="105" y="104"/>
                      <a:pt x="107" y="103"/>
                      <a:pt x="107" y="105"/>
                    </a:cubicBezTo>
                    <a:cubicBezTo>
                      <a:pt x="107" y="107"/>
                      <a:pt x="108" y="112"/>
                      <a:pt x="109" y="112"/>
                    </a:cubicBezTo>
                    <a:cubicBezTo>
                      <a:pt x="109" y="113"/>
                      <a:pt x="112" y="116"/>
                      <a:pt x="112" y="117"/>
                    </a:cubicBezTo>
                    <a:cubicBezTo>
                      <a:pt x="113" y="118"/>
                      <a:pt x="113" y="120"/>
                      <a:pt x="113" y="123"/>
                    </a:cubicBezTo>
                    <a:cubicBezTo>
                      <a:pt x="114" y="126"/>
                      <a:pt x="114" y="129"/>
                      <a:pt x="115" y="130"/>
                    </a:cubicBezTo>
                    <a:cubicBezTo>
                      <a:pt x="116" y="131"/>
                      <a:pt x="120" y="129"/>
                      <a:pt x="120" y="128"/>
                    </a:cubicBezTo>
                    <a:cubicBezTo>
                      <a:pt x="121" y="128"/>
                      <a:pt x="125" y="125"/>
                      <a:pt x="126" y="125"/>
                    </a:cubicBezTo>
                    <a:cubicBezTo>
                      <a:pt x="127" y="124"/>
                      <a:pt x="127" y="123"/>
                      <a:pt x="129" y="122"/>
                    </a:cubicBezTo>
                    <a:cubicBezTo>
                      <a:pt x="131" y="122"/>
                      <a:pt x="132" y="120"/>
                      <a:pt x="133" y="118"/>
                    </a:cubicBezTo>
                    <a:cubicBezTo>
                      <a:pt x="134" y="117"/>
                      <a:pt x="135" y="113"/>
                      <a:pt x="136" y="112"/>
                    </a:cubicBezTo>
                    <a:cubicBezTo>
                      <a:pt x="136" y="111"/>
                      <a:pt x="137" y="110"/>
                      <a:pt x="136" y="108"/>
                    </a:cubicBezTo>
                    <a:cubicBezTo>
                      <a:pt x="136" y="107"/>
                      <a:pt x="134" y="105"/>
                      <a:pt x="133" y="105"/>
                    </a:cubicBezTo>
                    <a:cubicBezTo>
                      <a:pt x="132" y="104"/>
                      <a:pt x="132" y="102"/>
                      <a:pt x="132" y="102"/>
                    </a:cubicBezTo>
                    <a:cubicBezTo>
                      <a:pt x="131" y="102"/>
                      <a:pt x="131" y="103"/>
                      <a:pt x="130" y="104"/>
                    </a:cubicBezTo>
                    <a:cubicBezTo>
                      <a:pt x="129" y="105"/>
                      <a:pt x="128" y="107"/>
                      <a:pt x="127" y="106"/>
                    </a:cubicBezTo>
                    <a:cubicBezTo>
                      <a:pt x="127" y="106"/>
                      <a:pt x="128" y="105"/>
                      <a:pt x="126" y="103"/>
                    </a:cubicBezTo>
                    <a:cubicBezTo>
                      <a:pt x="125" y="102"/>
                      <a:pt x="125" y="101"/>
                      <a:pt x="125" y="100"/>
                    </a:cubicBezTo>
                    <a:cubicBezTo>
                      <a:pt x="125" y="99"/>
                      <a:pt x="122" y="96"/>
                      <a:pt x="122" y="94"/>
                    </a:cubicBezTo>
                    <a:cubicBezTo>
                      <a:pt x="121" y="92"/>
                      <a:pt x="123" y="90"/>
                      <a:pt x="124" y="91"/>
                    </a:cubicBezTo>
                    <a:cubicBezTo>
                      <a:pt x="125" y="93"/>
                      <a:pt x="125" y="96"/>
                      <a:pt x="127" y="97"/>
                    </a:cubicBezTo>
                    <a:cubicBezTo>
                      <a:pt x="128" y="98"/>
                      <a:pt x="129" y="100"/>
                      <a:pt x="130" y="101"/>
                    </a:cubicBezTo>
                    <a:cubicBezTo>
                      <a:pt x="131" y="101"/>
                      <a:pt x="132" y="99"/>
                      <a:pt x="133" y="99"/>
                    </a:cubicBezTo>
                    <a:cubicBezTo>
                      <a:pt x="133" y="99"/>
                      <a:pt x="134" y="103"/>
                      <a:pt x="135" y="103"/>
                    </a:cubicBezTo>
                    <a:cubicBezTo>
                      <a:pt x="136" y="104"/>
                      <a:pt x="139" y="104"/>
                      <a:pt x="139" y="104"/>
                    </a:cubicBezTo>
                    <a:cubicBezTo>
                      <a:pt x="140" y="104"/>
                      <a:pt x="142" y="105"/>
                      <a:pt x="142" y="104"/>
                    </a:cubicBezTo>
                    <a:cubicBezTo>
                      <a:pt x="142" y="103"/>
                      <a:pt x="146" y="101"/>
                      <a:pt x="146" y="101"/>
                    </a:cubicBezTo>
                    <a:cubicBezTo>
                      <a:pt x="146" y="101"/>
                      <a:pt x="146" y="100"/>
                      <a:pt x="146" y="98"/>
                    </a:cubicBezTo>
                    <a:cubicBezTo>
                      <a:pt x="140" y="67"/>
                      <a:pt x="124" y="39"/>
                      <a:pt x="103" y="18"/>
                    </a:cubicBezTo>
                    <a:cubicBezTo>
                      <a:pt x="102" y="18"/>
                      <a:pt x="102" y="18"/>
                      <a:pt x="101" y="17"/>
                    </a:cubicBezTo>
                    <a:cubicBezTo>
                      <a:pt x="99" y="16"/>
                      <a:pt x="99" y="16"/>
                      <a:pt x="99" y="17"/>
                    </a:cubicBezTo>
                    <a:cubicBezTo>
                      <a:pt x="98" y="17"/>
                      <a:pt x="97" y="18"/>
                      <a:pt x="96" y="17"/>
                    </a:cubicBezTo>
                    <a:cubicBezTo>
                      <a:pt x="96" y="15"/>
                      <a:pt x="96" y="15"/>
                      <a:pt x="95" y="14"/>
                    </a:cubicBezTo>
                    <a:cubicBezTo>
                      <a:pt x="94" y="13"/>
                      <a:pt x="95" y="13"/>
                      <a:pt x="96" y="13"/>
                    </a:cubicBezTo>
                    <a:cubicBezTo>
                      <a:pt x="97" y="14"/>
                      <a:pt x="98" y="14"/>
                      <a:pt x="99" y="14"/>
                    </a:cubicBezTo>
                    <a:cubicBezTo>
                      <a:pt x="95" y="11"/>
                      <a:pt x="92" y="8"/>
                      <a:pt x="88" y="5"/>
                    </a:cubicBezTo>
                    <a:cubicBezTo>
                      <a:pt x="88" y="5"/>
                      <a:pt x="88" y="5"/>
                      <a:pt x="88" y="5"/>
                    </a:cubicBezTo>
                    <a:cubicBezTo>
                      <a:pt x="86" y="5"/>
                      <a:pt x="78" y="0"/>
                      <a:pt x="74" y="1"/>
                    </a:cubicBezTo>
                    <a:close/>
                    <a:moveTo>
                      <a:pt x="99" y="159"/>
                    </a:moveTo>
                    <a:cubicBezTo>
                      <a:pt x="100" y="160"/>
                      <a:pt x="98" y="165"/>
                      <a:pt x="96" y="165"/>
                    </a:cubicBezTo>
                    <a:cubicBezTo>
                      <a:pt x="95" y="165"/>
                      <a:pt x="96" y="160"/>
                      <a:pt x="96" y="159"/>
                    </a:cubicBezTo>
                    <a:cubicBezTo>
                      <a:pt x="97" y="158"/>
                      <a:pt x="99" y="158"/>
                      <a:pt x="99" y="159"/>
                    </a:cubicBezTo>
                    <a:close/>
                    <a:moveTo>
                      <a:pt x="118" y="56"/>
                    </a:moveTo>
                    <a:cubicBezTo>
                      <a:pt x="119" y="55"/>
                      <a:pt x="121" y="57"/>
                      <a:pt x="122" y="56"/>
                    </a:cubicBezTo>
                    <a:cubicBezTo>
                      <a:pt x="123" y="56"/>
                      <a:pt x="124" y="55"/>
                      <a:pt x="124" y="54"/>
                    </a:cubicBezTo>
                    <a:cubicBezTo>
                      <a:pt x="125" y="54"/>
                      <a:pt x="127" y="55"/>
                      <a:pt x="127" y="56"/>
                    </a:cubicBezTo>
                    <a:cubicBezTo>
                      <a:pt x="128" y="57"/>
                      <a:pt x="129" y="59"/>
                      <a:pt x="129" y="60"/>
                    </a:cubicBezTo>
                    <a:cubicBezTo>
                      <a:pt x="128" y="60"/>
                      <a:pt x="126" y="60"/>
                      <a:pt x="126" y="59"/>
                    </a:cubicBezTo>
                    <a:cubicBezTo>
                      <a:pt x="125" y="58"/>
                      <a:pt x="123" y="59"/>
                      <a:pt x="123" y="61"/>
                    </a:cubicBezTo>
                    <a:cubicBezTo>
                      <a:pt x="123" y="63"/>
                      <a:pt x="124" y="62"/>
                      <a:pt x="124" y="62"/>
                    </a:cubicBezTo>
                    <a:cubicBezTo>
                      <a:pt x="125" y="63"/>
                      <a:pt x="125" y="64"/>
                      <a:pt x="126" y="66"/>
                    </a:cubicBezTo>
                    <a:cubicBezTo>
                      <a:pt x="126" y="67"/>
                      <a:pt x="127" y="66"/>
                      <a:pt x="128" y="67"/>
                    </a:cubicBezTo>
                    <a:cubicBezTo>
                      <a:pt x="128" y="68"/>
                      <a:pt x="126" y="69"/>
                      <a:pt x="127" y="70"/>
                    </a:cubicBezTo>
                    <a:cubicBezTo>
                      <a:pt x="128" y="72"/>
                      <a:pt x="129" y="76"/>
                      <a:pt x="129" y="77"/>
                    </a:cubicBezTo>
                    <a:cubicBezTo>
                      <a:pt x="129" y="78"/>
                      <a:pt x="127" y="78"/>
                      <a:pt x="126" y="78"/>
                    </a:cubicBezTo>
                    <a:cubicBezTo>
                      <a:pt x="125" y="78"/>
                      <a:pt x="122" y="76"/>
                      <a:pt x="122" y="76"/>
                    </a:cubicBezTo>
                    <a:cubicBezTo>
                      <a:pt x="121" y="75"/>
                      <a:pt x="120" y="71"/>
                      <a:pt x="121" y="71"/>
                    </a:cubicBezTo>
                    <a:cubicBezTo>
                      <a:pt x="122" y="71"/>
                      <a:pt x="122" y="71"/>
                      <a:pt x="124" y="69"/>
                    </a:cubicBezTo>
                    <a:cubicBezTo>
                      <a:pt x="125" y="68"/>
                      <a:pt x="122" y="67"/>
                      <a:pt x="121" y="66"/>
                    </a:cubicBezTo>
                    <a:cubicBezTo>
                      <a:pt x="120" y="66"/>
                      <a:pt x="118" y="62"/>
                      <a:pt x="117" y="60"/>
                    </a:cubicBezTo>
                    <a:cubicBezTo>
                      <a:pt x="117" y="59"/>
                      <a:pt x="117" y="57"/>
                      <a:pt x="118" y="56"/>
                    </a:cubicBezTo>
                    <a:close/>
                    <a:moveTo>
                      <a:pt x="94" y="25"/>
                    </a:moveTo>
                    <a:cubicBezTo>
                      <a:pt x="93" y="26"/>
                      <a:pt x="89" y="24"/>
                      <a:pt x="89" y="23"/>
                    </a:cubicBezTo>
                    <a:cubicBezTo>
                      <a:pt x="90" y="20"/>
                      <a:pt x="94" y="24"/>
                      <a:pt x="94" y="25"/>
                    </a:cubicBezTo>
                    <a:close/>
                    <a:moveTo>
                      <a:pt x="91" y="54"/>
                    </a:moveTo>
                    <a:cubicBezTo>
                      <a:pt x="92" y="53"/>
                      <a:pt x="93" y="53"/>
                      <a:pt x="94" y="53"/>
                    </a:cubicBezTo>
                    <a:cubicBezTo>
                      <a:pt x="95" y="53"/>
                      <a:pt x="97" y="57"/>
                      <a:pt x="97" y="58"/>
                    </a:cubicBezTo>
                    <a:cubicBezTo>
                      <a:pt x="98" y="59"/>
                      <a:pt x="99" y="57"/>
                      <a:pt x="99" y="57"/>
                    </a:cubicBezTo>
                    <a:cubicBezTo>
                      <a:pt x="100" y="57"/>
                      <a:pt x="101" y="56"/>
                      <a:pt x="101" y="55"/>
                    </a:cubicBezTo>
                    <a:cubicBezTo>
                      <a:pt x="101" y="54"/>
                      <a:pt x="102" y="54"/>
                      <a:pt x="103" y="54"/>
                    </a:cubicBezTo>
                    <a:cubicBezTo>
                      <a:pt x="105" y="54"/>
                      <a:pt x="104" y="55"/>
                      <a:pt x="103" y="55"/>
                    </a:cubicBezTo>
                    <a:cubicBezTo>
                      <a:pt x="102" y="56"/>
                      <a:pt x="102" y="57"/>
                      <a:pt x="104" y="57"/>
                    </a:cubicBezTo>
                    <a:cubicBezTo>
                      <a:pt x="106" y="58"/>
                      <a:pt x="107" y="60"/>
                      <a:pt x="109" y="62"/>
                    </a:cubicBezTo>
                    <a:cubicBezTo>
                      <a:pt x="111" y="63"/>
                      <a:pt x="111" y="66"/>
                      <a:pt x="110" y="66"/>
                    </a:cubicBezTo>
                    <a:cubicBezTo>
                      <a:pt x="109" y="67"/>
                      <a:pt x="106" y="67"/>
                      <a:pt x="105" y="66"/>
                    </a:cubicBezTo>
                    <a:cubicBezTo>
                      <a:pt x="104" y="66"/>
                      <a:pt x="102" y="64"/>
                      <a:pt x="100" y="64"/>
                    </a:cubicBezTo>
                    <a:cubicBezTo>
                      <a:pt x="98" y="63"/>
                      <a:pt x="96" y="63"/>
                      <a:pt x="95" y="64"/>
                    </a:cubicBezTo>
                    <a:cubicBezTo>
                      <a:pt x="95" y="66"/>
                      <a:pt x="92" y="65"/>
                      <a:pt x="91" y="65"/>
                    </a:cubicBezTo>
                    <a:cubicBezTo>
                      <a:pt x="90" y="65"/>
                      <a:pt x="89" y="67"/>
                      <a:pt x="88" y="66"/>
                    </a:cubicBezTo>
                    <a:cubicBezTo>
                      <a:pt x="88" y="66"/>
                      <a:pt x="89" y="62"/>
                      <a:pt x="88" y="62"/>
                    </a:cubicBezTo>
                    <a:cubicBezTo>
                      <a:pt x="87" y="62"/>
                      <a:pt x="88" y="59"/>
                      <a:pt x="89" y="59"/>
                    </a:cubicBezTo>
                    <a:cubicBezTo>
                      <a:pt x="90" y="58"/>
                      <a:pt x="91" y="56"/>
                      <a:pt x="91"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1">
                <a:extLst>
                  <a:ext uri="{FF2B5EF4-FFF2-40B4-BE49-F238E27FC236}">
                    <a16:creationId xmlns:a16="http://schemas.microsoft.com/office/drawing/2014/main" id="{0D0C184C-1080-007C-FBCB-9C8DB2562570}"/>
                  </a:ext>
                </a:extLst>
              </p:cNvPr>
              <p:cNvSpPr>
                <a:spLocks/>
              </p:cNvSpPr>
              <p:nvPr/>
            </p:nvSpPr>
            <p:spPr bwMode="auto">
              <a:xfrm>
                <a:off x="3342" y="938"/>
                <a:ext cx="21" cy="28"/>
              </a:xfrm>
              <a:custGeom>
                <a:avLst/>
                <a:gdLst>
                  <a:gd name="T0" fmla="*/ 1 w 3"/>
                  <a:gd name="T1" fmla="*/ 4 h 4"/>
                  <a:gd name="T2" fmla="*/ 3 w 3"/>
                  <a:gd name="T3" fmla="*/ 4 h 4"/>
                  <a:gd name="T4" fmla="*/ 1 w 3"/>
                  <a:gd name="T5" fmla="*/ 2 h 4"/>
                  <a:gd name="T6" fmla="*/ 0 w 3"/>
                  <a:gd name="T7" fmla="*/ 0 h 4"/>
                  <a:gd name="T8" fmla="*/ 0 w 3"/>
                  <a:gd name="T9" fmla="*/ 0 h 4"/>
                  <a:gd name="T10" fmla="*/ 0 w 3"/>
                  <a:gd name="T11" fmla="*/ 1 h 4"/>
                  <a:gd name="T12" fmla="*/ 1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4"/>
                    </a:moveTo>
                    <a:cubicBezTo>
                      <a:pt x="1" y="4"/>
                      <a:pt x="1" y="4"/>
                      <a:pt x="3" y="4"/>
                    </a:cubicBezTo>
                    <a:cubicBezTo>
                      <a:pt x="2" y="4"/>
                      <a:pt x="1" y="2"/>
                      <a:pt x="1" y="2"/>
                    </a:cubicBezTo>
                    <a:cubicBezTo>
                      <a:pt x="1" y="2"/>
                      <a:pt x="1" y="0"/>
                      <a:pt x="0" y="0"/>
                    </a:cubicBezTo>
                    <a:cubicBezTo>
                      <a:pt x="0" y="0"/>
                      <a:pt x="0" y="0"/>
                      <a:pt x="0" y="0"/>
                    </a:cubicBezTo>
                    <a:cubicBezTo>
                      <a:pt x="0" y="1"/>
                      <a:pt x="0" y="1"/>
                      <a:pt x="0" y="1"/>
                    </a:cubicBezTo>
                    <a:cubicBezTo>
                      <a:pt x="1" y="2"/>
                      <a:pt x="1" y="3"/>
                      <a:pt x="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Arc 50">
              <a:extLst>
                <a:ext uri="{FF2B5EF4-FFF2-40B4-BE49-F238E27FC236}">
                  <a16:creationId xmlns:a16="http://schemas.microsoft.com/office/drawing/2014/main" id="{8D73DC70-116C-EE6B-D45C-8C1EA2A08FFB}"/>
                </a:ext>
              </a:extLst>
            </p:cNvPr>
            <p:cNvSpPr/>
            <p:nvPr/>
          </p:nvSpPr>
          <p:spPr>
            <a:xfrm rot="5400000">
              <a:off x="3034232" y="3006014"/>
              <a:ext cx="2607128" cy="2606040"/>
            </a:xfrm>
            <a:prstGeom prst="arc">
              <a:avLst>
                <a:gd name="adj1" fmla="val 10800897"/>
                <a:gd name="adj2" fmla="val 13489616"/>
              </a:avLst>
            </a:prstGeom>
            <a:ln w="114300" cap="rnd">
              <a:solidFill>
                <a:schemeClr val="accent5">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D0AEE752-6666-D945-EC8A-4FFC99804C03}"/>
                </a:ext>
              </a:extLst>
            </p:cNvPr>
            <p:cNvSpPr/>
            <p:nvPr/>
          </p:nvSpPr>
          <p:spPr>
            <a:xfrm rot="8100000">
              <a:off x="3020164" y="2991946"/>
              <a:ext cx="2607128" cy="2606040"/>
            </a:xfrm>
            <a:prstGeom prst="arc">
              <a:avLst>
                <a:gd name="adj1" fmla="val 10824533"/>
                <a:gd name="adj2" fmla="val 13510334"/>
              </a:avLst>
            </a:prstGeom>
            <a:ln w="114300" cap="rnd">
              <a:solidFill>
                <a:schemeClr val="tx2">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a:extLst>
                <a:ext uri="{FF2B5EF4-FFF2-40B4-BE49-F238E27FC236}">
                  <a16:creationId xmlns:a16="http://schemas.microsoft.com/office/drawing/2014/main" id="{D2DACA74-94DC-68F9-2F97-3341BF08FD14}"/>
                </a:ext>
              </a:extLst>
            </p:cNvPr>
            <p:cNvSpPr/>
            <p:nvPr/>
          </p:nvSpPr>
          <p:spPr>
            <a:xfrm rot="2748586">
              <a:off x="3029977" y="3011099"/>
              <a:ext cx="2607128" cy="2606040"/>
            </a:xfrm>
            <a:prstGeom prst="arc">
              <a:avLst>
                <a:gd name="adj1" fmla="val 10800897"/>
                <a:gd name="adj2" fmla="val 13489616"/>
              </a:avLst>
            </a:prstGeom>
            <a:ln w="114300" cap="rnd">
              <a:solidFill>
                <a:schemeClr val="accent5">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a:extLst>
                <a:ext uri="{FF2B5EF4-FFF2-40B4-BE49-F238E27FC236}">
                  <a16:creationId xmlns:a16="http://schemas.microsoft.com/office/drawing/2014/main" id="{D2944574-F8C6-393C-74AC-27D862568DCE}"/>
                </a:ext>
              </a:extLst>
            </p:cNvPr>
            <p:cNvSpPr/>
            <p:nvPr/>
          </p:nvSpPr>
          <p:spPr>
            <a:xfrm>
              <a:off x="3044031" y="2997227"/>
              <a:ext cx="2607128" cy="2606040"/>
            </a:xfrm>
            <a:prstGeom prst="arc">
              <a:avLst>
                <a:gd name="adj1" fmla="val 10824533"/>
                <a:gd name="adj2" fmla="val 13510334"/>
              </a:avLst>
            </a:prstGeom>
            <a:ln w="114300" cap="rnd">
              <a:solidFill>
                <a:schemeClr val="tx2">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 name="Group 54">
              <a:extLst>
                <a:ext uri="{FF2B5EF4-FFF2-40B4-BE49-F238E27FC236}">
                  <a16:creationId xmlns:a16="http://schemas.microsoft.com/office/drawing/2014/main" id="{A6C6F7D4-9CBE-A6C3-FED2-A2B84CDF5570}"/>
                </a:ext>
              </a:extLst>
            </p:cNvPr>
            <p:cNvGrpSpPr/>
            <p:nvPr/>
          </p:nvGrpSpPr>
          <p:grpSpPr>
            <a:xfrm>
              <a:off x="5438377" y="2731195"/>
              <a:ext cx="726878" cy="1390407"/>
              <a:chOff x="6960053" y="2578795"/>
              <a:chExt cx="726878" cy="1390407"/>
            </a:xfrm>
          </p:grpSpPr>
          <p:grpSp>
            <p:nvGrpSpPr>
              <p:cNvPr id="56" name="Group 55">
                <a:extLst>
                  <a:ext uri="{FF2B5EF4-FFF2-40B4-BE49-F238E27FC236}">
                    <a16:creationId xmlns:a16="http://schemas.microsoft.com/office/drawing/2014/main" id="{6E61C358-627E-9A91-09D5-7E95FDD081DD}"/>
                  </a:ext>
                </a:extLst>
              </p:cNvPr>
              <p:cNvGrpSpPr/>
              <p:nvPr/>
            </p:nvGrpSpPr>
            <p:grpSpPr>
              <a:xfrm>
                <a:off x="6960053" y="2578795"/>
                <a:ext cx="726878" cy="1390407"/>
                <a:chOff x="7190023" y="-3952084"/>
                <a:chExt cx="1939925" cy="3710784"/>
              </a:xfrm>
            </p:grpSpPr>
            <p:sp>
              <p:nvSpPr>
                <p:cNvPr id="58" name="Oval 59">
                  <a:extLst>
                    <a:ext uri="{FF2B5EF4-FFF2-40B4-BE49-F238E27FC236}">
                      <a16:creationId xmlns:a16="http://schemas.microsoft.com/office/drawing/2014/main" id="{83B8ACA2-9789-B2DA-110E-C2ABA8C4C2BB}"/>
                    </a:ext>
                  </a:extLst>
                </p:cNvPr>
                <p:cNvSpPr>
                  <a:spLocks noChangeArrowheads="1"/>
                </p:cNvSpPr>
                <p:nvPr/>
              </p:nvSpPr>
              <p:spPr bwMode="auto">
                <a:xfrm>
                  <a:off x="7190023" y="-3952084"/>
                  <a:ext cx="1939925" cy="1944687"/>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9" name="Group 58">
                  <a:extLst>
                    <a:ext uri="{FF2B5EF4-FFF2-40B4-BE49-F238E27FC236}">
                      <a16:creationId xmlns:a16="http://schemas.microsoft.com/office/drawing/2014/main" id="{0FFAD9D4-D880-B2DD-F43D-70580B715E48}"/>
                    </a:ext>
                  </a:extLst>
                </p:cNvPr>
                <p:cNvGrpSpPr/>
                <p:nvPr/>
              </p:nvGrpSpPr>
              <p:grpSpPr>
                <a:xfrm>
                  <a:off x="7962900" y="-1506538"/>
                  <a:ext cx="869950" cy="1265238"/>
                  <a:chOff x="7962900" y="-1506538"/>
                  <a:chExt cx="869950" cy="1265238"/>
                </a:xfrm>
              </p:grpSpPr>
              <p:sp>
                <p:nvSpPr>
                  <p:cNvPr id="60" name="Freeform 68">
                    <a:extLst>
                      <a:ext uri="{FF2B5EF4-FFF2-40B4-BE49-F238E27FC236}">
                        <a16:creationId xmlns:a16="http://schemas.microsoft.com/office/drawing/2014/main" id="{3E8FC459-7AEE-FD4A-9249-8289AE440629}"/>
                      </a:ext>
                    </a:extLst>
                  </p:cNvPr>
                  <p:cNvSpPr>
                    <a:spLocks noEditPoints="1"/>
                  </p:cNvSpPr>
                  <p:nvPr/>
                </p:nvSpPr>
                <p:spPr bwMode="auto">
                  <a:xfrm>
                    <a:off x="8045450" y="-422275"/>
                    <a:ext cx="190500" cy="180975"/>
                  </a:xfrm>
                  <a:custGeom>
                    <a:avLst/>
                    <a:gdLst>
                      <a:gd name="T0" fmla="*/ 18 w 35"/>
                      <a:gd name="T1" fmla="*/ 0 h 33"/>
                      <a:gd name="T2" fmla="*/ 11 w 35"/>
                      <a:gd name="T3" fmla="*/ 2 h 33"/>
                      <a:gd name="T4" fmla="*/ 4 w 35"/>
                      <a:gd name="T5" fmla="*/ 24 h 33"/>
                      <a:gd name="T6" fmla="*/ 19 w 35"/>
                      <a:gd name="T7" fmla="*/ 33 h 33"/>
                      <a:gd name="T8" fmla="*/ 26 w 35"/>
                      <a:gd name="T9" fmla="*/ 31 h 33"/>
                      <a:gd name="T10" fmla="*/ 34 w 35"/>
                      <a:gd name="T11" fmla="*/ 21 h 33"/>
                      <a:gd name="T12" fmla="*/ 33 w 35"/>
                      <a:gd name="T13" fmla="*/ 9 h 33"/>
                      <a:gd name="T14" fmla="*/ 18 w 35"/>
                      <a:gd name="T15" fmla="*/ 0 h 33"/>
                      <a:gd name="T16" fmla="*/ 30 w 35"/>
                      <a:gd name="T17" fmla="*/ 20 h 33"/>
                      <a:gd name="T18" fmla="*/ 24 w 35"/>
                      <a:gd name="T19" fmla="*/ 27 h 33"/>
                      <a:gd name="T20" fmla="*/ 19 w 35"/>
                      <a:gd name="T21" fmla="*/ 28 h 33"/>
                      <a:gd name="T22" fmla="*/ 8 w 35"/>
                      <a:gd name="T23" fmla="*/ 22 h 33"/>
                      <a:gd name="T24" fmla="*/ 13 w 35"/>
                      <a:gd name="T25" fmla="*/ 6 h 33"/>
                      <a:gd name="T26" fmla="*/ 18 w 35"/>
                      <a:gd name="T27" fmla="*/ 5 h 33"/>
                      <a:gd name="T28" fmla="*/ 29 w 35"/>
                      <a:gd name="T29" fmla="*/ 11 h 33"/>
                      <a:gd name="T30" fmla="*/ 30 w 35"/>
                      <a:gd name="T3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3">
                        <a:moveTo>
                          <a:pt x="18" y="0"/>
                        </a:moveTo>
                        <a:cubicBezTo>
                          <a:pt x="16" y="0"/>
                          <a:pt x="13" y="1"/>
                          <a:pt x="11" y="2"/>
                        </a:cubicBezTo>
                        <a:cubicBezTo>
                          <a:pt x="3" y="6"/>
                          <a:pt x="0" y="16"/>
                          <a:pt x="4" y="24"/>
                        </a:cubicBezTo>
                        <a:cubicBezTo>
                          <a:pt x="7" y="30"/>
                          <a:pt x="13" y="33"/>
                          <a:pt x="19" y="33"/>
                        </a:cubicBezTo>
                        <a:cubicBezTo>
                          <a:pt x="21" y="33"/>
                          <a:pt x="24" y="32"/>
                          <a:pt x="26" y="31"/>
                        </a:cubicBezTo>
                        <a:cubicBezTo>
                          <a:pt x="30" y="29"/>
                          <a:pt x="33" y="25"/>
                          <a:pt x="34" y="21"/>
                        </a:cubicBezTo>
                        <a:cubicBezTo>
                          <a:pt x="35" y="17"/>
                          <a:pt x="35" y="13"/>
                          <a:pt x="33" y="9"/>
                        </a:cubicBezTo>
                        <a:cubicBezTo>
                          <a:pt x="30" y="4"/>
                          <a:pt x="24" y="0"/>
                          <a:pt x="18" y="0"/>
                        </a:cubicBezTo>
                        <a:close/>
                        <a:moveTo>
                          <a:pt x="30" y="20"/>
                        </a:moveTo>
                        <a:cubicBezTo>
                          <a:pt x="29" y="23"/>
                          <a:pt x="27" y="25"/>
                          <a:pt x="24" y="27"/>
                        </a:cubicBezTo>
                        <a:cubicBezTo>
                          <a:pt x="22" y="28"/>
                          <a:pt x="20" y="28"/>
                          <a:pt x="19" y="28"/>
                        </a:cubicBezTo>
                        <a:cubicBezTo>
                          <a:pt x="14" y="28"/>
                          <a:pt x="10" y="26"/>
                          <a:pt x="8" y="22"/>
                        </a:cubicBezTo>
                        <a:cubicBezTo>
                          <a:pt x="5" y="16"/>
                          <a:pt x="7" y="9"/>
                          <a:pt x="13" y="6"/>
                        </a:cubicBezTo>
                        <a:cubicBezTo>
                          <a:pt x="15" y="5"/>
                          <a:pt x="17" y="5"/>
                          <a:pt x="18" y="5"/>
                        </a:cubicBezTo>
                        <a:cubicBezTo>
                          <a:pt x="23" y="5"/>
                          <a:pt x="27" y="7"/>
                          <a:pt x="29" y="11"/>
                        </a:cubicBezTo>
                        <a:cubicBezTo>
                          <a:pt x="30" y="14"/>
                          <a:pt x="31" y="17"/>
                          <a:pt x="30"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9">
                    <a:extLst>
                      <a:ext uri="{FF2B5EF4-FFF2-40B4-BE49-F238E27FC236}">
                        <a16:creationId xmlns:a16="http://schemas.microsoft.com/office/drawing/2014/main" id="{447FE9B9-F901-529E-6275-76F69541C90B}"/>
                      </a:ext>
                    </a:extLst>
                  </p:cNvPr>
                  <p:cNvSpPr>
                    <a:spLocks noEditPoints="1"/>
                  </p:cNvSpPr>
                  <p:nvPr/>
                </p:nvSpPr>
                <p:spPr bwMode="auto">
                  <a:xfrm>
                    <a:off x="7962900" y="-1506538"/>
                    <a:ext cx="869950" cy="1003300"/>
                  </a:xfrm>
                  <a:custGeom>
                    <a:avLst/>
                    <a:gdLst>
                      <a:gd name="T0" fmla="*/ 158 w 159"/>
                      <a:gd name="T1" fmla="*/ 135 h 183"/>
                      <a:gd name="T2" fmla="*/ 86 w 159"/>
                      <a:gd name="T3" fmla="*/ 2 h 183"/>
                      <a:gd name="T4" fmla="*/ 84 w 159"/>
                      <a:gd name="T5" fmla="*/ 0 h 183"/>
                      <a:gd name="T6" fmla="*/ 83 w 159"/>
                      <a:gd name="T7" fmla="*/ 1 h 183"/>
                      <a:gd name="T8" fmla="*/ 1 w 159"/>
                      <a:gd name="T9" fmla="*/ 45 h 183"/>
                      <a:gd name="T10" fmla="*/ 0 w 159"/>
                      <a:gd name="T11" fmla="*/ 48 h 183"/>
                      <a:gd name="T12" fmla="*/ 72 w 159"/>
                      <a:gd name="T13" fmla="*/ 181 h 183"/>
                      <a:gd name="T14" fmla="*/ 74 w 159"/>
                      <a:gd name="T15" fmla="*/ 183 h 183"/>
                      <a:gd name="T16" fmla="*/ 74 w 159"/>
                      <a:gd name="T17" fmla="*/ 183 h 183"/>
                      <a:gd name="T18" fmla="*/ 76 w 159"/>
                      <a:gd name="T19" fmla="*/ 182 h 183"/>
                      <a:gd name="T20" fmla="*/ 157 w 159"/>
                      <a:gd name="T21" fmla="*/ 138 h 183"/>
                      <a:gd name="T22" fmla="*/ 158 w 159"/>
                      <a:gd name="T23" fmla="*/ 135 h 183"/>
                      <a:gd name="T24" fmla="*/ 83 w 159"/>
                      <a:gd name="T25" fmla="*/ 6 h 183"/>
                      <a:gd name="T26" fmla="*/ 117 w 159"/>
                      <a:gd name="T27" fmla="*/ 69 h 183"/>
                      <a:gd name="T28" fmla="*/ 39 w 159"/>
                      <a:gd name="T29" fmla="*/ 110 h 183"/>
                      <a:gd name="T30" fmla="*/ 6 w 159"/>
                      <a:gd name="T31" fmla="*/ 48 h 183"/>
                      <a:gd name="T32" fmla="*/ 83 w 159"/>
                      <a:gd name="T33" fmla="*/ 6 h 183"/>
                      <a:gd name="T34" fmla="*/ 75 w 159"/>
                      <a:gd name="T35" fmla="*/ 177 h 183"/>
                      <a:gd name="T36" fmla="*/ 42 w 159"/>
                      <a:gd name="T37" fmla="*/ 114 h 183"/>
                      <a:gd name="T38" fmla="*/ 119 w 159"/>
                      <a:gd name="T39" fmla="*/ 73 h 183"/>
                      <a:gd name="T40" fmla="*/ 153 w 159"/>
                      <a:gd name="T41" fmla="*/ 135 h 183"/>
                      <a:gd name="T42" fmla="*/ 75 w 159"/>
                      <a:gd name="T43" fmla="*/ 1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83">
                        <a:moveTo>
                          <a:pt x="158" y="135"/>
                        </a:moveTo>
                        <a:cubicBezTo>
                          <a:pt x="86" y="2"/>
                          <a:pt x="86" y="2"/>
                          <a:pt x="86" y="2"/>
                        </a:cubicBezTo>
                        <a:cubicBezTo>
                          <a:pt x="86" y="1"/>
                          <a:pt x="85" y="1"/>
                          <a:pt x="84" y="0"/>
                        </a:cubicBezTo>
                        <a:cubicBezTo>
                          <a:pt x="84" y="0"/>
                          <a:pt x="83" y="0"/>
                          <a:pt x="83" y="1"/>
                        </a:cubicBezTo>
                        <a:cubicBezTo>
                          <a:pt x="1" y="45"/>
                          <a:pt x="1" y="45"/>
                          <a:pt x="1" y="45"/>
                        </a:cubicBezTo>
                        <a:cubicBezTo>
                          <a:pt x="0" y="45"/>
                          <a:pt x="0" y="47"/>
                          <a:pt x="0" y="48"/>
                        </a:cubicBezTo>
                        <a:cubicBezTo>
                          <a:pt x="72" y="181"/>
                          <a:pt x="72" y="181"/>
                          <a:pt x="72" y="181"/>
                        </a:cubicBezTo>
                        <a:cubicBezTo>
                          <a:pt x="73" y="182"/>
                          <a:pt x="73" y="182"/>
                          <a:pt x="74" y="183"/>
                        </a:cubicBezTo>
                        <a:cubicBezTo>
                          <a:pt x="74" y="183"/>
                          <a:pt x="74" y="183"/>
                          <a:pt x="74" y="183"/>
                        </a:cubicBezTo>
                        <a:cubicBezTo>
                          <a:pt x="75" y="183"/>
                          <a:pt x="75" y="183"/>
                          <a:pt x="76" y="182"/>
                        </a:cubicBezTo>
                        <a:cubicBezTo>
                          <a:pt x="157" y="138"/>
                          <a:pt x="157" y="138"/>
                          <a:pt x="157" y="138"/>
                        </a:cubicBezTo>
                        <a:cubicBezTo>
                          <a:pt x="158" y="138"/>
                          <a:pt x="159" y="136"/>
                          <a:pt x="158" y="135"/>
                        </a:cubicBezTo>
                        <a:close/>
                        <a:moveTo>
                          <a:pt x="83" y="6"/>
                        </a:moveTo>
                        <a:cubicBezTo>
                          <a:pt x="117" y="69"/>
                          <a:pt x="117" y="69"/>
                          <a:pt x="117" y="69"/>
                        </a:cubicBezTo>
                        <a:cubicBezTo>
                          <a:pt x="39" y="110"/>
                          <a:pt x="39" y="110"/>
                          <a:pt x="39" y="110"/>
                        </a:cubicBezTo>
                        <a:cubicBezTo>
                          <a:pt x="6" y="48"/>
                          <a:pt x="6" y="48"/>
                          <a:pt x="6" y="48"/>
                        </a:cubicBezTo>
                        <a:lnTo>
                          <a:pt x="83" y="6"/>
                        </a:lnTo>
                        <a:close/>
                        <a:moveTo>
                          <a:pt x="75" y="177"/>
                        </a:moveTo>
                        <a:cubicBezTo>
                          <a:pt x="42" y="114"/>
                          <a:pt x="42" y="114"/>
                          <a:pt x="42" y="114"/>
                        </a:cubicBezTo>
                        <a:cubicBezTo>
                          <a:pt x="119" y="73"/>
                          <a:pt x="119" y="73"/>
                          <a:pt x="119" y="73"/>
                        </a:cubicBezTo>
                        <a:cubicBezTo>
                          <a:pt x="153" y="135"/>
                          <a:pt x="153" y="135"/>
                          <a:pt x="153" y="135"/>
                        </a:cubicBezTo>
                        <a:lnTo>
                          <a:pt x="75" y="17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0">
                    <a:extLst>
                      <a:ext uri="{FF2B5EF4-FFF2-40B4-BE49-F238E27FC236}">
                        <a16:creationId xmlns:a16="http://schemas.microsoft.com/office/drawing/2014/main" id="{75034EB2-96D0-7866-1F19-6572D1C1DB17}"/>
                      </a:ext>
                    </a:extLst>
                  </p:cNvPr>
                  <p:cNvSpPr>
                    <a:spLocks/>
                  </p:cNvSpPr>
                  <p:nvPr/>
                </p:nvSpPr>
                <p:spPr bwMode="auto">
                  <a:xfrm>
                    <a:off x="8132763" y="-1341438"/>
                    <a:ext cx="234950" cy="136525"/>
                  </a:xfrm>
                  <a:custGeom>
                    <a:avLst/>
                    <a:gdLst>
                      <a:gd name="T0" fmla="*/ 42 w 43"/>
                      <a:gd name="T1" fmla="*/ 4 h 25"/>
                      <a:gd name="T2" fmla="*/ 43 w 43"/>
                      <a:gd name="T3" fmla="*/ 1 h 25"/>
                      <a:gd name="T4" fmla="*/ 40 w 43"/>
                      <a:gd name="T5" fmla="*/ 0 h 25"/>
                      <a:gd name="T6" fmla="*/ 2 w 43"/>
                      <a:gd name="T7" fmla="*/ 21 h 25"/>
                      <a:gd name="T8" fmla="*/ 1 w 43"/>
                      <a:gd name="T9" fmla="*/ 24 h 25"/>
                      <a:gd name="T10" fmla="*/ 3 w 43"/>
                      <a:gd name="T11" fmla="*/ 25 h 25"/>
                      <a:gd name="T12" fmla="*/ 4 w 43"/>
                      <a:gd name="T13" fmla="*/ 25 h 25"/>
                      <a:gd name="T14" fmla="*/ 42 w 43"/>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42" y="4"/>
                        </a:moveTo>
                        <a:cubicBezTo>
                          <a:pt x="43" y="4"/>
                          <a:pt x="43" y="2"/>
                          <a:pt x="43" y="1"/>
                        </a:cubicBezTo>
                        <a:cubicBezTo>
                          <a:pt x="42" y="0"/>
                          <a:pt x="41" y="0"/>
                          <a:pt x="40" y="0"/>
                        </a:cubicBezTo>
                        <a:cubicBezTo>
                          <a:pt x="2" y="21"/>
                          <a:pt x="2" y="21"/>
                          <a:pt x="2" y="21"/>
                        </a:cubicBezTo>
                        <a:cubicBezTo>
                          <a:pt x="0" y="21"/>
                          <a:pt x="0" y="23"/>
                          <a:pt x="1" y="24"/>
                        </a:cubicBezTo>
                        <a:cubicBezTo>
                          <a:pt x="1" y="25"/>
                          <a:pt x="2" y="25"/>
                          <a:pt x="3" y="25"/>
                        </a:cubicBezTo>
                        <a:cubicBezTo>
                          <a:pt x="3" y="25"/>
                          <a:pt x="3" y="25"/>
                          <a:pt x="4" y="25"/>
                        </a:cubicBezTo>
                        <a:lnTo>
                          <a:pt x="42"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1">
                    <a:extLst>
                      <a:ext uri="{FF2B5EF4-FFF2-40B4-BE49-F238E27FC236}">
                        <a16:creationId xmlns:a16="http://schemas.microsoft.com/office/drawing/2014/main" id="{5F047FAA-211C-C58D-A2E0-EB8ECC46D075}"/>
                      </a:ext>
                    </a:extLst>
                  </p:cNvPr>
                  <p:cNvSpPr>
                    <a:spLocks/>
                  </p:cNvSpPr>
                  <p:nvPr/>
                </p:nvSpPr>
                <p:spPr bwMode="auto">
                  <a:xfrm>
                    <a:off x="8329613" y="-981075"/>
                    <a:ext cx="234950" cy="138113"/>
                  </a:xfrm>
                  <a:custGeom>
                    <a:avLst/>
                    <a:gdLst>
                      <a:gd name="T0" fmla="*/ 43 w 43"/>
                      <a:gd name="T1" fmla="*/ 1 h 25"/>
                      <a:gd name="T2" fmla="*/ 39 w 43"/>
                      <a:gd name="T3" fmla="*/ 0 h 25"/>
                      <a:gd name="T4" fmla="*/ 1 w 43"/>
                      <a:gd name="T5" fmla="*/ 21 h 25"/>
                      <a:gd name="T6" fmla="*/ 0 w 43"/>
                      <a:gd name="T7" fmla="*/ 24 h 25"/>
                      <a:gd name="T8" fmla="*/ 2 w 43"/>
                      <a:gd name="T9" fmla="*/ 25 h 25"/>
                      <a:gd name="T10" fmla="*/ 3 w 43"/>
                      <a:gd name="T11" fmla="*/ 25 h 25"/>
                      <a:gd name="T12" fmla="*/ 42 w 43"/>
                      <a:gd name="T13" fmla="*/ 4 h 25"/>
                      <a:gd name="T14" fmla="*/ 43 w 43"/>
                      <a:gd name="T15" fmla="*/ 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43" y="1"/>
                        </a:moveTo>
                        <a:cubicBezTo>
                          <a:pt x="42" y="0"/>
                          <a:pt x="41" y="0"/>
                          <a:pt x="39" y="0"/>
                        </a:cubicBezTo>
                        <a:cubicBezTo>
                          <a:pt x="1" y="21"/>
                          <a:pt x="1" y="21"/>
                          <a:pt x="1" y="21"/>
                        </a:cubicBezTo>
                        <a:cubicBezTo>
                          <a:pt x="0" y="22"/>
                          <a:pt x="0" y="23"/>
                          <a:pt x="0" y="24"/>
                        </a:cubicBezTo>
                        <a:cubicBezTo>
                          <a:pt x="1" y="25"/>
                          <a:pt x="2" y="25"/>
                          <a:pt x="2" y="25"/>
                        </a:cubicBezTo>
                        <a:cubicBezTo>
                          <a:pt x="3" y="25"/>
                          <a:pt x="3" y="25"/>
                          <a:pt x="3" y="25"/>
                        </a:cubicBezTo>
                        <a:cubicBezTo>
                          <a:pt x="42" y="4"/>
                          <a:pt x="42" y="4"/>
                          <a:pt x="42" y="4"/>
                        </a:cubicBezTo>
                        <a:cubicBezTo>
                          <a:pt x="43" y="4"/>
                          <a:pt x="43" y="2"/>
                          <a:pt x="43"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7" name="Freeform 25">
                <a:extLst>
                  <a:ext uri="{FF2B5EF4-FFF2-40B4-BE49-F238E27FC236}">
                    <a16:creationId xmlns:a16="http://schemas.microsoft.com/office/drawing/2014/main" id="{E8BAB85B-F8C2-F484-BAFA-F333F5254ED8}"/>
                  </a:ext>
                </a:extLst>
              </p:cNvPr>
              <p:cNvSpPr>
                <a:spLocks noEditPoints="1"/>
              </p:cNvSpPr>
              <p:nvPr/>
            </p:nvSpPr>
            <p:spPr bwMode="auto">
              <a:xfrm>
                <a:off x="7075766" y="2740046"/>
                <a:ext cx="499844" cy="410983"/>
              </a:xfrm>
              <a:custGeom>
                <a:avLst/>
                <a:gdLst>
                  <a:gd name="T0" fmla="*/ 414 w 444"/>
                  <a:gd name="T1" fmla="*/ 172 h 365"/>
                  <a:gd name="T2" fmla="*/ 392 w 444"/>
                  <a:gd name="T3" fmla="*/ 0 h 365"/>
                  <a:gd name="T4" fmla="*/ 0 w 444"/>
                  <a:gd name="T5" fmla="*/ 22 h 365"/>
                  <a:gd name="T6" fmla="*/ 22 w 444"/>
                  <a:gd name="T7" fmla="*/ 283 h 365"/>
                  <a:gd name="T8" fmla="*/ 144 w 444"/>
                  <a:gd name="T9" fmla="*/ 355 h 365"/>
                  <a:gd name="T10" fmla="*/ 118 w 444"/>
                  <a:gd name="T11" fmla="*/ 360 h 365"/>
                  <a:gd name="T12" fmla="*/ 291 w 444"/>
                  <a:gd name="T13" fmla="*/ 365 h 365"/>
                  <a:gd name="T14" fmla="*/ 291 w 444"/>
                  <a:gd name="T15" fmla="*/ 355 h 365"/>
                  <a:gd name="T16" fmla="*/ 254 w 444"/>
                  <a:gd name="T17" fmla="*/ 283 h 365"/>
                  <a:gd name="T18" fmla="*/ 326 w 444"/>
                  <a:gd name="T19" fmla="*/ 348 h 365"/>
                  <a:gd name="T20" fmla="*/ 427 w 444"/>
                  <a:gd name="T21" fmla="*/ 365 h 365"/>
                  <a:gd name="T22" fmla="*/ 444 w 444"/>
                  <a:gd name="T23" fmla="*/ 189 h 365"/>
                  <a:gd name="T24" fmla="*/ 10 w 444"/>
                  <a:gd name="T25" fmla="*/ 22 h 365"/>
                  <a:gd name="T26" fmla="*/ 392 w 444"/>
                  <a:gd name="T27" fmla="*/ 9 h 365"/>
                  <a:gd name="T28" fmla="*/ 404 w 444"/>
                  <a:gd name="T29" fmla="*/ 36 h 365"/>
                  <a:gd name="T30" fmla="*/ 10 w 444"/>
                  <a:gd name="T31" fmla="*/ 22 h 365"/>
                  <a:gd name="T32" fmla="*/ 158 w 444"/>
                  <a:gd name="T33" fmla="*/ 355 h 365"/>
                  <a:gd name="T34" fmla="*/ 245 w 444"/>
                  <a:gd name="T35" fmla="*/ 283 h 365"/>
                  <a:gd name="T36" fmla="*/ 259 w 444"/>
                  <a:gd name="T37" fmla="*/ 355 h 365"/>
                  <a:gd name="T38" fmla="*/ 22 w 444"/>
                  <a:gd name="T39" fmla="*/ 273 h 365"/>
                  <a:gd name="T40" fmla="*/ 10 w 444"/>
                  <a:gd name="T41" fmla="*/ 247 h 365"/>
                  <a:gd name="T42" fmla="*/ 326 w 444"/>
                  <a:gd name="T43" fmla="*/ 273 h 365"/>
                  <a:gd name="T44" fmla="*/ 326 w 444"/>
                  <a:gd name="T45" fmla="*/ 237 h 365"/>
                  <a:gd name="T46" fmla="*/ 10 w 444"/>
                  <a:gd name="T47" fmla="*/ 45 h 365"/>
                  <a:gd name="T48" fmla="*/ 404 w 444"/>
                  <a:gd name="T49" fmla="*/ 172 h 365"/>
                  <a:gd name="T50" fmla="*/ 326 w 444"/>
                  <a:gd name="T51" fmla="*/ 189 h 365"/>
                  <a:gd name="T52" fmla="*/ 427 w 444"/>
                  <a:gd name="T53" fmla="*/ 355 h 365"/>
                  <a:gd name="T54" fmla="*/ 336 w 444"/>
                  <a:gd name="T55" fmla="*/ 348 h 365"/>
                  <a:gd name="T56" fmla="*/ 434 w 444"/>
                  <a:gd name="T57" fmla="*/ 339 h 365"/>
                  <a:gd name="T58" fmla="*/ 434 w 444"/>
                  <a:gd name="T59" fmla="*/ 329 h 365"/>
                  <a:gd name="T60" fmla="*/ 336 w 444"/>
                  <a:gd name="T61" fmla="*/ 205 h 365"/>
                  <a:gd name="T62" fmla="*/ 434 w 444"/>
                  <a:gd name="T63" fmla="*/ 329 h 365"/>
                  <a:gd name="T64" fmla="*/ 336 w 444"/>
                  <a:gd name="T65" fmla="*/ 196 h 365"/>
                  <a:gd name="T66" fmla="*/ 343 w 444"/>
                  <a:gd name="T67" fmla="*/ 181 h 365"/>
                  <a:gd name="T68" fmla="*/ 434 w 444"/>
                  <a:gd name="T69"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365">
                    <a:moveTo>
                      <a:pt x="427" y="172"/>
                    </a:moveTo>
                    <a:cubicBezTo>
                      <a:pt x="414" y="172"/>
                      <a:pt x="414" y="172"/>
                      <a:pt x="414" y="172"/>
                    </a:cubicBezTo>
                    <a:cubicBezTo>
                      <a:pt x="414" y="22"/>
                      <a:pt x="414" y="22"/>
                      <a:pt x="414" y="22"/>
                    </a:cubicBezTo>
                    <a:cubicBezTo>
                      <a:pt x="414" y="10"/>
                      <a:pt x="404" y="0"/>
                      <a:pt x="392" y="0"/>
                    </a:cubicBezTo>
                    <a:cubicBezTo>
                      <a:pt x="22" y="0"/>
                      <a:pt x="22" y="0"/>
                      <a:pt x="22" y="0"/>
                    </a:cubicBezTo>
                    <a:cubicBezTo>
                      <a:pt x="10" y="0"/>
                      <a:pt x="0" y="10"/>
                      <a:pt x="0" y="22"/>
                    </a:cubicBezTo>
                    <a:cubicBezTo>
                      <a:pt x="0" y="261"/>
                      <a:pt x="0" y="261"/>
                      <a:pt x="0" y="261"/>
                    </a:cubicBezTo>
                    <a:cubicBezTo>
                      <a:pt x="0" y="273"/>
                      <a:pt x="10" y="283"/>
                      <a:pt x="22" y="283"/>
                    </a:cubicBezTo>
                    <a:cubicBezTo>
                      <a:pt x="163" y="283"/>
                      <a:pt x="163" y="283"/>
                      <a:pt x="163" y="283"/>
                    </a:cubicBezTo>
                    <a:cubicBezTo>
                      <a:pt x="161" y="319"/>
                      <a:pt x="154" y="355"/>
                      <a:pt x="144" y="355"/>
                    </a:cubicBezTo>
                    <a:cubicBezTo>
                      <a:pt x="123" y="355"/>
                      <a:pt x="123" y="355"/>
                      <a:pt x="123" y="355"/>
                    </a:cubicBezTo>
                    <a:cubicBezTo>
                      <a:pt x="120" y="355"/>
                      <a:pt x="118" y="358"/>
                      <a:pt x="118" y="360"/>
                    </a:cubicBezTo>
                    <a:cubicBezTo>
                      <a:pt x="118" y="363"/>
                      <a:pt x="120" y="365"/>
                      <a:pt x="123" y="365"/>
                    </a:cubicBezTo>
                    <a:cubicBezTo>
                      <a:pt x="291" y="365"/>
                      <a:pt x="291" y="365"/>
                      <a:pt x="291" y="365"/>
                    </a:cubicBezTo>
                    <a:cubicBezTo>
                      <a:pt x="294" y="365"/>
                      <a:pt x="296" y="363"/>
                      <a:pt x="296" y="360"/>
                    </a:cubicBezTo>
                    <a:cubicBezTo>
                      <a:pt x="296" y="358"/>
                      <a:pt x="294" y="355"/>
                      <a:pt x="291" y="355"/>
                    </a:cubicBezTo>
                    <a:cubicBezTo>
                      <a:pt x="273" y="355"/>
                      <a:pt x="273" y="355"/>
                      <a:pt x="273" y="355"/>
                    </a:cubicBezTo>
                    <a:cubicBezTo>
                      <a:pt x="264" y="355"/>
                      <a:pt x="256" y="319"/>
                      <a:pt x="254" y="283"/>
                    </a:cubicBezTo>
                    <a:cubicBezTo>
                      <a:pt x="326" y="283"/>
                      <a:pt x="326" y="283"/>
                      <a:pt x="326" y="283"/>
                    </a:cubicBezTo>
                    <a:cubicBezTo>
                      <a:pt x="326" y="348"/>
                      <a:pt x="326" y="348"/>
                      <a:pt x="326" y="348"/>
                    </a:cubicBezTo>
                    <a:cubicBezTo>
                      <a:pt x="326" y="357"/>
                      <a:pt x="334" y="365"/>
                      <a:pt x="343" y="365"/>
                    </a:cubicBezTo>
                    <a:cubicBezTo>
                      <a:pt x="427" y="365"/>
                      <a:pt x="427" y="365"/>
                      <a:pt x="427" y="365"/>
                    </a:cubicBezTo>
                    <a:cubicBezTo>
                      <a:pt x="436" y="365"/>
                      <a:pt x="444" y="357"/>
                      <a:pt x="444" y="348"/>
                    </a:cubicBezTo>
                    <a:cubicBezTo>
                      <a:pt x="444" y="189"/>
                      <a:pt x="444" y="189"/>
                      <a:pt x="444" y="189"/>
                    </a:cubicBezTo>
                    <a:cubicBezTo>
                      <a:pt x="444" y="179"/>
                      <a:pt x="436" y="172"/>
                      <a:pt x="427" y="172"/>
                    </a:cubicBezTo>
                    <a:close/>
                    <a:moveTo>
                      <a:pt x="10" y="22"/>
                    </a:moveTo>
                    <a:cubicBezTo>
                      <a:pt x="10" y="15"/>
                      <a:pt x="15" y="9"/>
                      <a:pt x="22" y="9"/>
                    </a:cubicBezTo>
                    <a:cubicBezTo>
                      <a:pt x="392" y="9"/>
                      <a:pt x="392" y="9"/>
                      <a:pt x="392" y="9"/>
                    </a:cubicBezTo>
                    <a:cubicBezTo>
                      <a:pt x="399" y="9"/>
                      <a:pt x="404" y="15"/>
                      <a:pt x="404" y="22"/>
                    </a:cubicBezTo>
                    <a:cubicBezTo>
                      <a:pt x="404" y="36"/>
                      <a:pt x="404" y="36"/>
                      <a:pt x="404" y="36"/>
                    </a:cubicBezTo>
                    <a:cubicBezTo>
                      <a:pt x="10" y="36"/>
                      <a:pt x="10" y="36"/>
                      <a:pt x="10" y="36"/>
                    </a:cubicBezTo>
                    <a:lnTo>
                      <a:pt x="10" y="22"/>
                    </a:lnTo>
                    <a:close/>
                    <a:moveTo>
                      <a:pt x="259" y="355"/>
                    </a:moveTo>
                    <a:cubicBezTo>
                      <a:pt x="158" y="355"/>
                      <a:pt x="158" y="355"/>
                      <a:pt x="158" y="355"/>
                    </a:cubicBezTo>
                    <a:cubicBezTo>
                      <a:pt x="169" y="338"/>
                      <a:pt x="172" y="301"/>
                      <a:pt x="172" y="283"/>
                    </a:cubicBezTo>
                    <a:cubicBezTo>
                      <a:pt x="245" y="283"/>
                      <a:pt x="245" y="283"/>
                      <a:pt x="245" y="283"/>
                    </a:cubicBezTo>
                    <a:cubicBezTo>
                      <a:pt x="245" y="290"/>
                      <a:pt x="246" y="305"/>
                      <a:pt x="249" y="320"/>
                    </a:cubicBezTo>
                    <a:cubicBezTo>
                      <a:pt x="251" y="336"/>
                      <a:pt x="255" y="348"/>
                      <a:pt x="259" y="355"/>
                    </a:cubicBezTo>
                    <a:close/>
                    <a:moveTo>
                      <a:pt x="326" y="273"/>
                    </a:moveTo>
                    <a:cubicBezTo>
                      <a:pt x="22" y="273"/>
                      <a:pt x="22" y="273"/>
                      <a:pt x="22" y="273"/>
                    </a:cubicBezTo>
                    <a:cubicBezTo>
                      <a:pt x="15" y="273"/>
                      <a:pt x="10" y="268"/>
                      <a:pt x="10" y="261"/>
                    </a:cubicBezTo>
                    <a:cubicBezTo>
                      <a:pt x="10" y="247"/>
                      <a:pt x="10" y="247"/>
                      <a:pt x="10" y="247"/>
                    </a:cubicBezTo>
                    <a:cubicBezTo>
                      <a:pt x="326" y="247"/>
                      <a:pt x="326" y="247"/>
                      <a:pt x="326" y="247"/>
                    </a:cubicBezTo>
                    <a:lnTo>
                      <a:pt x="326" y="273"/>
                    </a:lnTo>
                    <a:close/>
                    <a:moveTo>
                      <a:pt x="326" y="189"/>
                    </a:moveTo>
                    <a:cubicBezTo>
                      <a:pt x="326" y="237"/>
                      <a:pt x="326" y="237"/>
                      <a:pt x="326" y="237"/>
                    </a:cubicBezTo>
                    <a:cubicBezTo>
                      <a:pt x="10" y="237"/>
                      <a:pt x="10" y="237"/>
                      <a:pt x="10" y="237"/>
                    </a:cubicBezTo>
                    <a:cubicBezTo>
                      <a:pt x="10" y="45"/>
                      <a:pt x="10" y="45"/>
                      <a:pt x="10" y="45"/>
                    </a:cubicBezTo>
                    <a:cubicBezTo>
                      <a:pt x="404" y="45"/>
                      <a:pt x="404" y="45"/>
                      <a:pt x="404" y="45"/>
                    </a:cubicBezTo>
                    <a:cubicBezTo>
                      <a:pt x="404" y="172"/>
                      <a:pt x="404" y="172"/>
                      <a:pt x="404" y="172"/>
                    </a:cubicBezTo>
                    <a:cubicBezTo>
                      <a:pt x="343" y="172"/>
                      <a:pt x="343" y="172"/>
                      <a:pt x="343" y="172"/>
                    </a:cubicBezTo>
                    <a:cubicBezTo>
                      <a:pt x="334" y="172"/>
                      <a:pt x="326" y="179"/>
                      <a:pt x="326" y="189"/>
                    </a:cubicBezTo>
                    <a:close/>
                    <a:moveTo>
                      <a:pt x="434" y="348"/>
                    </a:moveTo>
                    <a:cubicBezTo>
                      <a:pt x="434" y="352"/>
                      <a:pt x="431" y="355"/>
                      <a:pt x="427" y="355"/>
                    </a:cubicBezTo>
                    <a:cubicBezTo>
                      <a:pt x="343" y="355"/>
                      <a:pt x="343" y="355"/>
                      <a:pt x="343" y="355"/>
                    </a:cubicBezTo>
                    <a:cubicBezTo>
                      <a:pt x="339" y="355"/>
                      <a:pt x="336" y="352"/>
                      <a:pt x="336" y="348"/>
                    </a:cubicBezTo>
                    <a:cubicBezTo>
                      <a:pt x="336" y="339"/>
                      <a:pt x="336" y="339"/>
                      <a:pt x="336" y="339"/>
                    </a:cubicBezTo>
                    <a:cubicBezTo>
                      <a:pt x="434" y="339"/>
                      <a:pt x="434" y="339"/>
                      <a:pt x="434" y="339"/>
                    </a:cubicBezTo>
                    <a:lnTo>
                      <a:pt x="434" y="348"/>
                    </a:lnTo>
                    <a:close/>
                    <a:moveTo>
                      <a:pt x="434" y="329"/>
                    </a:moveTo>
                    <a:cubicBezTo>
                      <a:pt x="336" y="329"/>
                      <a:pt x="336" y="329"/>
                      <a:pt x="336" y="329"/>
                    </a:cubicBezTo>
                    <a:cubicBezTo>
                      <a:pt x="336" y="205"/>
                      <a:pt x="336" y="205"/>
                      <a:pt x="336" y="205"/>
                    </a:cubicBezTo>
                    <a:cubicBezTo>
                      <a:pt x="434" y="205"/>
                      <a:pt x="434" y="205"/>
                      <a:pt x="434" y="205"/>
                    </a:cubicBezTo>
                    <a:lnTo>
                      <a:pt x="434" y="329"/>
                    </a:lnTo>
                    <a:close/>
                    <a:moveTo>
                      <a:pt x="434" y="196"/>
                    </a:moveTo>
                    <a:cubicBezTo>
                      <a:pt x="336" y="196"/>
                      <a:pt x="336" y="196"/>
                      <a:pt x="336" y="196"/>
                    </a:cubicBezTo>
                    <a:cubicBezTo>
                      <a:pt x="336" y="189"/>
                      <a:pt x="336" y="189"/>
                      <a:pt x="336" y="189"/>
                    </a:cubicBezTo>
                    <a:cubicBezTo>
                      <a:pt x="336" y="184"/>
                      <a:pt x="339" y="181"/>
                      <a:pt x="343" y="181"/>
                    </a:cubicBezTo>
                    <a:cubicBezTo>
                      <a:pt x="427" y="181"/>
                      <a:pt x="427" y="181"/>
                      <a:pt x="427" y="181"/>
                    </a:cubicBezTo>
                    <a:cubicBezTo>
                      <a:pt x="431" y="181"/>
                      <a:pt x="434" y="184"/>
                      <a:pt x="434" y="189"/>
                    </a:cubicBezTo>
                    <a:lnTo>
                      <a:pt x="434" y="19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grpSp>
        <p:grpSp>
          <p:nvGrpSpPr>
            <p:cNvPr id="2048" name="Group 2047">
              <a:extLst>
                <a:ext uri="{FF2B5EF4-FFF2-40B4-BE49-F238E27FC236}">
                  <a16:creationId xmlns:a16="http://schemas.microsoft.com/office/drawing/2014/main" id="{4FFD51D4-C2C0-A5E7-8BD8-F5FFA117669F}"/>
                </a:ext>
              </a:extLst>
            </p:cNvPr>
            <p:cNvGrpSpPr/>
            <p:nvPr/>
          </p:nvGrpSpPr>
          <p:grpSpPr>
            <a:xfrm>
              <a:off x="3621091" y="2044938"/>
              <a:ext cx="1113014" cy="728662"/>
              <a:chOff x="5142767" y="1892538"/>
              <a:chExt cx="1113014" cy="728662"/>
            </a:xfrm>
          </p:grpSpPr>
          <p:grpSp>
            <p:nvGrpSpPr>
              <p:cNvPr id="2049" name="Group 2048">
                <a:extLst>
                  <a:ext uri="{FF2B5EF4-FFF2-40B4-BE49-F238E27FC236}">
                    <a16:creationId xmlns:a16="http://schemas.microsoft.com/office/drawing/2014/main" id="{510AED62-981C-0734-4349-A19B4E0D3415}"/>
                  </a:ext>
                </a:extLst>
              </p:cNvPr>
              <p:cNvGrpSpPr/>
              <p:nvPr/>
            </p:nvGrpSpPr>
            <p:grpSpPr>
              <a:xfrm>
                <a:off x="5142767" y="1892538"/>
                <a:ext cx="1113014" cy="728662"/>
                <a:chOff x="5640388" y="-1889893"/>
                <a:chExt cx="2970460" cy="1944688"/>
              </a:xfrm>
            </p:grpSpPr>
            <p:sp>
              <p:nvSpPr>
                <p:cNvPr id="2051" name="Oval 60">
                  <a:extLst>
                    <a:ext uri="{FF2B5EF4-FFF2-40B4-BE49-F238E27FC236}">
                      <a16:creationId xmlns:a16="http://schemas.microsoft.com/office/drawing/2014/main" id="{9BF3E0C9-26EB-708C-58BF-16BA49D9413A}"/>
                    </a:ext>
                  </a:extLst>
                </p:cNvPr>
                <p:cNvSpPr>
                  <a:spLocks noChangeArrowheads="1"/>
                </p:cNvSpPr>
                <p:nvPr/>
              </p:nvSpPr>
              <p:spPr bwMode="auto">
                <a:xfrm>
                  <a:off x="6675685" y="-1889893"/>
                  <a:ext cx="1935163" cy="1944688"/>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53" name="Group 2052">
                  <a:extLst>
                    <a:ext uri="{FF2B5EF4-FFF2-40B4-BE49-F238E27FC236}">
                      <a16:creationId xmlns:a16="http://schemas.microsoft.com/office/drawing/2014/main" id="{333CD402-5416-4294-2E71-13ABC34DE06F}"/>
                    </a:ext>
                  </a:extLst>
                </p:cNvPr>
                <p:cNvGrpSpPr/>
                <p:nvPr/>
              </p:nvGrpSpPr>
              <p:grpSpPr>
                <a:xfrm>
                  <a:off x="5640388" y="-1408113"/>
                  <a:ext cx="885825" cy="1063626"/>
                  <a:chOff x="5640388" y="-1408113"/>
                  <a:chExt cx="885825" cy="1063626"/>
                </a:xfrm>
              </p:grpSpPr>
              <p:sp>
                <p:nvSpPr>
                  <p:cNvPr id="2054" name="Freeform 73">
                    <a:extLst>
                      <a:ext uri="{FF2B5EF4-FFF2-40B4-BE49-F238E27FC236}">
                        <a16:creationId xmlns:a16="http://schemas.microsoft.com/office/drawing/2014/main" id="{CB507132-528E-70D6-9348-E5BD5E3F25C8}"/>
                      </a:ext>
                    </a:extLst>
                  </p:cNvPr>
                  <p:cNvSpPr>
                    <a:spLocks noEditPoints="1"/>
                  </p:cNvSpPr>
                  <p:nvPr/>
                </p:nvSpPr>
                <p:spPr bwMode="auto">
                  <a:xfrm>
                    <a:off x="5962650" y="-1408113"/>
                    <a:ext cx="339725" cy="93663"/>
                  </a:xfrm>
                  <a:custGeom>
                    <a:avLst/>
                    <a:gdLst>
                      <a:gd name="T0" fmla="*/ 53 w 62"/>
                      <a:gd name="T1" fmla="*/ 17 h 17"/>
                      <a:gd name="T2" fmla="*/ 9 w 62"/>
                      <a:gd name="T3" fmla="*/ 17 h 17"/>
                      <a:gd name="T4" fmla="*/ 0 w 62"/>
                      <a:gd name="T5" fmla="*/ 9 h 17"/>
                      <a:gd name="T6" fmla="*/ 9 w 62"/>
                      <a:gd name="T7" fmla="*/ 0 h 17"/>
                      <a:gd name="T8" fmla="*/ 53 w 62"/>
                      <a:gd name="T9" fmla="*/ 0 h 17"/>
                      <a:gd name="T10" fmla="*/ 62 w 62"/>
                      <a:gd name="T11" fmla="*/ 9 h 17"/>
                      <a:gd name="T12" fmla="*/ 53 w 62"/>
                      <a:gd name="T13" fmla="*/ 17 h 17"/>
                      <a:gd name="T14" fmla="*/ 9 w 62"/>
                      <a:gd name="T15" fmla="*/ 4 h 17"/>
                      <a:gd name="T16" fmla="*/ 4 w 62"/>
                      <a:gd name="T17" fmla="*/ 9 h 17"/>
                      <a:gd name="T18" fmla="*/ 9 w 62"/>
                      <a:gd name="T19" fmla="*/ 13 h 17"/>
                      <a:gd name="T20" fmla="*/ 53 w 62"/>
                      <a:gd name="T21" fmla="*/ 13 h 17"/>
                      <a:gd name="T22" fmla="*/ 57 w 62"/>
                      <a:gd name="T23" fmla="*/ 9 h 17"/>
                      <a:gd name="T24" fmla="*/ 53 w 62"/>
                      <a:gd name="T25" fmla="*/ 4 h 17"/>
                      <a:gd name="T26" fmla="*/ 9 w 62"/>
                      <a:gd name="T2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7">
                        <a:moveTo>
                          <a:pt x="53" y="17"/>
                        </a:moveTo>
                        <a:cubicBezTo>
                          <a:pt x="9" y="17"/>
                          <a:pt x="9" y="17"/>
                          <a:pt x="9" y="17"/>
                        </a:cubicBezTo>
                        <a:cubicBezTo>
                          <a:pt x="4" y="17"/>
                          <a:pt x="0" y="13"/>
                          <a:pt x="0" y="9"/>
                        </a:cubicBezTo>
                        <a:cubicBezTo>
                          <a:pt x="0" y="4"/>
                          <a:pt x="4" y="0"/>
                          <a:pt x="9" y="0"/>
                        </a:cubicBezTo>
                        <a:cubicBezTo>
                          <a:pt x="53" y="0"/>
                          <a:pt x="53" y="0"/>
                          <a:pt x="53" y="0"/>
                        </a:cubicBezTo>
                        <a:cubicBezTo>
                          <a:pt x="58" y="0"/>
                          <a:pt x="62" y="4"/>
                          <a:pt x="62" y="9"/>
                        </a:cubicBezTo>
                        <a:cubicBezTo>
                          <a:pt x="62" y="13"/>
                          <a:pt x="58" y="17"/>
                          <a:pt x="53" y="17"/>
                        </a:cubicBezTo>
                        <a:close/>
                        <a:moveTo>
                          <a:pt x="9" y="4"/>
                        </a:moveTo>
                        <a:cubicBezTo>
                          <a:pt x="6" y="4"/>
                          <a:pt x="4" y="6"/>
                          <a:pt x="4" y="9"/>
                        </a:cubicBezTo>
                        <a:cubicBezTo>
                          <a:pt x="4" y="11"/>
                          <a:pt x="6" y="13"/>
                          <a:pt x="9" y="13"/>
                        </a:cubicBezTo>
                        <a:cubicBezTo>
                          <a:pt x="53" y="13"/>
                          <a:pt x="53" y="13"/>
                          <a:pt x="53" y="13"/>
                        </a:cubicBezTo>
                        <a:cubicBezTo>
                          <a:pt x="55" y="13"/>
                          <a:pt x="57" y="11"/>
                          <a:pt x="57" y="9"/>
                        </a:cubicBezTo>
                        <a:cubicBezTo>
                          <a:pt x="57" y="6"/>
                          <a:pt x="55" y="4"/>
                          <a:pt x="53" y="4"/>
                        </a:cubicBezTo>
                        <a:lnTo>
                          <a:pt x="9"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74">
                    <a:extLst>
                      <a:ext uri="{FF2B5EF4-FFF2-40B4-BE49-F238E27FC236}">
                        <a16:creationId xmlns:a16="http://schemas.microsoft.com/office/drawing/2014/main" id="{F5115339-C5AF-1DEF-DEE5-49597C6452D4}"/>
                      </a:ext>
                    </a:extLst>
                  </p:cNvPr>
                  <p:cNvSpPr>
                    <a:spLocks noEditPoints="1"/>
                  </p:cNvSpPr>
                  <p:nvPr/>
                </p:nvSpPr>
                <p:spPr bwMode="auto">
                  <a:xfrm>
                    <a:off x="5640388" y="-498475"/>
                    <a:ext cx="152400" cy="153988"/>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5 h 28"/>
                      <a:gd name="T12" fmla="*/ 5 w 28"/>
                      <a:gd name="T13" fmla="*/ 14 h 28"/>
                      <a:gd name="T14" fmla="*/ 14 w 28"/>
                      <a:gd name="T15" fmla="*/ 23 h 28"/>
                      <a:gd name="T16" fmla="*/ 23 w 28"/>
                      <a:gd name="T17" fmla="*/ 14 h 28"/>
                      <a:gd name="T18" fmla="*/ 14 w 28"/>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7"/>
                          <a:pt x="6" y="0"/>
                          <a:pt x="14" y="0"/>
                        </a:cubicBezTo>
                        <a:cubicBezTo>
                          <a:pt x="22" y="0"/>
                          <a:pt x="28" y="7"/>
                          <a:pt x="28" y="14"/>
                        </a:cubicBezTo>
                        <a:cubicBezTo>
                          <a:pt x="28" y="22"/>
                          <a:pt x="22" y="28"/>
                          <a:pt x="14" y="28"/>
                        </a:cubicBezTo>
                        <a:close/>
                        <a:moveTo>
                          <a:pt x="14" y="5"/>
                        </a:moveTo>
                        <a:cubicBezTo>
                          <a:pt x="9" y="5"/>
                          <a:pt x="5" y="9"/>
                          <a:pt x="5" y="14"/>
                        </a:cubicBezTo>
                        <a:cubicBezTo>
                          <a:pt x="5" y="19"/>
                          <a:pt x="9" y="23"/>
                          <a:pt x="14" y="23"/>
                        </a:cubicBezTo>
                        <a:cubicBezTo>
                          <a:pt x="19" y="23"/>
                          <a:pt x="23" y="19"/>
                          <a:pt x="23" y="14"/>
                        </a:cubicBezTo>
                        <a:cubicBezTo>
                          <a:pt x="23" y="9"/>
                          <a:pt x="19" y="5"/>
                          <a:pt x="14"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75">
                    <a:extLst>
                      <a:ext uri="{FF2B5EF4-FFF2-40B4-BE49-F238E27FC236}">
                        <a16:creationId xmlns:a16="http://schemas.microsoft.com/office/drawing/2014/main" id="{080A9E6B-85EF-7DC6-754C-082C7846946F}"/>
                      </a:ext>
                    </a:extLst>
                  </p:cNvPr>
                  <p:cNvSpPr>
                    <a:spLocks noEditPoints="1"/>
                  </p:cNvSpPr>
                  <p:nvPr/>
                </p:nvSpPr>
                <p:spPr bwMode="auto">
                  <a:xfrm>
                    <a:off x="5886450" y="-498475"/>
                    <a:ext cx="152400" cy="153988"/>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5 h 28"/>
                      <a:gd name="T12" fmla="*/ 5 w 28"/>
                      <a:gd name="T13" fmla="*/ 14 h 28"/>
                      <a:gd name="T14" fmla="*/ 14 w 28"/>
                      <a:gd name="T15" fmla="*/ 23 h 28"/>
                      <a:gd name="T16" fmla="*/ 23 w 28"/>
                      <a:gd name="T17" fmla="*/ 14 h 28"/>
                      <a:gd name="T18" fmla="*/ 14 w 28"/>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7"/>
                          <a:pt x="6" y="0"/>
                          <a:pt x="14" y="0"/>
                        </a:cubicBezTo>
                        <a:cubicBezTo>
                          <a:pt x="21" y="0"/>
                          <a:pt x="28" y="7"/>
                          <a:pt x="28" y="14"/>
                        </a:cubicBezTo>
                        <a:cubicBezTo>
                          <a:pt x="28" y="22"/>
                          <a:pt x="21" y="28"/>
                          <a:pt x="14" y="28"/>
                        </a:cubicBezTo>
                        <a:close/>
                        <a:moveTo>
                          <a:pt x="14" y="5"/>
                        </a:moveTo>
                        <a:cubicBezTo>
                          <a:pt x="9" y="5"/>
                          <a:pt x="5" y="9"/>
                          <a:pt x="5" y="14"/>
                        </a:cubicBezTo>
                        <a:cubicBezTo>
                          <a:pt x="5" y="19"/>
                          <a:pt x="9" y="23"/>
                          <a:pt x="14" y="23"/>
                        </a:cubicBezTo>
                        <a:cubicBezTo>
                          <a:pt x="19" y="23"/>
                          <a:pt x="23" y="19"/>
                          <a:pt x="23" y="14"/>
                        </a:cubicBezTo>
                        <a:cubicBezTo>
                          <a:pt x="23" y="9"/>
                          <a:pt x="19" y="5"/>
                          <a:pt x="14"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76">
                    <a:extLst>
                      <a:ext uri="{FF2B5EF4-FFF2-40B4-BE49-F238E27FC236}">
                        <a16:creationId xmlns:a16="http://schemas.microsoft.com/office/drawing/2014/main" id="{583A4E82-EE77-F06A-7BD7-8657A1805BE8}"/>
                      </a:ext>
                    </a:extLst>
                  </p:cNvPr>
                  <p:cNvSpPr>
                    <a:spLocks noEditPoints="1"/>
                  </p:cNvSpPr>
                  <p:nvPr/>
                </p:nvSpPr>
                <p:spPr bwMode="auto">
                  <a:xfrm>
                    <a:off x="6132513" y="-498475"/>
                    <a:ext cx="147638" cy="15398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4 w 27"/>
                      <a:gd name="T13" fmla="*/ 14 h 28"/>
                      <a:gd name="T14" fmla="*/ 14 w 27"/>
                      <a:gd name="T15" fmla="*/ 23 h 28"/>
                      <a:gd name="T16" fmla="*/ 23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6" y="28"/>
                          <a:pt x="0" y="22"/>
                          <a:pt x="0" y="14"/>
                        </a:cubicBezTo>
                        <a:cubicBezTo>
                          <a:pt x="0" y="7"/>
                          <a:pt x="6" y="0"/>
                          <a:pt x="14" y="0"/>
                        </a:cubicBezTo>
                        <a:cubicBezTo>
                          <a:pt x="21" y="0"/>
                          <a:pt x="27" y="7"/>
                          <a:pt x="27" y="14"/>
                        </a:cubicBezTo>
                        <a:cubicBezTo>
                          <a:pt x="27" y="22"/>
                          <a:pt x="21" y="28"/>
                          <a:pt x="14" y="28"/>
                        </a:cubicBezTo>
                        <a:close/>
                        <a:moveTo>
                          <a:pt x="14" y="5"/>
                        </a:moveTo>
                        <a:cubicBezTo>
                          <a:pt x="9" y="5"/>
                          <a:pt x="4" y="9"/>
                          <a:pt x="4" y="14"/>
                        </a:cubicBezTo>
                        <a:cubicBezTo>
                          <a:pt x="4" y="19"/>
                          <a:pt x="9" y="23"/>
                          <a:pt x="14" y="23"/>
                        </a:cubicBezTo>
                        <a:cubicBezTo>
                          <a:pt x="19" y="23"/>
                          <a:pt x="23" y="19"/>
                          <a:pt x="23" y="14"/>
                        </a:cubicBezTo>
                        <a:cubicBezTo>
                          <a:pt x="23" y="9"/>
                          <a:pt x="19" y="5"/>
                          <a:pt x="14"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77">
                    <a:extLst>
                      <a:ext uri="{FF2B5EF4-FFF2-40B4-BE49-F238E27FC236}">
                        <a16:creationId xmlns:a16="http://schemas.microsoft.com/office/drawing/2014/main" id="{2E627FB6-0645-1DA2-3C7F-7004C3BE76E4}"/>
                      </a:ext>
                    </a:extLst>
                  </p:cNvPr>
                  <p:cNvSpPr>
                    <a:spLocks noEditPoints="1"/>
                  </p:cNvSpPr>
                  <p:nvPr/>
                </p:nvSpPr>
                <p:spPr bwMode="auto">
                  <a:xfrm>
                    <a:off x="6378575" y="-498475"/>
                    <a:ext cx="147638" cy="153988"/>
                  </a:xfrm>
                  <a:custGeom>
                    <a:avLst/>
                    <a:gdLst>
                      <a:gd name="T0" fmla="*/ 13 w 27"/>
                      <a:gd name="T1" fmla="*/ 28 h 28"/>
                      <a:gd name="T2" fmla="*/ 0 w 27"/>
                      <a:gd name="T3" fmla="*/ 14 h 28"/>
                      <a:gd name="T4" fmla="*/ 13 w 27"/>
                      <a:gd name="T5" fmla="*/ 0 h 28"/>
                      <a:gd name="T6" fmla="*/ 27 w 27"/>
                      <a:gd name="T7" fmla="*/ 14 h 28"/>
                      <a:gd name="T8" fmla="*/ 13 w 27"/>
                      <a:gd name="T9" fmla="*/ 28 h 28"/>
                      <a:gd name="T10" fmla="*/ 13 w 27"/>
                      <a:gd name="T11" fmla="*/ 5 h 28"/>
                      <a:gd name="T12" fmla="*/ 4 w 27"/>
                      <a:gd name="T13" fmla="*/ 14 h 28"/>
                      <a:gd name="T14" fmla="*/ 13 w 27"/>
                      <a:gd name="T15" fmla="*/ 23 h 28"/>
                      <a:gd name="T16" fmla="*/ 23 w 27"/>
                      <a:gd name="T17" fmla="*/ 14 h 28"/>
                      <a:gd name="T18" fmla="*/ 13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3" y="28"/>
                        </a:moveTo>
                        <a:cubicBezTo>
                          <a:pt x="6" y="28"/>
                          <a:pt x="0" y="22"/>
                          <a:pt x="0" y="14"/>
                        </a:cubicBezTo>
                        <a:cubicBezTo>
                          <a:pt x="0" y="7"/>
                          <a:pt x="6" y="0"/>
                          <a:pt x="13" y="0"/>
                        </a:cubicBezTo>
                        <a:cubicBezTo>
                          <a:pt x="21" y="0"/>
                          <a:pt x="27" y="7"/>
                          <a:pt x="27" y="14"/>
                        </a:cubicBezTo>
                        <a:cubicBezTo>
                          <a:pt x="27" y="22"/>
                          <a:pt x="21" y="28"/>
                          <a:pt x="13" y="28"/>
                        </a:cubicBezTo>
                        <a:close/>
                        <a:moveTo>
                          <a:pt x="13" y="5"/>
                        </a:moveTo>
                        <a:cubicBezTo>
                          <a:pt x="8" y="5"/>
                          <a:pt x="4" y="9"/>
                          <a:pt x="4" y="14"/>
                        </a:cubicBezTo>
                        <a:cubicBezTo>
                          <a:pt x="4" y="19"/>
                          <a:pt x="8" y="23"/>
                          <a:pt x="13" y="23"/>
                        </a:cubicBezTo>
                        <a:cubicBezTo>
                          <a:pt x="19" y="23"/>
                          <a:pt x="23" y="19"/>
                          <a:pt x="23" y="14"/>
                        </a:cubicBezTo>
                        <a:cubicBezTo>
                          <a:pt x="23" y="9"/>
                          <a:pt x="19" y="5"/>
                          <a:pt x="13"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50" name="Freeform 103">
                <a:extLst>
                  <a:ext uri="{FF2B5EF4-FFF2-40B4-BE49-F238E27FC236}">
                    <a16:creationId xmlns:a16="http://schemas.microsoft.com/office/drawing/2014/main" id="{2022C5FA-473F-90CC-D41B-98674BB04FF5}"/>
                  </a:ext>
                </a:extLst>
              </p:cNvPr>
              <p:cNvSpPr>
                <a:spLocks noEditPoints="1"/>
              </p:cNvSpPr>
              <p:nvPr/>
            </p:nvSpPr>
            <p:spPr bwMode="auto">
              <a:xfrm>
                <a:off x="5621101" y="2016786"/>
                <a:ext cx="510219" cy="421105"/>
              </a:xfrm>
              <a:custGeom>
                <a:avLst/>
                <a:gdLst>
                  <a:gd name="T0" fmla="*/ 466 w 675"/>
                  <a:gd name="T1" fmla="*/ 403 h 557"/>
                  <a:gd name="T2" fmla="*/ 270 w 675"/>
                  <a:gd name="T3" fmla="*/ 403 h 557"/>
                  <a:gd name="T4" fmla="*/ 368 w 675"/>
                  <a:gd name="T5" fmla="*/ 304 h 557"/>
                  <a:gd name="T6" fmla="*/ 368 w 675"/>
                  <a:gd name="T7" fmla="*/ 502 h 557"/>
                  <a:gd name="T8" fmla="*/ 368 w 675"/>
                  <a:gd name="T9" fmla="*/ 304 h 557"/>
                  <a:gd name="T10" fmla="*/ 598 w 675"/>
                  <a:gd name="T11" fmla="*/ 406 h 557"/>
                  <a:gd name="T12" fmla="*/ 514 w 675"/>
                  <a:gd name="T13" fmla="*/ 406 h 557"/>
                  <a:gd name="T14" fmla="*/ 556 w 675"/>
                  <a:gd name="T15" fmla="*/ 378 h 557"/>
                  <a:gd name="T16" fmla="*/ 556 w 675"/>
                  <a:gd name="T17" fmla="*/ 435 h 557"/>
                  <a:gd name="T18" fmla="*/ 556 w 675"/>
                  <a:gd name="T19" fmla="*/ 378 h 557"/>
                  <a:gd name="T20" fmla="*/ 226 w 675"/>
                  <a:gd name="T21" fmla="*/ 406 h 557"/>
                  <a:gd name="T22" fmla="*/ 142 w 675"/>
                  <a:gd name="T23" fmla="*/ 406 h 557"/>
                  <a:gd name="T24" fmla="*/ 184 w 675"/>
                  <a:gd name="T25" fmla="*/ 378 h 557"/>
                  <a:gd name="T26" fmla="*/ 184 w 675"/>
                  <a:gd name="T27" fmla="*/ 435 h 557"/>
                  <a:gd name="T28" fmla="*/ 184 w 675"/>
                  <a:gd name="T29" fmla="*/ 378 h 557"/>
                  <a:gd name="T30" fmla="*/ 659 w 675"/>
                  <a:gd name="T31" fmla="*/ 249 h 557"/>
                  <a:gd name="T32" fmla="*/ 613 w 675"/>
                  <a:gd name="T33" fmla="*/ 93 h 557"/>
                  <a:gd name="T34" fmla="*/ 587 w 675"/>
                  <a:gd name="T35" fmla="*/ 6 h 557"/>
                  <a:gd name="T36" fmla="*/ 579 w 675"/>
                  <a:gd name="T37" fmla="*/ 1 h 557"/>
                  <a:gd name="T38" fmla="*/ 492 w 675"/>
                  <a:gd name="T39" fmla="*/ 26 h 557"/>
                  <a:gd name="T40" fmla="*/ 93 w 675"/>
                  <a:gd name="T41" fmla="*/ 143 h 557"/>
                  <a:gd name="T42" fmla="*/ 93 w 675"/>
                  <a:gd name="T43" fmla="*/ 143 h 557"/>
                  <a:gd name="T44" fmla="*/ 1 w 675"/>
                  <a:gd name="T45" fmla="*/ 177 h 557"/>
                  <a:gd name="T46" fmla="*/ 64 w 675"/>
                  <a:gd name="T47" fmla="*/ 550 h 557"/>
                  <a:gd name="T48" fmla="*/ 668 w 675"/>
                  <a:gd name="T49" fmla="*/ 557 h 557"/>
                  <a:gd name="T50" fmla="*/ 675 w 675"/>
                  <a:gd name="T51" fmla="*/ 256 h 557"/>
                  <a:gd name="T52" fmla="*/ 64 w 675"/>
                  <a:gd name="T53" fmla="*/ 344 h 557"/>
                  <a:gd name="T54" fmla="*/ 64 w 675"/>
                  <a:gd name="T55" fmla="*/ 255 h 557"/>
                  <a:gd name="T56" fmla="*/ 64 w 675"/>
                  <a:gd name="T57" fmla="*/ 344 h 557"/>
                  <a:gd name="T58" fmla="*/ 169 w 675"/>
                  <a:gd name="T59" fmla="*/ 263 h 557"/>
                  <a:gd name="T60" fmla="*/ 661 w 675"/>
                  <a:gd name="T61" fmla="*/ 354 h 557"/>
                  <a:gd name="T62" fmla="*/ 593 w 675"/>
                  <a:gd name="T63" fmla="*/ 543 h 557"/>
                  <a:gd name="T64" fmla="*/ 78 w 675"/>
                  <a:gd name="T65" fmla="*/ 475 h 557"/>
                  <a:gd name="T66" fmla="*/ 78 w 675"/>
                  <a:gd name="T67" fmla="*/ 340 h 557"/>
                  <a:gd name="T68" fmla="*/ 155 w 675"/>
                  <a:gd name="T69" fmla="*/ 263 h 557"/>
                  <a:gd name="T70" fmla="*/ 306 w 675"/>
                  <a:gd name="T71" fmla="*/ 138 h 557"/>
                  <a:gd name="T72" fmla="*/ 419 w 675"/>
                  <a:gd name="T73" fmla="*/ 249 h 557"/>
                  <a:gd name="T74" fmla="*/ 306 w 675"/>
                  <a:gd name="T75" fmla="*/ 138 h 557"/>
                  <a:gd name="T76" fmla="*/ 585 w 675"/>
                  <a:gd name="T77" fmla="*/ 263 h 557"/>
                  <a:gd name="T78" fmla="*/ 654 w 675"/>
                  <a:gd name="T79" fmla="*/ 263 h 557"/>
                  <a:gd name="T80" fmla="*/ 661 w 675"/>
                  <a:gd name="T81" fmla="*/ 340 h 557"/>
                  <a:gd name="T82" fmla="*/ 428 w 675"/>
                  <a:gd name="T83" fmla="*/ 206 h 557"/>
                  <a:gd name="T84" fmla="*/ 237 w 675"/>
                  <a:gd name="T85" fmla="*/ 249 h 557"/>
                  <a:gd name="T86" fmla="*/ 103 w 675"/>
                  <a:gd name="T87" fmla="*/ 155 h 557"/>
                  <a:gd name="T88" fmla="*/ 534 w 675"/>
                  <a:gd name="T89" fmla="*/ 93 h 557"/>
                  <a:gd name="T90" fmla="*/ 601 w 675"/>
                  <a:gd name="T91" fmla="*/ 103 h 557"/>
                  <a:gd name="T92" fmla="*/ 433 w 675"/>
                  <a:gd name="T93" fmla="*/ 249 h 557"/>
                  <a:gd name="T94" fmla="*/ 541 w 675"/>
                  <a:gd name="T95" fmla="*/ 81 h 557"/>
                  <a:gd name="T96" fmla="*/ 576 w 675"/>
                  <a:gd name="T97" fmla="*/ 16 h 557"/>
                  <a:gd name="T98" fmla="*/ 90 w 675"/>
                  <a:gd name="T99" fmla="*/ 159 h 557"/>
                  <a:gd name="T100" fmla="*/ 16 w 675"/>
                  <a:gd name="T101" fmla="*/ 180 h 557"/>
                  <a:gd name="T102" fmla="*/ 78 w 675"/>
                  <a:gd name="T103" fmla="*/ 489 h 557"/>
                  <a:gd name="T104" fmla="*/ 78 w 675"/>
                  <a:gd name="T105" fmla="*/ 543 h 557"/>
                  <a:gd name="T106" fmla="*/ 607 w 675"/>
                  <a:gd name="T107" fmla="*/ 543 h 557"/>
                  <a:gd name="T108" fmla="*/ 661 w 675"/>
                  <a:gd name="T109" fmla="*/ 543 h 557"/>
                  <a:gd name="T110" fmla="*/ 515 w 675"/>
                  <a:gd name="T111" fmla="*/ 141 h 557"/>
                  <a:gd name="T112" fmla="*/ 478 w 675"/>
                  <a:gd name="T113" fmla="*/ 163 h 557"/>
                  <a:gd name="T114" fmla="*/ 515 w 675"/>
                  <a:gd name="T115" fmla="*/ 226 h 557"/>
                  <a:gd name="T116" fmla="*/ 555 w 675"/>
                  <a:gd name="T117" fmla="*/ 172 h 557"/>
                  <a:gd name="T118" fmla="*/ 523 w 675"/>
                  <a:gd name="T119" fmla="*/ 210 h 557"/>
                  <a:gd name="T120" fmla="*/ 488 w 675"/>
                  <a:gd name="T121" fmla="*/ 191 h 557"/>
                  <a:gd name="T122" fmla="*/ 507 w 675"/>
                  <a:gd name="T123" fmla="*/ 157 h 557"/>
                  <a:gd name="T124" fmla="*/ 542 w 675"/>
                  <a:gd name="T125" fmla="*/ 17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5" h="557">
                    <a:moveTo>
                      <a:pt x="368" y="516"/>
                    </a:moveTo>
                    <a:cubicBezTo>
                      <a:pt x="422" y="516"/>
                      <a:pt x="466" y="465"/>
                      <a:pt x="466" y="403"/>
                    </a:cubicBezTo>
                    <a:cubicBezTo>
                      <a:pt x="466" y="341"/>
                      <a:pt x="422" y="290"/>
                      <a:pt x="368" y="290"/>
                    </a:cubicBezTo>
                    <a:cubicBezTo>
                      <a:pt x="314" y="290"/>
                      <a:pt x="270" y="341"/>
                      <a:pt x="270" y="403"/>
                    </a:cubicBezTo>
                    <a:cubicBezTo>
                      <a:pt x="270" y="465"/>
                      <a:pt x="314" y="516"/>
                      <a:pt x="368" y="516"/>
                    </a:cubicBezTo>
                    <a:close/>
                    <a:moveTo>
                      <a:pt x="368" y="304"/>
                    </a:moveTo>
                    <a:cubicBezTo>
                      <a:pt x="414" y="304"/>
                      <a:pt x="452" y="349"/>
                      <a:pt x="452" y="403"/>
                    </a:cubicBezTo>
                    <a:cubicBezTo>
                      <a:pt x="452" y="458"/>
                      <a:pt x="414" y="502"/>
                      <a:pt x="368" y="502"/>
                    </a:cubicBezTo>
                    <a:cubicBezTo>
                      <a:pt x="322" y="502"/>
                      <a:pt x="284" y="458"/>
                      <a:pt x="284" y="403"/>
                    </a:cubicBezTo>
                    <a:cubicBezTo>
                      <a:pt x="284" y="349"/>
                      <a:pt x="322" y="304"/>
                      <a:pt x="368" y="304"/>
                    </a:cubicBezTo>
                    <a:close/>
                    <a:moveTo>
                      <a:pt x="556" y="449"/>
                    </a:moveTo>
                    <a:cubicBezTo>
                      <a:pt x="579" y="449"/>
                      <a:pt x="598" y="430"/>
                      <a:pt x="598" y="406"/>
                    </a:cubicBezTo>
                    <a:cubicBezTo>
                      <a:pt x="598" y="383"/>
                      <a:pt x="579" y="364"/>
                      <a:pt x="556" y="364"/>
                    </a:cubicBezTo>
                    <a:cubicBezTo>
                      <a:pt x="533" y="364"/>
                      <a:pt x="514" y="383"/>
                      <a:pt x="514" y="406"/>
                    </a:cubicBezTo>
                    <a:cubicBezTo>
                      <a:pt x="514" y="430"/>
                      <a:pt x="533" y="449"/>
                      <a:pt x="556" y="449"/>
                    </a:cubicBezTo>
                    <a:close/>
                    <a:moveTo>
                      <a:pt x="556" y="378"/>
                    </a:moveTo>
                    <a:cubicBezTo>
                      <a:pt x="571" y="378"/>
                      <a:pt x="584" y="391"/>
                      <a:pt x="584" y="406"/>
                    </a:cubicBezTo>
                    <a:cubicBezTo>
                      <a:pt x="584" y="422"/>
                      <a:pt x="571" y="435"/>
                      <a:pt x="556" y="435"/>
                    </a:cubicBezTo>
                    <a:cubicBezTo>
                      <a:pt x="540" y="435"/>
                      <a:pt x="528" y="422"/>
                      <a:pt x="528" y="406"/>
                    </a:cubicBezTo>
                    <a:cubicBezTo>
                      <a:pt x="528" y="391"/>
                      <a:pt x="540" y="378"/>
                      <a:pt x="556" y="378"/>
                    </a:cubicBezTo>
                    <a:close/>
                    <a:moveTo>
                      <a:pt x="184" y="449"/>
                    </a:moveTo>
                    <a:cubicBezTo>
                      <a:pt x="207" y="449"/>
                      <a:pt x="226" y="430"/>
                      <a:pt x="226" y="406"/>
                    </a:cubicBezTo>
                    <a:cubicBezTo>
                      <a:pt x="226" y="383"/>
                      <a:pt x="207" y="364"/>
                      <a:pt x="184" y="364"/>
                    </a:cubicBezTo>
                    <a:cubicBezTo>
                      <a:pt x="161" y="364"/>
                      <a:pt x="142" y="383"/>
                      <a:pt x="142" y="406"/>
                    </a:cubicBezTo>
                    <a:cubicBezTo>
                      <a:pt x="142" y="430"/>
                      <a:pt x="161" y="449"/>
                      <a:pt x="184" y="449"/>
                    </a:cubicBezTo>
                    <a:close/>
                    <a:moveTo>
                      <a:pt x="184" y="378"/>
                    </a:moveTo>
                    <a:cubicBezTo>
                      <a:pt x="199" y="378"/>
                      <a:pt x="212" y="391"/>
                      <a:pt x="212" y="406"/>
                    </a:cubicBezTo>
                    <a:cubicBezTo>
                      <a:pt x="212" y="422"/>
                      <a:pt x="199" y="435"/>
                      <a:pt x="184" y="435"/>
                    </a:cubicBezTo>
                    <a:cubicBezTo>
                      <a:pt x="168" y="435"/>
                      <a:pt x="156" y="422"/>
                      <a:pt x="156" y="406"/>
                    </a:cubicBezTo>
                    <a:cubicBezTo>
                      <a:pt x="156" y="391"/>
                      <a:pt x="168" y="378"/>
                      <a:pt x="184" y="378"/>
                    </a:cubicBezTo>
                    <a:close/>
                    <a:moveTo>
                      <a:pt x="668" y="249"/>
                    </a:moveTo>
                    <a:cubicBezTo>
                      <a:pt x="659" y="249"/>
                      <a:pt x="659" y="249"/>
                      <a:pt x="659" y="249"/>
                    </a:cubicBezTo>
                    <a:cubicBezTo>
                      <a:pt x="613" y="93"/>
                      <a:pt x="613" y="93"/>
                      <a:pt x="613" y="93"/>
                    </a:cubicBezTo>
                    <a:cubicBezTo>
                      <a:pt x="613" y="93"/>
                      <a:pt x="613" y="93"/>
                      <a:pt x="613" y="93"/>
                    </a:cubicBezTo>
                    <a:cubicBezTo>
                      <a:pt x="613" y="93"/>
                      <a:pt x="613" y="93"/>
                      <a:pt x="613" y="93"/>
                    </a:cubicBezTo>
                    <a:cubicBezTo>
                      <a:pt x="587" y="6"/>
                      <a:pt x="587" y="6"/>
                      <a:pt x="587" y="6"/>
                    </a:cubicBezTo>
                    <a:cubicBezTo>
                      <a:pt x="587" y="4"/>
                      <a:pt x="586" y="2"/>
                      <a:pt x="584" y="1"/>
                    </a:cubicBezTo>
                    <a:cubicBezTo>
                      <a:pt x="582" y="1"/>
                      <a:pt x="581" y="0"/>
                      <a:pt x="579" y="1"/>
                    </a:cubicBezTo>
                    <a:cubicBezTo>
                      <a:pt x="492" y="26"/>
                      <a:pt x="492" y="26"/>
                      <a:pt x="492" y="26"/>
                    </a:cubicBezTo>
                    <a:cubicBezTo>
                      <a:pt x="492" y="26"/>
                      <a:pt x="492" y="26"/>
                      <a:pt x="492" y="26"/>
                    </a:cubicBezTo>
                    <a:cubicBezTo>
                      <a:pt x="492" y="26"/>
                      <a:pt x="492" y="26"/>
                      <a:pt x="492" y="26"/>
                    </a:cubicBezTo>
                    <a:cubicBezTo>
                      <a:pt x="93" y="143"/>
                      <a:pt x="93" y="143"/>
                      <a:pt x="93" y="143"/>
                    </a:cubicBezTo>
                    <a:cubicBezTo>
                      <a:pt x="93" y="143"/>
                      <a:pt x="93" y="143"/>
                      <a:pt x="93" y="143"/>
                    </a:cubicBezTo>
                    <a:cubicBezTo>
                      <a:pt x="93" y="143"/>
                      <a:pt x="93" y="143"/>
                      <a:pt x="93" y="143"/>
                    </a:cubicBezTo>
                    <a:cubicBezTo>
                      <a:pt x="6" y="169"/>
                      <a:pt x="6" y="169"/>
                      <a:pt x="6" y="169"/>
                    </a:cubicBezTo>
                    <a:cubicBezTo>
                      <a:pt x="2" y="170"/>
                      <a:pt x="0" y="173"/>
                      <a:pt x="1" y="177"/>
                    </a:cubicBezTo>
                    <a:cubicBezTo>
                      <a:pt x="64" y="394"/>
                      <a:pt x="64" y="394"/>
                      <a:pt x="64" y="394"/>
                    </a:cubicBezTo>
                    <a:cubicBezTo>
                      <a:pt x="64" y="550"/>
                      <a:pt x="64" y="550"/>
                      <a:pt x="64" y="550"/>
                    </a:cubicBezTo>
                    <a:cubicBezTo>
                      <a:pt x="64" y="554"/>
                      <a:pt x="67" y="557"/>
                      <a:pt x="71" y="557"/>
                    </a:cubicBezTo>
                    <a:cubicBezTo>
                      <a:pt x="668" y="557"/>
                      <a:pt x="668" y="557"/>
                      <a:pt x="668" y="557"/>
                    </a:cubicBezTo>
                    <a:cubicBezTo>
                      <a:pt x="672" y="557"/>
                      <a:pt x="675" y="554"/>
                      <a:pt x="675" y="550"/>
                    </a:cubicBezTo>
                    <a:cubicBezTo>
                      <a:pt x="675" y="256"/>
                      <a:pt x="675" y="256"/>
                      <a:pt x="675" y="256"/>
                    </a:cubicBezTo>
                    <a:cubicBezTo>
                      <a:pt x="675" y="252"/>
                      <a:pt x="672" y="249"/>
                      <a:pt x="668" y="249"/>
                    </a:cubicBezTo>
                    <a:close/>
                    <a:moveTo>
                      <a:pt x="64" y="344"/>
                    </a:moveTo>
                    <a:cubicBezTo>
                      <a:pt x="42" y="267"/>
                      <a:pt x="42" y="267"/>
                      <a:pt x="42" y="267"/>
                    </a:cubicBezTo>
                    <a:cubicBezTo>
                      <a:pt x="50" y="264"/>
                      <a:pt x="58" y="260"/>
                      <a:pt x="64" y="255"/>
                    </a:cubicBezTo>
                    <a:cubicBezTo>
                      <a:pt x="64" y="255"/>
                      <a:pt x="64" y="256"/>
                      <a:pt x="64" y="256"/>
                    </a:cubicBezTo>
                    <a:lnTo>
                      <a:pt x="64" y="344"/>
                    </a:lnTo>
                    <a:close/>
                    <a:moveTo>
                      <a:pt x="78" y="354"/>
                    </a:moveTo>
                    <a:cubicBezTo>
                      <a:pt x="127" y="350"/>
                      <a:pt x="165" y="311"/>
                      <a:pt x="169" y="263"/>
                    </a:cubicBezTo>
                    <a:cubicBezTo>
                      <a:pt x="571" y="263"/>
                      <a:pt x="571" y="263"/>
                      <a:pt x="571" y="263"/>
                    </a:cubicBezTo>
                    <a:cubicBezTo>
                      <a:pt x="574" y="311"/>
                      <a:pt x="613" y="350"/>
                      <a:pt x="661" y="354"/>
                    </a:cubicBezTo>
                    <a:cubicBezTo>
                      <a:pt x="661" y="475"/>
                      <a:pt x="661" y="475"/>
                      <a:pt x="661" y="475"/>
                    </a:cubicBezTo>
                    <a:cubicBezTo>
                      <a:pt x="625" y="478"/>
                      <a:pt x="596" y="507"/>
                      <a:pt x="593" y="543"/>
                    </a:cubicBezTo>
                    <a:cubicBezTo>
                      <a:pt x="147" y="543"/>
                      <a:pt x="147" y="543"/>
                      <a:pt x="147" y="543"/>
                    </a:cubicBezTo>
                    <a:cubicBezTo>
                      <a:pt x="143" y="507"/>
                      <a:pt x="114" y="478"/>
                      <a:pt x="78" y="475"/>
                    </a:cubicBezTo>
                    <a:lnTo>
                      <a:pt x="78" y="354"/>
                    </a:lnTo>
                    <a:close/>
                    <a:moveTo>
                      <a:pt x="78" y="340"/>
                    </a:moveTo>
                    <a:cubicBezTo>
                      <a:pt x="78" y="263"/>
                      <a:pt x="78" y="263"/>
                      <a:pt x="78" y="263"/>
                    </a:cubicBezTo>
                    <a:cubicBezTo>
                      <a:pt x="155" y="263"/>
                      <a:pt x="155" y="263"/>
                      <a:pt x="155" y="263"/>
                    </a:cubicBezTo>
                    <a:cubicBezTo>
                      <a:pt x="151" y="304"/>
                      <a:pt x="119" y="336"/>
                      <a:pt x="78" y="340"/>
                    </a:cubicBezTo>
                    <a:close/>
                    <a:moveTo>
                      <a:pt x="306" y="138"/>
                    </a:moveTo>
                    <a:cubicBezTo>
                      <a:pt x="351" y="125"/>
                      <a:pt x="399" y="157"/>
                      <a:pt x="414" y="210"/>
                    </a:cubicBezTo>
                    <a:cubicBezTo>
                      <a:pt x="418" y="223"/>
                      <a:pt x="420" y="236"/>
                      <a:pt x="419" y="249"/>
                    </a:cubicBezTo>
                    <a:cubicBezTo>
                      <a:pt x="252" y="249"/>
                      <a:pt x="252" y="249"/>
                      <a:pt x="252" y="249"/>
                    </a:cubicBezTo>
                    <a:cubicBezTo>
                      <a:pt x="241" y="200"/>
                      <a:pt x="264" y="150"/>
                      <a:pt x="306" y="138"/>
                    </a:cubicBezTo>
                    <a:close/>
                    <a:moveTo>
                      <a:pt x="661" y="340"/>
                    </a:moveTo>
                    <a:cubicBezTo>
                      <a:pt x="621" y="336"/>
                      <a:pt x="588" y="304"/>
                      <a:pt x="585" y="263"/>
                    </a:cubicBezTo>
                    <a:cubicBezTo>
                      <a:pt x="654" y="263"/>
                      <a:pt x="654" y="263"/>
                      <a:pt x="654" y="263"/>
                    </a:cubicBezTo>
                    <a:cubicBezTo>
                      <a:pt x="654" y="263"/>
                      <a:pt x="654" y="263"/>
                      <a:pt x="654" y="263"/>
                    </a:cubicBezTo>
                    <a:cubicBezTo>
                      <a:pt x="661" y="263"/>
                      <a:pt x="661" y="263"/>
                      <a:pt x="661" y="263"/>
                    </a:cubicBezTo>
                    <a:lnTo>
                      <a:pt x="661" y="340"/>
                    </a:lnTo>
                    <a:close/>
                    <a:moveTo>
                      <a:pt x="433" y="249"/>
                    </a:moveTo>
                    <a:cubicBezTo>
                      <a:pt x="434" y="235"/>
                      <a:pt x="432" y="220"/>
                      <a:pt x="428" y="206"/>
                    </a:cubicBezTo>
                    <a:cubicBezTo>
                      <a:pt x="410" y="146"/>
                      <a:pt x="354" y="110"/>
                      <a:pt x="302" y="125"/>
                    </a:cubicBezTo>
                    <a:cubicBezTo>
                      <a:pt x="253" y="139"/>
                      <a:pt x="226" y="193"/>
                      <a:pt x="237" y="249"/>
                    </a:cubicBezTo>
                    <a:cubicBezTo>
                      <a:pt x="72" y="249"/>
                      <a:pt x="72" y="249"/>
                      <a:pt x="72" y="249"/>
                    </a:cubicBezTo>
                    <a:cubicBezTo>
                      <a:pt x="98" y="226"/>
                      <a:pt x="111" y="190"/>
                      <a:pt x="103" y="155"/>
                    </a:cubicBezTo>
                    <a:cubicBezTo>
                      <a:pt x="489" y="42"/>
                      <a:pt x="489" y="42"/>
                      <a:pt x="489" y="42"/>
                    </a:cubicBezTo>
                    <a:cubicBezTo>
                      <a:pt x="497" y="64"/>
                      <a:pt x="513" y="82"/>
                      <a:pt x="534" y="93"/>
                    </a:cubicBezTo>
                    <a:cubicBezTo>
                      <a:pt x="548" y="101"/>
                      <a:pt x="564" y="105"/>
                      <a:pt x="581" y="105"/>
                    </a:cubicBezTo>
                    <a:cubicBezTo>
                      <a:pt x="588" y="105"/>
                      <a:pt x="595" y="105"/>
                      <a:pt x="601" y="103"/>
                    </a:cubicBezTo>
                    <a:cubicBezTo>
                      <a:pt x="644" y="249"/>
                      <a:pt x="644" y="249"/>
                      <a:pt x="644" y="249"/>
                    </a:cubicBezTo>
                    <a:lnTo>
                      <a:pt x="433" y="249"/>
                    </a:lnTo>
                    <a:close/>
                    <a:moveTo>
                      <a:pt x="597" y="90"/>
                    </a:moveTo>
                    <a:cubicBezTo>
                      <a:pt x="578" y="94"/>
                      <a:pt x="558" y="91"/>
                      <a:pt x="541" y="81"/>
                    </a:cubicBezTo>
                    <a:cubicBezTo>
                      <a:pt x="523" y="71"/>
                      <a:pt x="510" y="56"/>
                      <a:pt x="503" y="38"/>
                    </a:cubicBezTo>
                    <a:cubicBezTo>
                      <a:pt x="576" y="16"/>
                      <a:pt x="576" y="16"/>
                      <a:pt x="576" y="16"/>
                    </a:cubicBezTo>
                    <a:lnTo>
                      <a:pt x="597" y="90"/>
                    </a:lnTo>
                    <a:close/>
                    <a:moveTo>
                      <a:pt x="90" y="159"/>
                    </a:moveTo>
                    <a:cubicBezTo>
                      <a:pt x="98" y="198"/>
                      <a:pt x="76" y="239"/>
                      <a:pt x="38" y="253"/>
                    </a:cubicBezTo>
                    <a:cubicBezTo>
                      <a:pt x="16" y="180"/>
                      <a:pt x="16" y="180"/>
                      <a:pt x="16" y="180"/>
                    </a:cubicBezTo>
                    <a:lnTo>
                      <a:pt x="90" y="159"/>
                    </a:lnTo>
                    <a:close/>
                    <a:moveTo>
                      <a:pt x="78" y="489"/>
                    </a:moveTo>
                    <a:cubicBezTo>
                      <a:pt x="107" y="492"/>
                      <a:pt x="129" y="515"/>
                      <a:pt x="133" y="543"/>
                    </a:cubicBezTo>
                    <a:cubicBezTo>
                      <a:pt x="78" y="543"/>
                      <a:pt x="78" y="543"/>
                      <a:pt x="78" y="543"/>
                    </a:cubicBezTo>
                    <a:lnTo>
                      <a:pt x="78" y="489"/>
                    </a:lnTo>
                    <a:close/>
                    <a:moveTo>
                      <a:pt x="607" y="543"/>
                    </a:moveTo>
                    <a:cubicBezTo>
                      <a:pt x="610" y="515"/>
                      <a:pt x="633" y="492"/>
                      <a:pt x="661" y="489"/>
                    </a:cubicBezTo>
                    <a:cubicBezTo>
                      <a:pt x="661" y="543"/>
                      <a:pt x="661" y="543"/>
                      <a:pt x="661" y="543"/>
                    </a:cubicBezTo>
                    <a:lnTo>
                      <a:pt x="607" y="543"/>
                    </a:lnTo>
                    <a:close/>
                    <a:moveTo>
                      <a:pt x="515" y="141"/>
                    </a:moveTo>
                    <a:cubicBezTo>
                      <a:pt x="511" y="141"/>
                      <a:pt x="507" y="142"/>
                      <a:pt x="503" y="143"/>
                    </a:cubicBezTo>
                    <a:cubicBezTo>
                      <a:pt x="492" y="146"/>
                      <a:pt x="484" y="153"/>
                      <a:pt x="478" y="163"/>
                    </a:cubicBezTo>
                    <a:cubicBezTo>
                      <a:pt x="473" y="173"/>
                      <a:pt x="471" y="185"/>
                      <a:pt x="475" y="195"/>
                    </a:cubicBezTo>
                    <a:cubicBezTo>
                      <a:pt x="480" y="213"/>
                      <a:pt x="496" y="226"/>
                      <a:pt x="515" y="226"/>
                    </a:cubicBezTo>
                    <a:cubicBezTo>
                      <a:pt x="519" y="226"/>
                      <a:pt x="523" y="225"/>
                      <a:pt x="527" y="224"/>
                    </a:cubicBezTo>
                    <a:cubicBezTo>
                      <a:pt x="549" y="217"/>
                      <a:pt x="562" y="194"/>
                      <a:pt x="555" y="172"/>
                    </a:cubicBezTo>
                    <a:cubicBezTo>
                      <a:pt x="550" y="154"/>
                      <a:pt x="534" y="141"/>
                      <a:pt x="515" y="141"/>
                    </a:cubicBezTo>
                    <a:close/>
                    <a:moveTo>
                      <a:pt x="523" y="210"/>
                    </a:moveTo>
                    <a:cubicBezTo>
                      <a:pt x="520" y="211"/>
                      <a:pt x="518" y="212"/>
                      <a:pt x="515" y="212"/>
                    </a:cubicBezTo>
                    <a:cubicBezTo>
                      <a:pt x="503" y="212"/>
                      <a:pt x="492" y="203"/>
                      <a:pt x="488" y="191"/>
                    </a:cubicBezTo>
                    <a:cubicBezTo>
                      <a:pt x="486" y="184"/>
                      <a:pt x="487" y="177"/>
                      <a:pt x="490" y="170"/>
                    </a:cubicBezTo>
                    <a:cubicBezTo>
                      <a:pt x="494" y="163"/>
                      <a:pt x="500" y="159"/>
                      <a:pt x="507" y="157"/>
                    </a:cubicBezTo>
                    <a:cubicBezTo>
                      <a:pt x="510" y="156"/>
                      <a:pt x="512" y="155"/>
                      <a:pt x="515" y="155"/>
                    </a:cubicBezTo>
                    <a:cubicBezTo>
                      <a:pt x="527" y="155"/>
                      <a:pt x="538" y="164"/>
                      <a:pt x="542" y="176"/>
                    </a:cubicBezTo>
                    <a:cubicBezTo>
                      <a:pt x="546" y="190"/>
                      <a:pt x="538" y="206"/>
                      <a:pt x="523" y="21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grpSp>
        <p:grpSp>
          <p:nvGrpSpPr>
            <p:cNvPr id="2059" name="Group 2058">
              <a:extLst>
                <a:ext uri="{FF2B5EF4-FFF2-40B4-BE49-F238E27FC236}">
                  <a16:creationId xmlns:a16="http://schemas.microsoft.com/office/drawing/2014/main" id="{29F5898B-36E5-2BD8-9B32-937C46B64F72}"/>
                </a:ext>
              </a:extLst>
            </p:cNvPr>
            <p:cNvGrpSpPr/>
            <p:nvPr/>
          </p:nvGrpSpPr>
          <p:grpSpPr>
            <a:xfrm>
              <a:off x="5510147" y="3984169"/>
              <a:ext cx="1057089" cy="726282"/>
              <a:chOff x="7031823" y="3831769"/>
              <a:chExt cx="1057089" cy="726282"/>
            </a:xfrm>
          </p:grpSpPr>
          <p:grpSp>
            <p:nvGrpSpPr>
              <p:cNvPr id="2060" name="Group 2059">
                <a:extLst>
                  <a:ext uri="{FF2B5EF4-FFF2-40B4-BE49-F238E27FC236}">
                    <a16:creationId xmlns:a16="http://schemas.microsoft.com/office/drawing/2014/main" id="{7CBE4EAE-8EC6-5F8D-03A1-50F21532EFBD}"/>
                  </a:ext>
                </a:extLst>
              </p:cNvPr>
              <p:cNvGrpSpPr/>
              <p:nvPr/>
            </p:nvGrpSpPr>
            <p:grpSpPr>
              <a:xfrm>
                <a:off x="7031823" y="3831769"/>
                <a:ext cx="1057089" cy="726282"/>
                <a:chOff x="279400" y="-1656991"/>
                <a:chExt cx="2821206" cy="1938338"/>
              </a:xfrm>
            </p:grpSpPr>
            <p:sp>
              <p:nvSpPr>
                <p:cNvPr id="2062" name="Oval 61">
                  <a:extLst>
                    <a:ext uri="{FF2B5EF4-FFF2-40B4-BE49-F238E27FC236}">
                      <a16:creationId xmlns:a16="http://schemas.microsoft.com/office/drawing/2014/main" id="{8EFDD1A1-8D79-D13C-1969-37D8EB688A22}"/>
                    </a:ext>
                  </a:extLst>
                </p:cNvPr>
                <p:cNvSpPr>
                  <a:spLocks noChangeArrowheads="1"/>
                </p:cNvSpPr>
                <p:nvPr/>
              </p:nvSpPr>
              <p:spPr bwMode="auto">
                <a:xfrm>
                  <a:off x="1160681" y="-1656991"/>
                  <a:ext cx="1939925" cy="1938338"/>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63" name="Group 2062">
                  <a:extLst>
                    <a:ext uri="{FF2B5EF4-FFF2-40B4-BE49-F238E27FC236}">
                      <a16:creationId xmlns:a16="http://schemas.microsoft.com/office/drawing/2014/main" id="{85CBD9AC-C7FD-50CE-8B8A-C41E29A5DC0D}"/>
                    </a:ext>
                  </a:extLst>
                </p:cNvPr>
                <p:cNvGrpSpPr/>
                <p:nvPr/>
              </p:nvGrpSpPr>
              <p:grpSpPr>
                <a:xfrm>
                  <a:off x="279400" y="-1397000"/>
                  <a:ext cx="239713" cy="268288"/>
                  <a:chOff x="279400" y="-1397000"/>
                  <a:chExt cx="239713" cy="268288"/>
                </a:xfrm>
              </p:grpSpPr>
              <p:sp>
                <p:nvSpPr>
                  <p:cNvPr id="2064" name="Freeform 64">
                    <a:extLst>
                      <a:ext uri="{FF2B5EF4-FFF2-40B4-BE49-F238E27FC236}">
                        <a16:creationId xmlns:a16="http://schemas.microsoft.com/office/drawing/2014/main" id="{314D9456-7EBB-551F-F55E-705CB05442D1}"/>
                      </a:ext>
                    </a:extLst>
                  </p:cNvPr>
                  <p:cNvSpPr>
                    <a:spLocks/>
                  </p:cNvSpPr>
                  <p:nvPr/>
                </p:nvSpPr>
                <p:spPr bwMode="auto">
                  <a:xfrm>
                    <a:off x="279400" y="-1397000"/>
                    <a:ext cx="239713" cy="28575"/>
                  </a:xfrm>
                  <a:custGeom>
                    <a:avLst/>
                    <a:gdLst>
                      <a:gd name="T0" fmla="*/ 42 w 44"/>
                      <a:gd name="T1" fmla="*/ 0 h 5"/>
                      <a:gd name="T2" fmla="*/ 2 w 44"/>
                      <a:gd name="T3" fmla="*/ 0 h 5"/>
                      <a:gd name="T4" fmla="*/ 0 w 44"/>
                      <a:gd name="T5" fmla="*/ 2 h 5"/>
                      <a:gd name="T6" fmla="*/ 2 w 44"/>
                      <a:gd name="T7" fmla="*/ 5 h 5"/>
                      <a:gd name="T8" fmla="*/ 42 w 44"/>
                      <a:gd name="T9" fmla="*/ 5 h 5"/>
                      <a:gd name="T10" fmla="*/ 44 w 44"/>
                      <a:gd name="T11" fmla="*/ 2 h 5"/>
                      <a:gd name="T12" fmla="*/ 42 w 4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4" h="5">
                        <a:moveTo>
                          <a:pt x="42" y="0"/>
                        </a:moveTo>
                        <a:cubicBezTo>
                          <a:pt x="2" y="0"/>
                          <a:pt x="2" y="0"/>
                          <a:pt x="2" y="0"/>
                        </a:cubicBezTo>
                        <a:cubicBezTo>
                          <a:pt x="1" y="0"/>
                          <a:pt x="0" y="1"/>
                          <a:pt x="0" y="2"/>
                        </a:cubicBezTo>
                        <a:cubicBezTo>
                          <a:pt x="0" y="4"/>
                          <a:pt x="1" y="5"/>
                          <a:pt x="2" y="5"/>
                        </a:cubicBezTo>
                        <a:cubicBezTo>
                          <a:pt x="42" y="5"/>
                          <a:pt x="42" y="5"/>
                          <a:pt x="42" y="5"/>
                        </a:cubicBezTo>
                        <a:cubicBezTo>
                          <a:pt x="43" y="5"/>
                          <a:pt x="44" y="4"/>
                          <a:pt x="44" y="2"/>
                        </a:cubicBezTo>
                        <a:cubicBezTo>
                          <a:pt x="44" y="1"/>
                          <a:pt x="43" y="0"/>
                          <a:pt x="42"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Freeform 65">
                    <a:extLst>
                      <a:ext uri="{FF2B5EF4-FFF2-40B4-BE49-F238E27FC236}">
                        <a16:creationId xmlns:a16="http://schemas.microsoft.com/office/drawing/2014/main" id="{E42C12B5-FB3A-29DC-1C57-BAC45C6728B4}"/>
                      </a:ext>
                    </a:extLst>
                  </p:cNvPr>
                  <p:cNvSpPr>
                    <a:spLocks/>
                  </p:cNvSpPr>
                  <p:nvPr/>
                </p:nvSpPr>
                <p:spPr bwMode="auto">
                  <a:xfrm>
                    <a:off x="328613" y="-1276350"/>
                    <a:ext cx="190500" cy="26988"/>
                  </a:xfrm>
                  <a:custGeom>
                    <a:avLst/>
                    <a:gdLst>
                      <a:gd name="T0" fmla="*/ 33 w 35"/>
                      <a:gd name="T1" fmla="*/ 0 h 5"/>
                      <a:gd name="T2" fmla="*/ 3 w 35"/>
                      <a:gd name="T3" fmla="*/ 0 h 5"/>
                      <a:gd name="T4" fmla="*/ 0 w 35"/>
                      <a:gd name="T5" fmla="*/ 2 h 5"/>
                      <a:gd name="T6" fmla="*/ 3 w 35"/>
                      <a:gd name="T7" fmla="*/ 5 h 5"/>
                      <a:gd name="T8" fmla="*/ 33 w 35"/>
                      <a:gd name="T9" fmla="*/ 5 h 5"/>
                      <a:gd name="T10" fmla="*/ 35 w 35"/>
                      <a:gd name="T11" fmla="*/ 2 h 5"/>
                      <a:gd name="T12" fmla="*/ 33 w 3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5" h="5">
                        <a:moveTo>
                          <a:pt x="33" y="0"/>
                        </a:moveTo>
                        <a:cubicBezTo>
                          <a:pt x="3" y="0"/>
                          <a:pt x="3" y="0"/>
                          <a:pt x="3" y="0"/>
                        </a:cubicBezTo>
                        <a:cubicBezTo>
                          <a:pt x="2" y="0"/>
                          <a:pt x="0" y="1"/>
                          <a:pt x="0" y="2"/>
                        </a:cubicBezTo>
                        <a:cubicBezTo>
                          <a:pt x="0" y="4"/>
                          <a:pt x="2" y="5"/>
                          <a:pt x="3" y="5"/>
                        </a:cubicBezTo>
                        <a:cubicBezTo>
                          <a:pt x="33" y="5"/>
                          <a:pt x="33" y="5"/>
                          <a:pt x="33" y="5"/>
                        </a:cubicBezTo>
                        <a:cubicBezTo>
                          <a:pt x="34" y="5"/>
                          <a:pt x="35" y="4"/>
                          <a:pt x="35" y="2"/>
                        </a:cubicBezTo>
                        <a:cubicBezTo>
                          <a:pt x="35" y="1"/>
                          <a:pt x="34" y="0"/>
                          <a:pt x="33"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Freeform 66">
                    <a:extLst>
                      <a:ext uri="{FF2B5EF4-FFF2-40B4-BE49-F238E27FC236}">
                        <a16:creationId xmlns:a16="http://schemas.microsoft.com/office/drawing/2014/main" id="{D8A5C918-431A-1F90-4AB2-3EAE661BFC81}"/>
                      </a:ext>
                    </a:extLst>
                  </p:cNvPr>
                  <p:cNvSpPr>
                    <a:spLocks/>
                  </p:cNvSpPr>
                  <p:nvPr/>
                </p:nvSpPr>
                <p:spPr bwMode="auto">
                  <a:xfrm>
                    <a:off x="382588" y="-1155700"/>
                    <a:ext cx="136525" cy="26988"/>
                  </a:xfrm>
                  <a:custGeom>
                    <a:avLst/>
                    <a:gdLst>
                      <a:gd name="T0" fmla="*/ 23 w 25"/>
                      <a:gd name="T1" fmla="*/ 0 h 5"/>
                      <a:gd name="T2" fmla="*/ 3 w 25"/>
                      <a:gd name="T3" fmla="*/ 0 h 5"/>
                      <a:gd name="T4" fmla="*/ 0 w 25"/>
                      <a:gd name="T5" fmla="*/ 3 h 5"/>
                      <a:gd name="T6" fmla="*/ 3 w 25"/>
                      <a:gd name="T7" fmla="*/ 5 h 5"/>
                      <a:gd name="T8" fmla="*/ 23 w 25"/>
                      <a:gd name="T9" fmla="*/ 5 h 5"/>
                      <a:gd name="T10" fmla="*/ 25 w 25"/>
                      <a:gd name="T11" fmla="*/ 3 h 5"/>
                      <a:gd name="T12" fmla="*/ 23 w 2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5" h="5">
                        <a:moveTo>
                          <a:pt x="23" y="0"/>
                        </a:moveTo>
                        <a:cubicBezTo>
                          <a:pt x="3" y="0"/>
                          <a:pt x="3" y="0"/>
                          <a:pt x="3" y="0"/>
                        </a:cubicBezTo>
                        <a:cubicBezTo>
                          <a:pt x="2" y="0"/>
                          <a:pt x="0" y="1"/>
                          <a:pt x="0" y="3"/>
                        </a:cubicBezTo>
                        <a:cubicBezTo>
                          <a:pt x="0" y="4"/>
                          <a:pt x="2" y="5"/>
                          <a:pt x="3" y="5"/>
                        </a:cubicBezTo>
                        <a:cubicBezTo>
                          <a:pt x="23" y="5"/>
                          <a:pt x="23" y="5"/>
                          <a:pt x="23" y="5"/>
                        </a:cubicBezTo>
                        <a:cubicBezTo>
                          <a:pt x="24" y="5"/>
                          <a:pt x="25" y="4"/>
                          <a:pt x="25" y="3"/>
                        </a:cubicBezTo>
                        <a:cubicBezTo>
                          <a:pt x="25" y="1"/>
                          <a:pt x="24" y="0"/>
                          <a:pt x="23"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2061" name="Picture 2060">
                <a:extLst>
                  <a:ext uri="{FF2B5EF4-FFF2-40B4-BE49-F238E27FC236}">
                    <a16:creationId xmlns:a16="http://schemas.microsoft.com/office/drawing/2014/main" id="{5BE41EAD-A25B-F5FB-D5C2-B24F7BB6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3491" y="3985040"/>
                <a:ext cx="577658" cy="369368"/>
              </a:xfrm>
              <a:prstGeom prst="rect">
                <a:avLst/>
              </a:prstGeom>
              <a:ln>
                <a:noFill/>
              </a:ln>
            </p:spPr>
          </p:pic>
        </p:grpSp>
        <p:sp>
          <p:nvSpPr>
            <p:cNvPr id="2067" name="Oval 2066">
              <a:extLst>
                <a:ext uri="{FF2B5EF4-FFF2-40B4-BE49-F238E27FC236}">
                  <a16:creationId xmlns:a16="http://schemas.microsoft.com/office/drawing/2014/main" id="{E150118B-8D0A-5D67-BF13-085CAC8A21C4}"/>
                </a:ext>
              </a:extLst>
            </p:cNvPr>
            <p:cNvSpPr/>
            <p:nvPr/>
          </p:nvSpPr>
          <p:spPr>
            <a:xfrm>
              <a:off x="4534562" y="4158868"/>
              <a:ext cx="93211" cy="1031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8" name="Oval 2067">
              <a:extLst>
                <a:ext uri="{FF2B5EF4-FFF2-40B4-BE49-F238E27FC236}">
                  <a16:creationId xmlns:a16="http://schemas.microsoft.com/office/drawing/2014/main" id="{44CE27E4-B147-25CF-A9B4-34A7A5483651}"/>
                </a:ext>
              </a:extLst>
            </p:cNvPr>
            <p:cNvSpPr/>
            <p:nvPr/>
          </p:nvSpPr>
          <p:spPr>
            <a:xfrm>
              <a:off x="4912045" y="4634825"/>
              <a:ext cx="93211" cy="1031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9" name="Oval 2068">
              <a:extLst>
                <a:ext uri="{FF2B5EF4-FFF2-40B4-BE49-F238E27FC236}">
                  <a16:creationId xmlns:a16="http://schemas.microsoft.com/office/drawing/2014/main" id="{470DC1ED-B5B8-CDB8-02B6-DECD98897E0D}"/>
                </a:ext>
              </a:extLst>
            </p:cNvPr>
            <p:cNvSpPr/>
            <p:nvPr/>
          </p:nvSpPr>
          <p:spPr>
            <a:xfrm>
              <a:off x="4926118" y="4311268"/>
              <a:ext cx="93211" cy="1031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0" name="Oval 2069">
              <a:extLst>
                <a:ext uri="{FF2B5EF4-FFF2-40B4-BE49-F238E27FC236}">
                  <a16:creationId xmlns:a16="http://schemas.microsoft.com/office/drawing/2014/main" id="{CBFD769F-89AE-324A-4C60-5433C564C78C}"/>
                </a:ext>
              </a:extLst>
            </p:cNvPr>
            <p:cNvSpPr/>
            <p:nvPr/>
          </p:nvSpPr>
          <p:spPr>
            <a:xfrm>
              <a:off x="4926115" y="4043982"/>
              <a:ext cx="93211" cy="1031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1" name="Oval 2070">
              <a:extLst>
                <a:ext uri="{FF2B5EF4-FFF2-40B4-BE49-F238E27FC236}">
                  <a16:creationId xmlns:a16="http://schemas.microsoft.com/office/drawing/2014/main" id="{160367C9-7A19-F6F4-8B6B-D2654BAC2FD2}"/>
                </a:ext>
              </a:extLst>
            </p:cNvPr>
            <p:cNvSpPr/>
            <p:nvPr/>
          </p:nvSpPr>
          <p:spPr>
            <a:xfrm>
              <a:off x="4954248" y="3650084"/>
              <a:ext cx="93211" cy="1031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2" name="Oval 2071">
              <a:extLst>
                <a:ext uri="{FF2B5EF4-FFF2-40B4-BE49-F238E27FC236}">
                  <a16:creationId xmlns:a16="http://schemas.microsoft.com/office/drawing/2014/main" id="{A950E903-D802-6F6D-417A-A1AD8399C80E}"/>
                </a:ext>
              </a:extLst>
            </p:cNvPr>
            <p:cNvSpPr/>
            <p:nvPr/>
          </p:nvSpPr>
          <p:spPr>
            <a:xfrm>
              <a:off x="3730361" y="4353472"/>
              <a:ext cx="93211" cy="1031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3" name="Oval 2072">
              <a:extLst>
                <a:ext uri="{FF2B5EF4-FFF2-40B4-BE49-F238E27FC236}">
                  <a16:creationId xmlns:a16="http://schemas.microsoft.com/office/drawing/2014/main" id="{F0C5CF11-3E83-F8EE-9F6D-C9E48384138D}"/>
                </a:ext>
              </a:extLst>
            </p:cNvPr>
            <p:cNvSpPr/>
            <p:nvPr/>
          </p:nvSpPr>
          <p:spPr>
            <a:xfrm>
              <a:off x="4037506" y="4562144"/>
              <a:ext cx="93211" cy="1031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Oval 2073">
              <a:extLst>
                <a:ext uri="{FF2B5EF4-FFF2-40B4-BE49-F238E27FC236}">
                  <a16:creationId xmlns:a16="http://schemas.microsoft.com/office/drawing/2014/main" id="{6DBA9A47-3C70-34E9-6C01-B70FBC339879}"/>
                </a:ext>
              </a:extLst>
            </p:cNvPr>
            <p:cNvSpPr/>
            <p:nvPr/>
          </p:nvSpPr>
          <p:spPr>
            <a:xfrm>
              <a:off x="3840557" y="4885700"/>
              <a:ext cx="93211" cy="1031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5" name="Oval 2074">
              <a:extLst>
                <a:ext uri="{FF2B5EF4-FFF2-40B4-BE49-F238E27FC236}">
                  <a16:creationId xmlns:a16="http://schemas.microsoft.com/office/drawing/2014/main" id="{2F9D8D34-81DF-FDCB-7BCB-6C7AD1514A7B}"/>
                </a:ext>
              </a:extLst>
            </p:cNvPr>
            <p:cNvSpPr/>
            <p:nvPr/>
          </p:nvSpPr>
          <p:spPr>
            <a:xfrm>
              <a:off x="3854625" y="4632484"/>
              <a:ext cx="93211" cy="1031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6" name="Oval 2075">
              <a:extLst>
                <a:ext uri="{FF2B5EF4-FFF2-40B4-BE49-F238E27FC236}">
                  <a16:creationId xmlns:a16="http://schemas.microsoft.com/office/drawing/2014/main" id="{9505E0CF-08B5-06DF-2322-649329DE9E96}"/>
                </a:ext>
              </a:extLst>
            </p:cNvPr>
            <p:cNvSpPr/>
            <p:nvPr/>
          </p:nvSpPr>
          <p:spPr>
            <a:xfrm>
              <a:off x="3348188" y="3929097"/>
              <a:ext cx="93211" cy="1031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7" name="Oval 2076">
              <a:extLst>
                <a:ext uri="{FF2B5EF4-FFF2-40B4-BE49-F238E27FC236}">
                  <a16:creationId xmlns:a16="http://schemas.microsoft.com/office/drawing/2014/main" id="{DAD2B46E-CB5E-E3A2-551A-797E36697B6B}"/>
                </a:ext>
              </a:extLst>
            </p:cNvPr>
            <p:cNvSpPr/>
            <p:nvPr/>
          </p:nvSpPr>
          <p:spPr>
            <a:xfrm>
              <a:off x="3500588" y="3631330"/>
              <a:ext cx="93211" cy="1031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8" name="Oval 2077">
              <a:extLst>
                <a:ext uri="{FF2B5EF4-FFF2-40B4-BE49-F238E27FC236}">
                  <a16:creationId xmlns:a16="http://schemas.microsoft.com/office/drawing/2014/main" id="{64202EB6-4EE4-D2B2-C560-A92DEEF70545}"/>
                </a:ext>
              </a:extLst>
            </p:cNvPr>
            <p:cNvSpPr/>
            <p:nvPr/>
          </p:nvSpPr>
          <p:spPr>
            <a:xfrm>
              <a:off x="4035162" y="3265568"/>
              <a:ext cx="93211" cy="1031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80" name="Picture 2079">
              <a:extLst>
                <a:ext uri="{FF2B5EF4-FFF2-40B4-BE49-F238E27FC236}">
                  <a16:creationId xmlns:a16="http://schemas.microsoft.com/office/drawing/2014/main" id="{EC61E361-46F3-9DDA-D54E-448E0DE73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443" y="5434012"/>
              <a:ext cx="1882182" cy="1030261"/>
            </a:xfrm>
            <a:prstGeom prst="rect">
              <a:avLst/>
            </a:prstGeom>
          </p:spPr>
        </p:pic>
        <p:sp>
          <p:nvSpPr>
            <p:cNvPr id="2082" name="TextBox 2081">
              <a:extLst>
                <a:ext uri="{FF2B5EF4-FFF2-40B4-BE49-F238E27FC236}">
                  <a16:creationId xmlns:a16="http://schemas.microsoft.com/office/drawing/2014/main" id="{4C8E216A-5481-376F-4FA6-AB2D3FA8DC4B}"/>
                </a:ext>
              </a:extLst>
            </p:cNvPr>
            <p:cNvSpPr txBox="1"/>
            <p:nvPr/>
          </p:nvSpPr>
          <p:spPr>
            <a:xfrm>
              <a:off x="8247938" y="1589566"/>
              <a:ext cx="3781387" cy="4585871"/>
            </a:xfrm>
            <a:prstGeom prst="rect">
              <a:avLst/>
            </a:prstGeom>
            <a:noFill/>
            <a:ln>
              <a:noFill/>
            </a:ln>
          </p:spPr>
          <p:txBody>
            <a:bodyPr wrap="square" rtlCol="0">
              <a:spAutoFit/>
            </a:bodyPr>
            <a:lstStyle/>
            <a:p>
              <a:pPr marL="285750" indent="-285750">
                <a:buFont typeface="Arial" panose="020B0604020202020204" pitchFamily="34" charset="0"/>
                <a:buChar char="•"/>
              </a:pPr>
              <a:r>
                <a:rPr lang="en-GB" sz="1600" b="1">
                  <a:latin typeface="Söhne"/>
                </a:rPr>
                <a:t>Scale to Mass: </a:t>
              </a:r>
              <a:r>
                <a:rPr lang="en-GB" sz="1600">
                  <a:latin typeface="Söhne"/>
                </a:rPr>
                <a:t>These entities have the ability to make supplies across jurisdictions without physical movement of supplies or need to have nexus in the jurisdiction of supply. Main drivers of change:</a:t>
              </a:r>
            </a:p>
            <a:p>
              <a:pPr marL="742950" lvl="1" indent="-285750">
                <a:buFont typeface="Wingdings" panose="05000000000000000000" pitchFamily="2" charset="2"/>
                <a:buChar char="ü"/>
              </a:pPr>
              <a:r>
                <a:rPr lang="en-GB" sz="1600">
                  <a:latin typeface="Söhne"/>
                </a:rPr>
                <a:t>Economic activity without physical presence. </a:t>
              </a:r>
            </a:p>
            <a:p>
              <a:pPr marL="742950" lvl="1" indent="-285750">
                <a:buFont typeface="Wingdings" panose="05000000000000000000" pitchFamily="2" charset="2"/>
                <a:buChar char="ü"/>
              </a:pPr>
              <a:r>
                <a:rPr lang="en-GB" sz="1600">
                  <a:latin typeface="Söhne"/>
                </a:rPr>
                <a:t>New business models </a:t>
              </a:r>
            </a:p>
            <a:p>
              <a:pPr marL="742950" lvl="1" indent="-285750">
                <a:buFont typeface="Wingdings" panose="05000000000000000000" pitchFamily="2" charset="2"/>
                <a:buChar char="ü"/>
              </a:pPr>
              <a:r>
                <a:rPr lang="en-GB" sz="1600">
                  <a:latin typeface="Söhne"/>
                </a:rPr>
                <a:t>Reliance on intangibles </a:t>
              </a:r>
            </a:p>
            <a:p>
              <a:endParaRPr lang="en-GB">
                <a:latin typeface="Sohne"/>
              </a:endParaRPr>
            </a:p>
            <a:p>
              <a:pPr marL="285750" indent="-285750">
                <a:buFont typeface="Arial" panose="020B0604020202020204" pitchFamily="34" charset="0"/>
                <a:buChar char="•"/>
              </a:pPr>
              <a:r>
                <a:rPr lang="en-GB" sz="1600" b="1">
                  <a:latin typeface="Söhne"/>
                </a:rPr>
                <a:t>Mobility in consumption: </a:t>
              </a:r>
              <a:r>
                <a:rPr lang="en-GB" sz="1600">
                  <a:latin typeface="Söhne"/>
                </a:rPr>
                <a:t>Supply can be consumed on various devices or location at any point in time. </a:t>
              </a:r>
            </a:p>
            <a:p>
              <a:endParaRPr lang="en-ZA">
                <a:latin typeface="Sohne"/>
              </a:endParaRPr>
            </a:p>
            <a:p>
              <a:pPr marL="285750" indent="-285750">
                <a:buFont typeface="Arial" panose="020B0604020202020204" pitchFamily="34" charset="0"/>
                <a:buChar char="•"/>
              </a:pPr>
              <a:r>
                <a:rPr lang="en-GB" sz="1600">
                  <a:latin typeface="Söhne"/>
                </a:rPr>
                <a:t>Payments are made online using debit/credit cards, bank transfers or </a:t>
              </a:r>
              <a:r>
                <a:rPr lang="en-GB" sz="1600" err="1">
                  <a:latin typeface="Söhne"/>
                </a:rPr>
                <a:t>eWallet</a:t>
              </a:r>
              <a:r>
                <a:rPr lang="en-GB" sz="1600">
                  <a:latin typeface="Söhne"/>
                </a:rPr>
                <a:t>.</a:t>
              </a:r>
            </a:p>
          </p:txBody>
        </p:sp>
        <p:sp>
          <p:nvSpPr>
            <p:cNvPr id="2083" name="Footer Placeholder 4">
              <a:extLst>
                <a:ext uri="{FF2B5EF4-FFF2-40B4-BE49-F238E27FC236}">
                  <a16:creationId xmlns:a16="http://schemas.microsoft.com/office/drawing/2014/main" id="{8284D37B-2651-3810-3920-7E65BADB4E77}"/>
                </a:ext>
              </a:extLst>
            </p:cNvPr>
            <p:cNvSpPr txBox="1">
              <a:spLocks/>
            </p:cNvSpPr>
            <p:nvPr/>
          </p:nvSpPr>
          <p:spPr>
            <a:xfrm>
              <a:off x="877001" y="65639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2020 - African Tax Administration Forum (ATAF), All rights reserved.</a:t>
              </a:r>
            </a:p>
          </p:txBody>
        </p:sp>
      </p:grpSp>
      <p:cxnSp>
        <p:nvCxnSpPr>
          <p:cNvPr id="6" name="Straight Arrow Connector 5">
            <a:extLst>
              <a:ext uri="{FF2B5EF4-FFF2-40B4-BE49-F238E27FC236}">
                <a16:creationId xmlns:a16="http://schemas.microsoft.com/office/drawing/2014/main" id="{A0B0E6DC-01D6-A106-B1D3-7829B5823133}"/>
              </a:ext>
            </a:extLst>
          </p:cNvPr>
          <p:cNvCxnSpPr>
            <a:stCxn id="36" idx="4"/>
            <a:endCxn id="2077" idx="7"/>
          </p:cNvCxnSpPr>
          <p:nvPr/>
        </p:nvCxnSpPr>
        <p:spPr>
          <a:xfrm flipH="1">
            <a:off x="3624500" y="3362042"/>
            <a:ext cx="365633" cy="2685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52" name="Straight Arrow Connector 2051">
            <a:extLst>
              <a:ext uri="{FF2B5EF4-FFF2-40B4-BE49-F238E27FC236}">
                <a16:creationId xmlns:a16="http://schemas.microsoft.com/office/drawing/2014/main" id="{4B6EA824-17B7-7ADC-E61C-081E05D199C0}"/>
              </a:ext>
            </a:extLst>
          </p:cNvPr>
          <p:cNvCxnSpPr>
            <a:cxnSpLocks/>
            <a:stCxn id="2078" idx="5"/>
            <a:endCxn id="31" idx="19"/>
          </p:cNvCxnSpPr>
          <p:nvPr/>
        </p:nvCxnSpPr>
        <p:spPr>
          <a:xfrm flipH="1">
            <a:off x="3445004" y="3353581"/>
            <a:ext cx="647685" cy="6429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90" name="Straight Arrow Connector 2089">
            <a:extLst>
              <a:ext uri="{FF2B5EF4-FFF2-40B4-BE49-F238E27FC236}">
                <a16:creationId xmlns:a16="http://schemas.microsoft.com/office/drawing/2014/main" id="{AED4D9C4-57E3-7A2F-0BDE-FA09511F1D47}"/>
              </a:ext>
            </a:extLst>
          </p:cNvPr>
          <p:cNvCxnSpPr>
            <a:cxnSpLocks/>
            <a:stCxn id="2078" idx="5"/>
            <a:endCxn id="2072" idx="2"/>
          </p:cNvCxnSpPr>
          <p:nvPr/>
        </p:nvCxnSpPr>
        <p:spPr>
          <a:xfrm flipH="1">
            <a:off x="3708327" y="3353581"/>
            <a:ext cx="384362" cy="10514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93" name="Straight Arrow Connector 2092">
            <a:extLst>
              <a:ext uri="{FF2B5EF4-FFF2-40B4-BE49-F238E27FC236}">
                <a16:creationId xmlns:a16="http://schemas.microsoft.com/office/drawing/2014/main" id="{8CADF79F-2C29-17D9-D8CE-5A8265E52ECF}"/>
              </a:ext>
            </a:extLst>
          </p:cNvPr>
          <p:cNvCxnSpPr>
            <a:cxnSpLocks/>
            <a:stCxn id="2078" idx="6"/>
            <a:endCxn id="2075" idx="3"/>
          </p:cNvCxnSpPr>
          <p:nvPr/>
        </p:nvCxnSpPr>
        <p:spPr>
          <a:xfrm flipH="1">
            <a:off x="3846241" y="3317125"/>
            <a:ext cx="260098" cy="14033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96" name="Straight Arrow Connector 2095">
            <a:extLst>
              <a:ext uri="{FF2B5EF4-FFF2-40B4-BE49-F238E27FC236}">
                <a16:creationId xmlns:a16="http://schemas.microsoft.com/office/drawing/2014/main" id="{F18E18B1-8545-6DA8-DFC8-BF79D7141460}"/>
              </a:ext>
            </a:extLst>
          </p:cNvPr>
          <p:cNvCxnSpPr>
            <a:cxnSpLocks/>
            <a:stCxn id="2078" idx="6"/>
            <a:endCxn id="2071" idx="1"/>
          </p:cNvCxnSpPr>
          <p:nvPr/>
        </p:nvCxnSpPr>
        <p:spPr>
          <a:xfrm>
            <a:off x="4106339" y="3317125"/>
            <a:ext cx="839525" cy="3480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99" name="Straight Arrow Connector 2098">
            <a:extLst>
              <a:ext uri="{FF2B5EF4-FFF2-40B4-BE49-F238E27FC236}">
                <a16:creationId xmlns:a16="http://schemas.microsoft.com/office/drawing/2014/main" id="{408CDD89-9570-8771-D7F2-E121CE6A2D43}"/>
              </a:ext>
            </a:extLst>
          </p:cNvPr>
          <p:cNvCxnSpPr>
            <a:cxnSpLocks/>
            <a:stCxn id="2078" idx="5"/>
            <a:endCxn id="49" idx="21"/>
          </p:cNvCxnSpPr>
          <p:nvPr/>
        </p:nvCxnSpPr>
        <p:spPr>
          <a:xfrm>
            <a:off x="4092689" y="3353581"/>
            <a:ext cx="773931" cy="60822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03" name="Straight Arrow Connector 2102">
            <a:extLst>
              <a:ext uri="{FF2B5EF4-FFF2-40B4-BE49-F238E27FC236}">
                <a16:creationId xmlns:a16="http://schemas.microsoft.com/office/drawing/2014/main" id="{9364FC7D-D32E-BB9E-1E12-3B16576D563A}"/>
              </a:ext>
            </a:extLst>
          </p:cNvPr>
          <p:cNvCxnSpPr>
            <a:cxnSpLocks/>
            <a:stCxn id="2078" idx="6"/>
            <a:endCxn id="31" idx="9"/>
          </p:cNvCxnSpPr>
          <p:nvPr/>
        </p:nvCxnSpPr>
        <p:spPr>
          <a:xfrm flipH="1">
            <a:off x="4024914" y="3317125"/>
            <a:ext cx="81425" cy="12042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06" name="Straight Arrow Connector 2105">
            <a:extLst>
              <a:ext uri="{FF2B5EF4-FFF2-40B4-BE49-F238E27FC236}">
                <a16:creationId xmlns:a16="http://schemas.microsoft.com/office/drawing/2014/main" id="{C210325F-475E-8E5F-D358-FBE085EA2DCF}"/>
              </a:ext>
            </a:extLst>
          </p:cNvPr>
          <p:cNvCxnSpPr>
            <a:cxnSpLocks/>
            <a:stCxn id="2078" idx="7"/>
          </p:cNvCxnSpPr>
          <p:nvPr/>
        </p:nvCxnSpPr>
        <p:spPr>
          <a:xfrm>
            <a:off x="4092689" y="3280669"/>
            <a:ext cx="449307" cy="86059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09" name="Straight Arrow Connector 2108">
            <a:extLst>
              <a:ext uri="{FF2B5EF4-FFF2-40B4-BE49-F238E27FC236}">
                <a16:creationId xmlns:a16="http://schemas.microsoft.com/office/drawing/2014/main" id="{B247111F-3020-4AA4-D933-ED8CD755D5AE}"/>
              </a:ext>
            </a:extLst>
          </p:cNvPr>
          <p:cNvCxnSpPr>
            <a:cxnSpLocks/>
            <a:stCxn id="2078" idx="6"/>
            <a:endCxn id="2069" idx="0"/>
          </p:cNvCxnSpPr>
          <p:nvPr/>
        </p:nvCxnSpPr>
        <p:spPr>
          <a:xfrm>
            <a:off x="4106339" y="3317125"/>
            <a:ext cx="844351" cy="9941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20446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dirty="0"/>
              <a:t>Simplification</a:t>
            </a:r>
            <a:endParaRPr lang="en-US" dirty="0"/>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sp>
        <p:nvSpPr>
          <p:cNvPr id="5" name="Content Placeholder 1">
            <a:extLst>
              <a:ext uri="{FF2B5EF4-FFF2-40B4-BE49-F238E27FC236}">
                <a16:creationId xmlns:a16="http://schemas.microsoft.com/office/drawing/2014/main" id="{BD25CBD0-1734-DD97-A1CD-A29FAD31D28D}"/>
              </a:ext>
            </a:extLst>
          </p:cNvPr>
          <p:cNvSpPr txBox="1">
            <a:spLocks/>
          </p:cNvSpPr>
          <p:nvPr/>
        </p:nvSpPr>
        <p:spPr>
          <a:xfrm>
            <a:off x="1872468" y="1806675"/>
            <a:ext cx="9386771" cy="4021248"/>
          </a:xfrm>
          <a:prstGeom prst="rect">
            <a:avLst/>
          </a:prstGeom>
        </p:spPr>
        <p:txBody>
          <a:bodyPr>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6700" lvl="1" indent="0">
              <a:spcBef>
                <a:spcPts val="0"/>
              </a:spcBef>
              <a:spcAft>
                <a:spcPts val="1800"/>
              </a:spcAft>
              <a:buClr>
                <a:srgbClr val="1B9053"/>
              </a:buClr>
              <a:buNone/>
            </a:pPr>
            <a:endParaRPr lang="en-GB" sz="1000" b="1">
              <a:solidFill>
                <a:srgbClr val="00B05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0B3B2F7-8995-DE39-E99E-8B50A5090B3F}"/>
              </a:ext>
            </a:extLst>
          </p:cNvPr>
          <p:cNvSpPr/>
          <p:nvPr/>
        </p:nvSpPr>
        <p:spPr>
          <a:xfrm>
            <a:off x="543798" y="2221702"/>
            <a:ext cx="2784297" cy="523983"/>
          </a:xfrm>
          <a:prstGeom prst="roundRect">
            <a:avLst/>
          </a:prstGeom>
          <a:solidFill>
            <a:schemeClr val="accent6">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Registration</a:t>
            </a:r>
          </a:p>
        </p:txBody>
      </p:sp>
      <p:sp>
        <p:nvSpPr>
          <p:cNvPr id="7" name="Rectangle: Rounded Corners 6">
            <a:extLst>
              <a:ext uri="{FF2B5EF4-FFF2-40B4-BE49-F238E27FC236}">
                <a16:creationId xmlns:a16="http://schemas.microsoft.com/office/drawing/2014/main" id="{959254E0-B1CE-42E1-D05A-7AE29F409554}"/>
              </a:ext>
            </a:extLst>
          </p:cNvPr>
          <p:cNvSpPr/>
          <p:nvPr/>
        </p:nvSpPr>
        <p:spPr>
          <a:xfrm>
            <a:off x="696198" y="5278550"/>
            <a:ext cx="2784297" cy="523983"/>
          </a:xfrm>
          <a:prstGeom prst="roundRect">
            <a:avLst/>
          </a:prstGeom>
          <a:solidFill>
            <a:schemeClr val="accent6">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Payment</a:t>
            </a:r>
          </a:p>
        </p:txBody>
      </p:sp>
      <p:sp>
        <p:nvSpPr>
          <p:cNvPr id="9" name="Rectangle: Rounded Corners 8">
            <a:extLst>
              <a:ext uri="{FF2B5EF4-FFF2-40B4-BE49-F238E27FC236}">
                <a16:creationId xmlns:a16="http://schemas.microsoft.com/office/drawing/2014/main" id="{32B7B821-E06C-18BE-C0CA-DAA6AA0E344D}"/>
              </a:ext>
            </a:extLst>
          </p:cNvPr>
          <p:cNvSpPr/>
          <p:nvPr/>
        </p:nvSpPr>
        <p:spPr>
          <a:xfrm>
            <a:off x="543797" y="3873570"/>
            <a:ext cx="2784297" cy="523983"/>
          </a:xfrm>
          <a:prstGeom prst="roundRect">
            <a:avLst/>
          </a:prstGeom>
          <a:solidFill>
            <a:schemeClr val="accent6">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Filing </a:t>
            </a:r>
          </a:p>
        </p:txBody>
      </p:sp>
      <p:sp>
        <p:nvSpPr>
          <p:cNvPr id="10" name="TextBox 9">
            <a:extLst>
              <a:ext uri="{FF2B5EF4-FFF2-40B4-BE49-F238E27FC236}">
                <a16:creationId xmlns:a16="http://schemas.microsoft.com/office/drawing/2014/main" id="{9A2334A1-8DD2-0BF5-1C7E-177BC55EA088}"/>
              </a:ext>
            </a:extLst>
          </p:cNvPr>
          <p:cNvSpPr txBox="1"/>
          <p:nvPr/>
        </p:nvSpPr>
        <p:spPr>
          <a:xfrm>
            <a:off x="3753963" y="1932078"/>
            <a:ext cx="8139367" cy="1477328"/>
          </a:xfrm>
          <a:prstGeom prst="rect">
            <a:avLst/>
          </a:prstGeom>
          <a:noFill/>
          <a:ln>
            <a:solidFill>
              <a:schemeClr val="accent3">
                <a:lumMod val="75000"/>
              </a:schemeClr>
            </a:solidFill>
          </a:ln>
        </p:spPr>
        <p:txBody>
          <a:bodyPr wrap="square" rtlCol="0">
            <a:spAutoFit/>
          </a:bodyPr>
          <a:lstStyle/>
          <a:p>
            <a:pPr marL="285750" indent="-285750">
              <a:buFont typeface="Arial" panose="020B0604020202020204" pitchFamily="34" charset="0"/>
              <a:buChar char="•"/>
            </a:pPr>
            <a:r>
              <a:rPr lang="en-ZA" dirty="0"/>
              <a:t>ICT infrastructure requirements for an efficient registration done online and accessible remotely</a:t>
            </a:r>
          </a:p>
          <a:p>
            <a:endParaRPr lang="en-ZA" dirty="0"/>
          </a:p>
          <a:p>
            <a:pPr marL="285750" indent="-285750">
              <a:buFont typeface="Arial" panose="020B0604020202020204" pitchFamily="34" charset="0"/>
              <a:buChar char="•"/>
            </a:pPr>
            <a:r>
              <a:rPr lang="en-ZA" dirty="0"/>
              <a:t>Registration requirements – information requirements or needs of the RA vs basic information necessary for compliance</a:t>
            </a:r>
          </a:p>
        </p:txBody>
      </p:sp>
      <p:sp>
        <p:nvSpPr>
          <p:cNvPr id="11" name="TextBox 10">
            <a:extLst>
              <a:ext uri="{FF2B5EF4-FFF2-40B4-BE49-F238E27FC236}">
                <a16:creationId xmlns:a16="http://schemas.microsoft.com/office/drawing/2014/main" id="{0B1039D9-DFDD-4EE4-9E4E-0E16FC5BC33C}"/>
              </a:ext>
            </a:extLst>
          </p:cNvPr>
          <p:cNvSpPr txBox="1"/>
          <p:nvPr/>
        </p:nvSpPr>
        <p:spPr>
          <a:xfrm>
            <a:off x="3757646" y="3653892"/>
            <a:ext cx="8139367" cy="1200329"/>
          </a:xfrm>
          <a:prstGeom prst="rect">
            <a:avLst/>
          </a:prstGeom>
          <a:noFill/>
          <a:ln>
            <a:solidFill>
              <a:schemeClr val="accent3">
                <a:lumMod val="75000"/>
              </a:schemeClr>
            </a:solidFill>
          </a:ln>
        </p:spPr>
        <p:txBody>
          <a:bodyPr wrap="square" rtlCol="0">
            <a:spAutoFit/>
          </a:bodyPr>
          <a:lstStyle/>
          <a:p>
            <a:pPr marL="285750" indent="-285750">
              <a:buFont typeface="Arial" panose="020B0604020202020204" pitchFamily="34" charset="0"/>
              <a:buChar char="•"/>
            </a:pPr>
            <a:r>
              <a:rPr lang="en-ZA" dirty="0"/>
              <a:t>ICT infrastructure requirements for an efficient simplified returns filing regime</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Simplified returns – information requirements or needs of the RA vs basic information necessary for compliance</a:t>
            </a:r>
          </a:p>
        </p:txBody>
      </p:sp>
      <p:sp>
        <p:nvSpPr>
          <p:cNvPr id="12" name="TextBox 11">
            <a:extLst>
              <a:ext uri="{FF2B5EF4-FFF2-40B4-BE49-F238E27FC236}">
                <a16:creationId xmlns:a16="http://schemas.microsoft.com/office/drawing/2014/main" id="{2E84CF63-BA28-BC3B-CF76-787440B41738}"/>
              </a:ext>
            </a:extLst>
          </p:cNvPr>
          <p:cNvSpPr txBox="1"/>
          <p:nvPr/>
        </p:nvSpPr>
        <p:spPr>
          <a:xfrm>
            <a:off x="3753962" y="5106509"/>
            <a:ext cx="8139367" cy="923330"/>
          </a:xfrm>
          <a:prstGeom prst="rect">
            <a:avLst/>
          </a:prstGeom>
          <a:noFill/>
          <a:ln>
            <a:solidFill>
              <a:schemeClr val="accent3">
                <a:lumMod val="75000"/>
              </a:schemeClr>
            </a:solidFill>
          </a:ln>
        </p:spPr>
        <p:txBody>
          <a:bodyPr wrap="square" rtlCol="0">
            <a:spAutoFit/>
          </a:bodyPr>
          <a:lstStyle/>
          <a:p>
            <a:pPr marL="285750" indent="-285750">
              <a:buFont typeface="Arial" panose="020B0604020202020204" pitchFamily="34" charset="0"/>
              <a:buChar char="•"/>
            </a:pPr>
            <a:r>
              <a:rPr lang="en-ZA" dirty="0"/>
              <a:t>Provision of effective digital channels for payment</a:t>
            </a:r>
          </a:p>
          <a:p>
            <a:pPr marL="285750" indent="-285750">
              <a:buFont typeface="Arial" panose="020B0604020202020204" pitchFamily="34" charset="0"/>
              <a:buChar char="•"/>
            </a:pPr>
            <a:endParaRPr lang="en-ZA" dirty="0"/>
          </a:p>
          <a:p>
            <a:pPr marL="285750" indent="-285750" algn="just">
              <a:buFont typeface="Arial" panose="020B0604020202020204" pitchFamily="34" charset="0"/>
              <a:buChar char="•"/>
            </a:pPr>
            <a:r>
              <a:rPr lang="en-ZA" dirty="0"/>
              <a:t>Currency of payment issues </a:t>
            </a:r>
          </a:p>
        </p:txBody>
      </p:sp>
    </p:spTree>
    <p:extLst>
      <p:ext uri="{BB962C8B-B14F-4D97-AF65-F5344CB8AC3E}">
        <p14:creationId xmlns:p14="http://schemas.microsoft.com/office/powerpoint/2010/main" val="324403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dirty="0"/>
              <a:t>Administration</a:t>
            </a:r>
            <a:endParaRPr lang="en-US" dirty="0"/>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sp>
        <p:nvSpPr>
          <p:cNvPr id="5" name="Content Placeholder 1">
            <a:extLst>
              <a:ext uri="{FF2B5EF4-FFF2-40B4-BE49-F238E27FC236}">
                <a16:creationId xmlns:a16="http://schemas.microsoft.com/office/drawing/2014/main" id="{BD25CBD0-1734-DD97-A1CD-A29FAD31D28D}"/>
              </a:ext>
            </a:extLst>
          </p:cNvPr>
          <p:cNvSpPr txBox="1">
            <a:spLocks/>
          </p:cNvSpPr>
          <p:nvPr/>
        </p:nvSpPr>
        <p:spPr>
          <a:xfrm>
            <a:off x="1872468" y="1806675"/>
            <a:ext cx="9386771" cy="4021248"/>
          </a:xfrm>
          <a:prstGeom prst="rect">
            <a:avLst/>
          </a:prstGeom>
        </p:spPr>
        <p:txBody>
          <a:bodyPr>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6700" lvl="1" indent="0">
              <a:spcBef>
                <a:spcPts val="0"/>
              </a:spcBef>
              <a:spcAft>
                <a:spcPts val="1800"/>
              </a:spcAft>
              <a:buClr>
                <a:srgbClr val="1B9053"/>
              </a:buClr>
              <a:buNone/>
            </a:pPr>
            <a:endParaRPr lang="en-GB" sz="1000" b="1">
              <a:solidFill>
                <a:srgbClr val="00B050"/>
              </a:solidFill>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607E0889-60A2-9F92-B1E0-F76482DB2F36}"/>
              </a:ext>
            </a:extLst>
          </p:cNvPr>
          <p:cNvGraphicFramePr/>
          <p:nvPr>
            <p:extLst>
              <p:ext uri="{D42A27DB-BD31-4B8C-83A1-F6EECF244321}">
                <p14:modId xmlns:p14="http://schemas.microsoft.com/office/powerpoint/2010/main" val="218516544"/>
              </p:ext>
            </p:extLst>
          </p:nvPr>
        </p:nvGraphicFramePr>
        <p:xfrm>
          <a:off x="1536725" y="1682541"/>
          <a:ext cx="10058256" cy="4911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14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a:t>Common Implementation Issues</a:t>
            </a:r>
            <a:endParaRPr lang="en-US"/>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sp>
        <p:nvSpPr>
          <p:cNvPr id="5" name="Content Placeholder 1">
            <a:extLst>
              <a:ext uri="{FF2B5EF4-FFF2-40B4-BE49-F238E27FC236}">
                <a16:creationId xmlns:a16="http://schemas.microsoft.com/office/drawing/2014/main" id="{BD25CBD0-1734-DD97-A1CD-A29FAD31D28D}"/>
              </a:ext>
            </a:extLst>
          </p:cNvPr>
          <p:cNvSpPr txBox="1">
            <a:spLocks/>
          </p:cNvSpPr>
          <p:nvPr/>
        </p:nvSpPr>
        <p:spPr>
          <a:xfrm>
            <a:off x="1872468" y="1806675"/>
            <a:ext cx="9904563" cy="4250384"/>
          </a:xfrm>
          <a:prstGeom prst="rect">
            <a:avLst/>
          </a:prstGeom>
        </p:spPr>
        <p:txBody>
          <a:bodyPr>
            <a:normAutofit fontScale="92500" lnSpcReduction="10000"/>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74300" indent="-457200">
              <a:lnSpc>
                <a:spcPct val="110000"/>
              </a:lnSpc>
              <a:spcBef>
                <a:spcPts val="0"/>
              </a:spcBef>
              <a:buClr>
                <a:srgbClr val="1B9053"/>
              </a:buClr>
            </a:pPr>
            <a:r>
              <a:rPr lang="en-GB" sz="1800" dirty="0">
                <a:latin typeface="Arial" panose="020B0604020202020204" pitchFamily="34" charset="0"/>
                <a:cs typeface="Arial" panose="020B0604020202020204" pitchFamily="34" charset="0"/>
              </a:rPr>
              <a:t>Reporting </a:t>
            </a:r>
          </a:p>
          <a:p>
            <a:pPr marL="873900" lvl="1" indent="-457200">
              <a:lnSpc>
                <a:spcPct val="110000"/>
              </a:lnSpc>
              <a:spcBef>
                <a:spcPts val="0"/>
              </a:spcBef>
              <a:buClr>
                <a:srgbClr val="1B9053"/>
              </a:buClr>
            </a:pPr>
            <a:r>
              <a:rPr lang="en-GB" sz="1400" dirty="0">
                <a:latin typeface="Arial" panose="020B0604020202020204" pitchFamily="34" charset="0"/>
                <a:cs typeface="Arial" panose="020B0604020202020204" pitchFamily="34" charset="0"/>
              </a:rPr>
              <a:t>High volume of transactions</a:t>
            </a:r>
          </a:p>
          <a:p>
            <a:pPr marL="873900" lvl="1" indent="-457200">
              <a:lnSpc>
                <a:spcPct val="110000"/>
              </a:lnSpc>
              <a:spcBef>
                <a:spcPts val="0"/>
              </a:spcBef>
              <a:buClr>
                <a:srgbClr val="1B9053"/>
              </a:buClr>
            </a:pPr>
            <a:r>
              <a:rPr lang="en-GB" sz="1400" dirty="0">
                <a:latin typeface="Arial" panose="020B0604020202020204" pitchFamily="34" charset="0"/>
                <a:cs typeface="Arial" panose="020B0604020202020204" pitchFamily="34" charset="0"/>
              </a:rPr>
              <a:t>No transactional level or detailed reporting</a:t>
            </a:r>
          </a:p>
          <a:p>
            <a:pPr marL="873900" lvl="1" indent="-457200">
              <a:lnSpc>
                <a:spcPct val="110000"/>
              </a:lnSpc>
              <a:spcBef>
                <a:spcPts val="0"/>
              </a:spcBef>
              <a:buClr>
                <a:srgbClr val="1B9053"/>
              </a:buClr>
            </a:pPr>
            <a:r>
              <a:rPr lang="en-GB" sz="1400" dirty="0">
                <a:latin typeface="Arial" panose="020B0604020202020204" pitchFamily="34" charset="0"/>
                <a:cs typeface="Arial" panose="020B0604020202020204" pitchFamily="34" charset="0"/>
              </a:rPr>
              <a:t>Data security and privacy</a:t>
            </a:r>
          </a:p>
          <a:p>
            <a:pPr marL="873900" lvl="1" indent="-457200">
              <a:lnSpc>
                <a:spcPct val="110000"/>
              </a:lnSpc>
              <a:spcBef>
                <a:spcPts val="0"/>
              </a:spcBef>
              <a:buClr>
                <a:srgbClr val="1B9053"/>
              </a:buClr>
            </a:pPr>
            <a:r>
              <a:rPr lang="en-GB" sz="1400" dirty="0">
                <a:latin typeface="Arial" panose="020B0604020202020204" pitchFamily="34" charset="0"/>
                <a:cs typeface="Arial" panose="020B0604020202020204" pitchFamily="34" charset="0"/>
              </a:rPr>
              <a:t>Requirements differ across jurisdictions</a:t>
            </a:r>
          </a:p>
          <a:p>
            <a:pPr marL="416700" lvl="1" indent="0">
              <a:lnSpc>
                <a:spcPct val="110000"/>
              </a:lnSpc>
              <a:spcBef>
                <a:spcPts val="0"/>
              </a:spcBef>
              <a:buClr>
                <a:srgbClr val="1B9053"/>
              </a:buClr>
              <a:buNone/>
            </a:pPr>
            <a:endParaRPr lang="en-GB" sz="1100" dirty="0">
              <a:latin typeface="Arial" panose="020B0604020202020204" pitchFamily="34" charset="0"/>
              <a:cs typeface="Arial" panose="020B0604020202020204" pitchFamily="34" charset="0"/>
            </a:endParaRPr>
          </a:p>
          <a:p>
            <a:pPr marL="416700" lvl="1" indent="0">
              <a:lnSpc>
                <a:spcPct val="110000"/>
              </a:lnSpc>
              <a:spcBef>
                <a:spcPts val="0"/>
              </a:spcBef>
              <a:buClr>
                <a:srgbClr val="1B9053"/>
              </a:buClr>
              <a:buNone/>
            </a:pPr>
            <a:endParaRPr lang="en-GB" sz="1100" dirty="0">
              <a:latin typeface="Arial" panose="020B0604020202020204" pitchFamily="34" charset="0"/>
              <a:cs typeface="Arial" panose="020B0604020202020204" pitchFamily="34" charset="0"/>
            </a:endParaRPr>
          </a:p>
          <a:p>
            <a:pPr marL="474300" indent="-457200">
              <a:spcBef>
                <a:spcPts val="0"/>
              </a:spcBef>
              <a:buClr>
                <a:srgbClr val="1B9053"/>
              </a:buClr>
            </a:pPr>
            <a:r>
              <a:rPr lang="en-GB" sz="1800" dirty="0">
                <a:latin typeface="Arial" panose="020B0604020202020204" pitchFamily="34" charset="0"/>
                <a:cs typeface="Arial" panose="020B0604020202020204" pitchFamily="34" charset="0"/>
              </a:rPr>
              <a:t>Invoicing Requirements</a:t>
            </a:r>
          </a:p>
          <a:p>
            <a:pPr marL="873900" lvl="1" indent="-457200">
              <a:lnSpc>
                <a:spcPct val="110000"/>
              </a:lnSpc>
              <a:spcBef>
                <a:spcPts val="0"/>
              </a:spcBef>
              <a:buClr>
                <a:srgbClr val="1B9053"/>
              </a:buClr>
            </a:pPr>
            <a:r>
              <a:rPr lang="en-GB" sz="1400" dirty="0" err="1">
                <a:latin typeface="Arial" panose="020B0604020202020204" pitchFamily="34" charset="0"/>
                <a:cs typeface="Arial" panose="020B0604020202020204" pitchFamily="34" charset="0"/>
              </a:rPr>
              <a:t>eInvoicing</a:t>
            </a:r>
            <a:r>
              <a:rPr lang="en-GB" sz="1400" dirty="0">
                <a:latin typeface="Arial" panose="020B0604020202020204" pitchFamily="34" charset="0"/>
                <a:cs typeface="Arial" panose="020B0604020202020204" pitchFamily="34" charset="0"/>
              </a:rPr>
              <a:t> implementation timelines and requirements</a:t>
            </a:r>
          </a:p>
          <a:p>
            <a:pPr marL="873900" lvl="1" indent="-457200">
              <a:lnSpc>
                <a:spcPct val="110000"/>
              </a:lnSpc>
              <a:spcBef>
                <a:spcPts val="0"/>
              </a:spcBef>
              <a:buClr>
                <a:srgbClr val="1B9053"/>
              </a:buClr>
            </a:pPr>
            <a:r>
              <a:rPr lang="en-GB" sz="1400" dirty="0">
                <a:latin typeface="Arial" panose="020B0604020202020204" pitchFamily="34" charset="0"/>
                <a:cs typeface="Arial" panose="020B0604020202020204" pitchFamily="34" charset="0"/>
              </a:rPr>
              <a:t>Differences in requirements across jurisdictions</a:t>
            </a:r>
          </a:p>
          <a:p>
            <a:pPr marL="873900" lvl="1" indent="-457200">
              <a:lnSpc>
                <a:spcPct val="110000"/>
              </a:lnSpc>
              <a:spcBef>
                <a:spcPts val="0"/>
              </a:spcBef>
              <a:buClr>
                <a:srgbClr val="1B9053"/>
              </a:buClr>
            </a:pPr>
            <a:endParaRPr lang="en-GB" sz="1400" dirty="0">
              <a:latin typeface="Arial" panose="020B0604020202020204" pitchFamily="34" charset="0"/>
              <a:cs typeface="Arial" panose="020B0604020202020204" pitchFamily="34" charset="0"/>
            </a:endParaRPr>
          </a:p>
          <a:p>
            <a:pPr marL="873900" lvl="1" indent="-457200">
              <a:lnSpc>
                <a:spcPct val="110000"/>
              </a:lnSpc>
              <a:spcBef>
                <a:spcPts val="0"/>
              </a:spcBef>
              <a:buClr>
                <a:srgbClr val="1B9053"/>
              </a:buClr>
            </a:pPr>
            <a:endParaRPr lang="en-GB" sz="1100" dirty="0">
              <a:latin typeface="Arial" panose="020B0604020202020204" pitchFamily="34" charset="0"/>
              <a:cs typeface="Arial" panose="020B0604020202020204" pitchFamily="34" charset="0"/>
            </a:endParaRPr>
          </a:p>
          <a:p>
            <a:pPr marL="474300" indent="-457200">
              <a:lnSpc>
                <a:spcPct val="120000"/>
              </a:lnSpc>
              <a:spcBef>
                <a:spcPts val="0"/>
              </a:spcBef>
              <a:buClr>
                <a:srgbClr val="1B9053"/>
              </a:buClr>
            </a:pPr>
            <a:r>
              <a:rPr lang="en-GB" sz="1800" dirty="0">
                <a:latin typeface="Arial" panose="020B0604020202020204" pitchFamily="34" charset="0"/>
                <a:cs typeface="Arial" panose="020B0604020202020204" pitchFamily="34" charset="0"/>
              </a:rPr>
              <a:t>Limited Access to Information</a:t>
            </a:r>
          </a:p>
          <a:p>
            <a:pPr marL="873900" lvl="1" indent="-457200">
              <a:lnSpc>
                <a:spcPct val="120000"/>
              </a:lnSpc>
              <a:spcBef>
                <a:spcPts val="0"/>
              </a:spcBef>
              <a:buClr>
                <a:srgbClr val="1B9053"/>
              </a:buClr>
            </a:pPr>
            <a:r>
              <a:rPr lang="en-GB" sz="1400" dirty="0">
                <a:latin typeface="Arial" panose="020B0604020202020204" pitchFamily="34" charset="0"/>
                <a:cs typeface="Arial" panose="020B0604020202020204" pitchFamily="34" charset="0"/>
              </a:rPr>
              <a:t>Limited access to information for pre-implementation risk assessment</a:t>
            </a:r>
          </a:p>
          <a:p>
            <a:pPr marL="873900" lvl="1" indent="-457200">
              <a:lnSpc>
                <a:spcPct val="110000"/>
              </a:lnSpc>
              <a:spcBef>
                <a:spcPts val="0"/>
              </a:spcBef>
              <a:buClr>
                <a:srgbClr val="1B9053"/>
              </a:buClr>
            </a:pPr>
            <a:r>
              <a:rPr lang="en-GB" sz="1400" dirty="0">
                <a:latin typeface="Arial" panose="020B0604020202020204" pitchFamily="34" charset="0"/>
                <a:cs typeface="Arial" panose="020B0604020202020204" pitchFamily="34" charset="0"/>
              </a:rPr>
              <a:t>Limited access to information for compliance monitoring and enforcement </a:t>
            </a:r>
          </a:p>
          <a:p>
            <a:pPr marL="416700" lvl="1" indent="0">
              <a:lnSpc>
                <a:spcPct val="110000"/>
              </a:lnSpc>
              <a:spcBef>
                <a:spcPts val="0"/>
              </a:spcBef>
              <a:buClr>
                <a:srgbClr val="1B9053"/>
              </a:buClr>
              <a:buNone/>
            </a:pPr>
            <a:endParaRPr lang="en-GB" sz="1800" dirty="0">
              <a:latin typeface="Arial" panose="020B0604020202020204" pitchFamily="34" charset="0"/>
              <a:cs typeface="Arial" panose="020B0604020202020204" pitchFamily="34" charset="0"/>
            </a:endParaRPr>
          </a:p>
          <a:p>
            <a:pPr marL="474300" indent="-457200">
              <a:lnSpc>
                <a:spcPct val="120000"/>
              </a:lnSpc>
              <a:spcBef>
                <a:spcPts val="0"/>
              </a:spcBef>
              <a:buClr>
                <a:srgbClr val="1B9053"/>
              </a:buClr>
            </a:pPr>
            <a:r>
              <a:rPr lang="en-GB" sz="1800" dirty="0">
                <a:latin typeface="Arial" panose="020B0604020202020204" pitchFamily="34" charset="0"/>
                <a:cs typeface="Arial" panose="020B0604020202020204" pitchFamily="34" charset="0"/>
              </a:rPr>
              <a:t>Inconsistency in Compliance Regimes </a:t>
            </a:r>
          </a:p>
          <a:p>
            <a:pPr marL="873900" lvl="1" indent="-457200">
              <a:lnSpc>
                <a:spcPct val="120000"/>
              </a:lnSpc>
              <a:spcBef>
                <a:spcPts val="0"/>
              </a:spcBef>
              <a:buClr>
                <a:srgbClr val="1B9053"/>
              </a:buClr>
            </a:pPr>
            <a:r>
              <a:rPr lang="en-GB" sz="1400" dirty="0">
                <a:latin typeface="Arial" panose="020B0604020202020204" pitchFamily="34" charset="0"/>
                <a:cs typeface="Arial" panose="020B0604020202020204" pitchFamily="34" charset="0"/>
              </a:rPr>
              <a:t>Variance of in-scope supplies across jurisdictions </a:t>
            </a:r>
          </a:p>
          <a:p>
            <a:pPr marL="873900" lvl="1" indent="-457200">
              <a:lnSpc>
                <a:spcPct val="120000"/>
              </a:lnSpc>
              <a:spcBef>
                <a:spcPts val="0"/>
              </a:spcBef>
              <a:buClr>
                <a:srgbClr val="1B9053"/>
              </a:buClr>
            </a:pPr>
            <a:r>
              <a:rPr lang="en-GB" sz="1400" dirty="0">
                <a:latin typeface="Arial" panose="020B0604020202020204" pitchFamily="34" charset="0"/>
                <a:cs typeface="Arial" panose="020B0604020202020204" pitchFamily="34" charset="0"/>
              </a:rPr>
              <a:t>Difference in place of supply rules and its proxies</a:t>
            </a:r>
          </a:p>
        </p:txBody>
      </p:sp>
      <p:sp>
        <p:nvSpPr>
          <p:cNvPr id="6" name="TextBox 5">
            <a:extLst>
              <a:ext uri="{FF2B5EF4-FFF2-40B4-BE49-F238E27FC236}">
                <a16:creationId xmlns:a16="http://schemas.microsoft.com/office/drawing/2014/main" id="{03FC2F42-AFF6-81D0-FA96-EE4FD42B9DE0}"/>
              </a:ext>
            </a:extLst>
          </p:cNvPr>
          <p:cNvSpPr txBox="1"/>
          <p:nvPr/>
        </p:nvSpPr>
        <p:spPr>
          <a:xfrm>
            <a:off x="7021901" y="6342336"/>
            <a:ext cx="4779035" cy="307777"/>
          </a:xfrm>
          <a:prstGeom prst="rect">
            <a:avLst/>
          </a:prstGeom>
          <a:solidFill>
            <a:schemeClr val="bg1"/>
          </a:solidFill>
        </p:spPr>
        <p:txBody>
          <a:bodyPr wrap="square" rtlCol="0">
            <a:spAutoFit/>
          </a:bodyPr>
          <a:lstStyle/>
          <a:p>
            <a:r>
              <a:rPr lang="en-US" sz="1400" i="1" dirty="0">
                <a:solidFill>
                  <a:schemeClr val="accent6">
                    <a:lumMod val="75000"/>
                  </a:schemeClr>
                </a:solidFill>
              </a:rPr>
              <a:t>Building effective and efficient tax administrations in Africa</a:t>
            </a:r>
          </a:p>
        </p:txBody>
      </p:sp>
    </p:spTree>
    <p:extLst>
      <p:ext uri="{BB962C8B-B14F-4D97-AF65-F5344CB8AC3E}">
        <p14:creationId xmlns:p14="http://schemas.microsoft.com/office/powerpoint/2010/main" val="468508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B9E370-2071-6E9E-436E-57E9EAF47162}"/>
              </a:ext>
            </a:extLst>
          </p:cNvPr>
          <p:cNvSpPr txBox="1">
            <a:spLocks/>
          </p:cNvSpPr>
          <p:nvPr/>
        </p:nvSpPr>
        <p:spPr>
          <a:xfrm>
            <a:off x="1872468" y="779019"/>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dirty="0"/>
              <a:t>Implementation Issues for Consideration </a:t>
            </a:r>
            <a:endParaRPr lang="en-US" dirty="0"/>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sp>
        <p:nvSpPr>
          <p:cNvPr id="5" name="Content Placeholder 1">
            <a:extLst>
              <a:ext uri="{FF2B5EF4-FFF2-40B4-BE49-F238E27FC236}">
                <a16:creationId xmlns:a16="http://schemas.microsoft.com/office/drawing/2014/main" id="{BD25CBD0-1734-DD97-A1CD-A29FAD31D28D}"/>
              </a:ext>
            </a:extLst>
          </p:cNvPr>
          <p:cNvSpPr txBox="1">
            <a:spLocks/>
          </p:cNvSpPr>
          <p:nvPr/>
        </p:nvSpPr>
        <p:spPr>
          <a:xfrm>
            <a:off x="1872468" y="1806675"/>
            <a:ext cx="9386771" cy="4021248"/>
          </a:xfrm>
          <a:prstGeom prst="rect">
            <a:avLst/>
          </a:prstGeom>
        </p:spPr>
        <p:txBody>
          <a:bodyPr>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6700" lvl="1" indent="0">
              <a:spcBef>
                <a:spcPts val="0"/>
              </a:spcBef>
              <a:spcAft>
                <a:spcPts val="1800"/>
              </a:spcAft>
              <a:buClr>
                <a:srgbClr val="1B9053"/>
              </a:buClr>
              <a:buNone/>
            </a:pPr>
            <a:endParaRPr lang="en-GB" sz="1000" b="1">
              <a:solidFill>
                <a:srgbClr val="00B05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B97125D-4ABA-A1CD-A5EB-FC29C9A1EE1A}"/>
              </a:ext>
            </a:extLst>
          </p:cNvPr>
          <p:cNvSpPr txBox="1"/>
          <p:nvPr/>
        </p:nvSpPr>
        <p:spPr>
          <a:xfrm>
            <a:off x="7021901" y="6342336"/>
            <a:ext cx="4779035" cy="307777"/>
          </a:xfrm>
          <a:prstGeom prst="rect">
            <a:avLst/>
          </a:prstGeom>
          <a:solidFill>
            <a:schemeClr val="bg1"/>
          </a:solidFill>
        </p:spPr>
        <p:txBody>
          <a:bodyPr wrap="square" rtlCol="0">
            <a:spAutoFit/>
          </a:bodyPr>
          <a:lstStyle/>
          <a:p>
            <a:r>
              <a:rPr lang="en-US" sz="1400" i="1" dirty="0">
                <a:solidFill>
                  <a:schemeClr val="accent6">
                    <a:lumMod val="75000"/>
                  </a:schemeClr>
                </a:solidFill>
              </a:rPr>
              <a:t>Building effective and efficient tax administrations in Africa</a:t>
            </a:r>
          </a:p>
        </p:txBody>
      </p:sp>
      <p:grpSp>
        <p:nvGrpSpPr>
          <p:cNvPr id="2" name="Group 1">
            <a:extLst>
              <a:ext uri="{FF2B5EF4-FFF2-40B4-BE49-F238E27FC236}">
                <a16:creationId xmlns:a16="http://schemas.microsoft.com/office/drawing/2014/main" id="{2D85612C-EB53-ED31-D44D-18993C24EBE9}"/>
              </a:ext>
            </a:extLst>
          </p:cNvPr>
          <p:cNvGrpSpPr/>
          <p:nvPr/>
        </p:nvGrpSpPr>
        <p:grpSpPr>
          <a:xfrm>
            <a:off x="1644651" y="1617188"/>
            <a:ext cx="10547349" cy="4100376"/>
            <a:chOff x="473055" y="1876172"/>
            <a:chExt cx="8118649" cy="3156197"/>
          </a:xfrm>
        </p:grpSpPr>
        <p:sp>
          <p:nvSpPr>
            <p:cNvPr id="3" name="Rectangle 2">
              <a:extLst>
                <a:ext uri="{FF2B5EF4-FFF2-40B4-BE49-F238E27FC236}">
                  <a16:creationId xmlns:a16="http://schemas.microsoft.com/office/drawing/2014/main" id="{4F68AC31-199B-FCA2-0F64-3485350FFA4C}"/>
                </a:ext>
              </a:extLst>
            </p:cNvPr>
            <p:cNvSpPr/>
            <p:nvPr/>
          </p:nvSpPr>
          <p:spPr>
            <a:xfrm>
              <a:off x="3060146" y="3103672"/>
              <a:ext cx="1762506" cy="1750868"/>
            </a:xfrm>
            <a:prstGeom prst="rect">
              <a:avLst/>
            </a:prstGeom>
            <a:solidFill>
              <a:schemeClr val="accent3">
                <a:lumMod val="50000"/>
              </a:schemeClr>
            </a:solidFill>
            <a:ln w="19050" cap="rnd">
              <a:solidFill>
                <a:schemeClr val="bg2">
                  <a:lumMod val="75000"/>
                </a:schemeClr>
              </a:solidFill>
            </a:ln>
            <a:effectLst/>
            <a:scene3d>
              <a:camera prst="perspectiveLeft" fov="1800000">
                <a:rot lat="1500000" lon="3000000" rev="6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8000"/>
                </a:lnSpc>
              </a:pPr>
              <a:r>
                <a:rPr lang="en-US" sz="2000" b="1" dirty="0">
                  <a:solidFill>
                    <a:srgbClr val="FFFFFF"/>
                  </a:solidFill>
                </a:rPr>
                <a:t>COMMUNICATION</a:t>
              </a:r>
              <a:endParaRPr lang="en-US" sz="3200" b="1" dirty="0">
                <a:solidFill>
                  <a:srgbClr val="FFFFFF"/>
                </a:solidFill>
              </a:endParaRPr>
            </a:p>
          </p:txBody>
        </p:sp>
        <p:sp>
          <p:nvSpPr>
            <p:cNvPr id="11" name="Rectangle 10">
              <a:extLst>
                <a:ext uri="{FF2B5EF4-FFF2-40B4-BE49-F238E27FC236}">
                  <a16:creationId xmlns:a16="http://schemas.microsoft.com/office/drawing/2014/main" id="{586D4153-6056-A9EE-6486-1CB2900EC27A}"/>
                </a:ext>
              </a:extLst>
            </p:cNvPr>
            <p:cNvSpPr/>
            <p:nvPr/>
          </p:nvSpPr>
          <p:spPr>
            <a:xfrm>
              <a:off x="4248908" y="3108435"/>
              <a:ext cx="1762506" cy="1750868"/>
            </a:xfrm>
            <a:prstGeom prst="rect">
              <a:avLst/>
            </a:prstGeom>
            <a:solidFill>
              <a:schemeClr val="accent3"/>
            </a:solidFill>
            <a:ln w="19050" cap="rnd">
              <a:solidFill>
                <a:schemeClr val="accent4">
                  <a:lumMod val="75000"/>
                </a:schemeClr>
              </a:solidFill>
            </a:ln>
            <a:effectLst/>
            <a:scene3d>
              <a:camera prst="perspectiveLeft" fov="1800000">
                <a:rot lat="1500000" lon="18600000" rev="2154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8000"/>
                </a:lnSpc>
              </a:pPr>
              <a:r>
                <a:rPr lang="en-US" sz="2000" b="1" dirty="0">
                  <a:solidFill>
                    <a:srgbClr val="FFFFFF"/>
                  </a:solidFill>
                </a:rPr>
                <a:t>READINESS</a:t>
              </a:r>
              <a:endParaRPr lang="en-US" sz="3200" b="1" dirty="0">
                <a:solidFill>
                  <a:srgbClr val="FFFFFF"/>
                </a:solidFill>
              </a:endParaRPr>
            </a:p>
          </p:txBody>
        </p:sp>
        <p:sp>
          <p:nvSpPr>
            <p:cNvPr id="12" name="Rectangle 11">
              <a:extLst>
                <a:ext uri="{FF2B5EF4-FFF2-40B4-BE49-F238E27FC236}">
                  <a16:creationId xmlns:a16="http://schemas.microsoft.com/office/drawing/2014/main" id="{EE6642A7-1186-992A-6A8E-19236C52DB06}"/>
                </a:ext>
              </a:extLst>
            </p:cNvPr>
            <p:cNvSpPr/>
            <p:nvPr/>
          </p:nvSpPr>
          <p:spPr>
            <a:xfrm>
              <a:off x="3707904" y="2093400"/>
              <a:ext cx="1659636" cy="1659636"/>
            </a:xfrm>
            <a:prstGeom prst="rect">
              <a:avLst/>
            </a:prstGeom>
            <a:solidFill>
              <a:schemeClr val="accent3">
                <a:lumMod val="75000"/>
              </a:schemeClr>
            </a:solidFill>
            <a:ln w="19050" cap="rnd">
              <a:solidFill>
                <a:schemeClr val="accent1">
                  <a:lumMod val="75000"/>
                </a:schemeClr>
              </a:solidFill>
            </a:ln>
            <a:effectLst/>
            <a:scene3d>
              <a:camera prst="perspectiveHeroicExtremeRightFacing" fov="4740000">
                <a:rot lat="19104000" lon="17820000" rev="4272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8000"/>
                </a:lnSpc>
              </a:pPr>
              <a:r>
                <a:rPr lang="en-US" sz="2000" b="1" dirty="0">
                  <a:solidFill>
                    <a:srgbClr val="FFFFFF"/>
                  </a:solidFill>
                </a:rPr>
                <a:t>TIME</a:t>
              </a:r>
              <a:endParaRPr lang="en-US" sz="3000" b="1" dirty="0">
                <a:solidFill>
                  <a:srgbClr val="FFFFFF"/>
                </a:solidFill>
              </a:endParaRPr>
            </a:p>
          </p:txBody>
        </p:sp>
        <p:sp>
          <p:nvSpPr>
            <p:cNvPr id="13" name="Rectangle 12">
              <a:extLst>
                <a:ext uri="{FF2B5EF4-FFF2-40B4-BE49-F238E27FC236}">
                  <a16:creationId xmlns:a16="http://schemas.microsoft.com/office/drawing/2014/main" id="{5F1C9C1A-6E9E-FB87-0997-8F74C6EA68C3}"/>
                </a:ext>
              </a:extLst>
            </p:cNvPr>
            <p:cNvSpPr/>
            <p:nvPr/>
          </p:nvSpPr>
          <p:spPr>
            <a:xfrm>
              <a:off x="6521728" y="3674222"/>
              <a:ext cx="2069976" cy="1349574"/>
            </a:xfrm>
            <a:prstGeom prst="rect">
              <a:avLst/>
            </a:prstGeom>
          </p:spPr>
          <p:txBody>
            <a:bodyPr wrap="square">
              <a:spAutoFit/>
            </a:bodyPr>
            <a:lstStyle/>
            <a:p>
              <a:pPr>
                <a:lnSpc>
                  <a:spcPts val="1275"/>
                </a:lnSpc>
              </a:pPr>
              <a:r>
                <a:rPr lang="en-US" sz="2000" b="1" dirty="0"/>
                <a:t>READINESS</a:t>
              </a:r>
            </a:p>
            <a:p>
              <a:pPr>
                <a:lnSpc>
                  <a:spcPts val="1275"/>
                </a:lnSpc>
              </a:pPr>
              <a:r>
                <a:rPr lang="en-US" sz="1050" dirty="0"/>
                <a:t>Jurisdictions require compliance without providing some of the critical resources for compliance. </a:t>
              </a:r>
            </a:p>
            <a:p>
              <a:pPr>
                <a:lnSpc>
                  <a:spcPts val="1275"/>
                </a:lnSpc>
              </a:pPr>
              <a:endParaRPr lang="en-US" sz="1050" dirty="0"/>
            </a:p>
            <a:p>
              <a:pPr>
                <a:lnSpc>
                  <a:spcPts val="1275"/>
                </a:lnSpc>
              </a:pPr>
              <a:r>
                <a:rPr lang="en-US" sz="1050" dirty="0"/>
                <a:t>Registration, filing and payment portals should be ready with testing by NRS where possible. Guidelines and explanatory notes should also be made available to assist with compliance process.</a:t>
              </a:r>
            </a:p>
          </p:txBody>
        </p:sp>
        <p:sp>
          <p:nvSpPr>
            <p:cNvPr id="14" name="Rectangle 13">
              <a:extLst>
                <a:ext uri="{FF2B5EF4-FFF2-40B4-BE49-F238E27FC236}">
                  <a16:creationId xmlns:a16="http://schemas.microsoft.com/office/drawing/2014/main" id="{41717D56-9E81-AB8C-70E4-BA1AE881B59A}"/>
                </a:ext>
              </a:extLst>
            </p:cNvPr>
            <p:cNvSpPr/>
            <p:nvPr/>
          </p:nvSpPr>
          <p:spPr>
            <a:xfrm>
              <a:off x="473055" y="3682795"/>
              <a:ext cx="2069976" cy="1349574"/>
            </a:xfrm>
            <a:prstGeom prst="rect">
              <a:avLst/>
            </a:prstGeom>
          </p:spPr>
          <p:txBody>
            <a:bodyPr wrap="square">
              <a:spAutoFit/>
            </a:bodyPr>
            <a:lstStyle/>
            <a:p>
              <a:pPr algn="r">
                <a:lnSpc>
                  <a:spcPts val="1275"/>
                </a:lnSpc>
              </a:pPr>
              <a:r>
                <a:rPr lang="en-US" sz="2000" b="1" dirty="0"/>
                <a:t>COMMUNICATION</a:t>
              </a:r>
            </a:p>
            <a:p>
              <a:pPr algn="r">
                <a:lnSpc>
                  <a:spcPts val="1275"/>
                </a:lnSpc>
              </a:pPr>
              <a:r>
                <a:rPr lang="en-US" sz="1050" dirty="0"/>
                <a:t>NRS have raised issue of uncertainty and paucity of information.</a:t>
              </a:r>
            </a:p>
            <a:p>
              <a:pPr algn="r">
                <a:lnSpc>
                  <a:spcPts val="1275"/>
                </a:lnSpc>
              </a:pPr>
              <a:endParaRPr lang="en-US" sz="1050" dirty="0"/>
            </a:p>
            <a:p>
              <a:pPr algn="r">
                <a:lnSpc>
                  <a:spcPts val="1275"/>
                </a:lnSpc>
              </a:pPr>
              <a:r>
                <a:rPr lang="en-US" sz="1050" dirty="0"/>
                <a:t>Communication is critical from the start of the policy considerations and design. An effective communication strategy ensures that all stakeholders duly receive all relevant notifications on rules, process and other relevant information  about the regime. </a:t>
              </a:r>
            </a:p>
          </p:txBody>
        </p:sp>
        <p:sp>
          <p:nvSpPr>
            <p:cNvPr id="15" name="Rectangle 14">
              <a:extLst>
                <a:ext uri="{FF2B5EF4-FFF2-40B4-BE49-F238E27FC236}">
                  <a16:creationId xmlns:a16="http://schemas.microsoft.com/office/drawing/2014/main" id="{46F9CF36-32E5-430A-C1F7-9F126144CBFB}"/>
                </a:ext>
              </a:extLst>
            </p:cNvPr>
            <p:cNvSpPr/>
            <p:nvPr/>
          </p:nvSpPr>
          <p:spPr>
            <a:xfrm>
              <a:off x="6193199" y="2128795"/>
              <a:ext cx="2069976" cy="1221250"/>
            </a:xfrm>
            <a:prstGeom prst="rect">
              <a:avLst/>
            </a:prstGeom>
          </p:spPr>
          <p:txBody>
            <a:bodyPr wrap="square">
              <a:spAutoFit/>
            </a:bodyPr>
            <a:lstStyle/>
            <a:p>
              <a:pPr>
                <a:lnSpc>
                  <a:spcPts val="1275"/>
                </a:lnSpc>
              </a:pPr>
              <a:r>
                <a:rPr lang="en-US" sz="2000" b="1" dirty="0"/>
                <a:t>LEAD TIME</a:t>
              </a:r>
            </a:p>
            <a:p>
              <a:pPr>
                <a:lnSpc>
                  <a:spcPts val="1275"/>
                </a:lnSpc>
              </a:pPr>
              <a:r>
                <a:rPr lang="en-US" sz="1050" dirty="0"/>
                <a:t>International VAT Guideline recommends 6 – 12 months lead time for implementation and NRS have pointed out short notice between announcement and </a:t>
              </a:r>
              <a:r>
                <a:rPr lang="en-US" sz="1050"/>
                <a:t>effective date.</a:t>
              </a:r>
            </a:p>
            <a:p>
              <a:pPr>
                <a:lnSpc>
                  <a:spcPts val="1275"/>
                </a:lnSpc>
              </a:pPr>
              <a:endParaRPr lang="en-US" sz="1050" dirty="0"/>
            </a:p>
            <a:p>
              <a:pPr>
                <a:lnSpc>
                  <a:spcPts val="1275"/>
                </a:lnSpc>
              </a:pPr>
              <a:r>
                <a:rPr lang="en-US" sz="1050" dirty="0"/>
                <a:t>Adequate lead time enables the NRS to adjust its billing systems and notify customers of the changes.</a:t>
              </a:r>
            </a:p>
          </p:txBody>
        </p:sp>
        <p:grpSp>
          <p:nvGrpSpPr>
            <p:cNvPr id="16" name="Group 15">
              <a:extLst>
                <a:ext uri="{FF2B5EF4-FFF2-40B4-BE49-F238E27FC236}">
                  <a16:creationId xmlns:a16="http://schemas.microsoft.com/office/drawing/2014/main" id="{68CEEC87-A495-2A14-DC84-4AFFC0A4EB32}"/>
                </a:ext>
              </a:extLst>
            </p:cNvPr>
            <p:cNvGrpSpPr/>
            <p:nvPr/>
          </p:nvGrpSpPr>
          <p:grpSpPr>
            <a:xfrm>
              <a:off x="5550323" y="1876172"/>
              <a:ext cx="560980" cy="560980"/>
              <a:chOff x="5335318" y="5820929"/>
              <a:chExt cx="747973" cy="747973"/>
            </a:xfrm>
          </p:grpSpPr>
          <p:sp useBgFill="1">
            <p:nvSpPr>
              <p:cNvPr id="26" name="Oval 6">
                <a:extLst>
                  <a:ext uri="{FF2B5EF4-FFF2-40B4-BE49-F238E27FC236}">
                    <a16:creationId xmlns:a16="http://schemas.microsoft.com/office/drawing/2014/main" id="{BB9BBDF7-FD91-3D3C-35E5-BC12F168B01D}"/>
                  </a:ext>
                </a:extLst>
              </p:cNvPr>
              <p:cNvSpPr>
                <a:spLocks noChangeArrowheads="1"/>
              </p:cNvSpPr>
              <p:nvPr/>
            </p:nvSpPr>
            <p:spPr bwMode="auto">
              <a:xfrm>
                <a:off x="5335318" y="5820929"/>
                <a:ext cx="747973" cy="747973"/>
              </a:xfrm>
              <a:prstGeom prst="ellipse">
                <a:avLst/>
              </a:prstGeom>
              <a:ln w="15875">
                <a:solidFill>
                  <a:schemeClr val="accent1"/>
                </a:solidFill>
              </a:ln>
            </p:spPr>
            <p:txBody>
              <a:bodyPr vert="horz" wrap="square" lIns="68580" tIns="34290" rIns="68580" bIns="34290" numCol="1" anchor="t" anchorCtr="0" compatLnSpc="1">
                <a:prstTxWarp prst="textNoShape">
                  <a:avLst/>
                </a:prstTxWarp>
              </a:bodyPr>
              <a:lstStyle/>
              <a:p>
                <a:endParaRPr lang="en-US" sz="1800"/>
              </a:p>
            </p:txBody>
          </p:sp>
          <p:sp>
            <p:nvSpPr>
              <p:cNvPr id="27" name="Freeform 18">
                <a:extLst>
                  <a:ext uri="{FF2B5EF4-FFF2-40B4-BE49-F238E27FC236}">
                    <a16:creationId xmlns:a16="http://schemas.microsoft.com/office/drawing/2014/main" id="{0D2B15A7-A2E1-22A4-243C-8A059E0764C6}"/>
                  </a:ext>
                </a:extLst>
              </p:cNvPr>
              <p:cNvSpPr>
                <a:spLocks noEditPoints="1"/>
              </p:cNvSpPr>
              <p:nvPr/>
            </p:nvSpPr>
            <p:spPr bwMode="auto">
              <a:xfrm>
                <a:off x="5445024" y="5936804"/>
                <a:ext cx="528261" cy="452478"/>
              </a:xfrm>
              <a:custGeom>
                <a:avLst/>
                <a:gdLst>
                  <a:gd name="T0" fmla="*/ 699 w 750"/>
                  <a:gd name="T1" fmla="*/ 563 h 643"/>
                  <a:gd name="T2" fmla="*/ 675 w 750"/>
                  <a:gd name="T3" fmla="*/ 595 h 643"/>
                  <a:gd name="T4" fmla="*/ 669 w 750"/>
                  <a:gd name="T5" fmla="*/ 584 h 643"/>
                  <a:gd name="T6" fmla="*/ 633 w 750"/>
                  <a:gd name="T7" fmla="*/ 532 h 643"/>
                  <a:gd name="T8" fmla="*/ 640 w 750"/>
                  <a:gd name="T9" fmla="*/ 520 h 643"/>
                  <a:gd name="T10" fmla="*/ 736 w 750"/>
                  <a:gd name="T11" fmla="*/ 382 h 643"/>
                  <a:gd name="T12" fmla="*/ 670 w 750"/>
                  <a:gd name="T13" fmla="*/ 375 h 643"/>
                  <a:gd name="T14" fmla="*/ 736 w 750"/>
                  <a:gd name="T15" fmla="*/ 368 h 643"/>
                  <a:gd name="T16" fmla="*/ 640 w 750"/>
                  <a:gd name="T17" fmla="*/ 230 h 643"/>
                  <a:gd name="T18" fmla="*/ 631 w 750"/>
                  <a:gd name="T19" fmla="*/ 228 h 643"/>
                  <a:gd name="T20" fmla="*/ 684 w 750"/>
                  <a:gd name="T21" fmla="*/ 189 h 643"/>
                  <a:gd name="T22" fmla="*/ 532 w 750"/>
                  <a:gd name="T23" fmla="*/ 117 h 643"/>
                  <a:gd name="T24" fmla="*/ 523 w 750"/>
                  <a:gd name="T25" fmla="*/ 119 h 643"/>
                  <a:gd name="T26" fmla="*/ 549 w 750"/>
                  <a:gd name="T27" fmla="*/ 59 h 643"/>
                  <a:gd name="T28" fmla="*/ 382 w 750"/>
                  <a:gd name="T29" fmla="*/ 73 h 643"/>
                  <a:gd name="T30" fmla="*/ 368 w 750"/>
                  <a:gd name="T31" fmla="*/ 73 h 643"/>
                  <a:gd name="T32" fmla="*/ 201 w 750"/>
                  <a:gd name="T33" fmla="*/ 59 h 643"/>
                  <a:gd name="T34" fmla="*/ 227 w 750"/>
                  <a:gd name="T35" fmla="*/ 119 h 643"/>
                  <a:gd name="T36" fmla="*/ 218 w 750"/>
                  <a:gd name="T37" fmla="*/ 117 h 643"/>
                  <a:gd name="T38" fmla="*/ 66 w 750"/>
                  <a:gd name="T39" fmla="*/ 189 h 643"/>
                  <a:gd name="T40" fmla="*/ 119 w 750"/>
                  <a:gd name="T41" fmla="*/ 228 h 643"/>
                  <a:gd name="T42" fmla="*/ 110 w 750"/>
                  <a:gd name="T43" fmla="*/ 230 h 643"/>
                  <a:gd name="T44" fmla="*/ 14 w 750"/>
                  <a:gd name="T45" fmla="*/ 368 h 643"/>
                  <a:gd name="T46" fmla="*/ 80 w 750"/>
                  <a:gd name="T47" fmla="*/ 375 h 643"/>
                  <a:gd name="T48" fmla="*/ 14 w 750"/>
                  <a:gd name="T49" fmla="*/ 382 h 643"/>
                  <a:gd name="T50" fmla="*/ 110 w 750"/>
                  <a:gd name="T51" fmla="*/ 520 h 643"/>
                  <a:gd name="T52" fmla="*/ 117 w 750"/>
                  <a:gd name="T53" fmla="*/ 532 h 643"/>
                  <a:gd name="T54" fmla="*/ 81 w 750"/>
                  <a:gd name="T55" fmla="*/ 584 h 643"/>
                  <a:gd name="T56" fmla="*/ 69 w 750"/>
                  <a:gd name="T57" fmla="*/ 592 h 643"/>
                  <a:gd name="T58" fmla="*/ 50 w 750"/>
                  <a:gd name="T59" fmla="*/ 563 h 643"/>
                  <a:gd name="T60" fmla="*/ 0 w 750"/>
                  <a:gd name="T61" fmla="*/ 375 h 643"/>
                  <a:gd name="T62" fmla="*/ 50 w 750"/>
                  <a:gd name="T63" fmla="*/ 188 h 643"/>
                  <a:gd name="T64" fmla="*/ 186 w 750"/>
                  <a:gd name="T65" fmla="*/ 51 h 643"/>
                  <a:gd name="T66" fmla="*/ 189 w 750"/>
                  <a:gd name="T67" fmla="*/ 50 h 643"/>
                  <a:gd name="T68" fmla="*/ 561 w 750"/>
                  <a:gd name="T69" fmla="*/ 50 h 643"/>
                  <a:gd name="T70" fmla="*/ 564 w 750"/>
                  <a:gd name="T71" fmla="*/ 51 h 643"/>
                  <a:gd name="T72" fmla="*/ 700 w 750"/>
                  <a:gd name="T73" fmla="*/ 188 h 643"/>
                  <a:gd name="T74" fmla="*/ 750 w 750"/>
                  <a:gd name="T75" fmla="*/ 375 h 643"/>
                  <a:gd name="T76" fmla="*/ 700 w 750"/>
                  <a:gd name="T77" fmla="*/ 563 h 643"/>
                  <a:gd name="T78" fmla="*/ 533 w 750"/>
                  <a:gd name="T79" fmla="*/ 636 h 643"/>
                  <a:gd name="T80" fmla="*/ 224 w 750"/>
                  <a:gd name="T81" fmla="*/ 643 h 643"/>
                  <a:gd name="T82" fmla="*/ 217 w 750"/>
                  <a:gd name="T83" fmla="*/ 560 h 643"/>
                  <a:gd name="T84" fmla="*/ 526 w 750"/>
                  <a:gd name="T85" fmla="*/ 553 h 643"/>
                  <a:gd name="T86" fmla="*/ 519 w 750"/>
                  <a:gd name="T87" fmla="*/ 567 h 643"/>
                  <a:gd name="T88" fmla="*/ 231 w 750"/>
                  <a:gd name="T89" fmla="*/ 629 h 643"/>
                  <a:gd name="T90" fmla="*/ 519 w 750"/>
                  <a:gd name="T91" fmla="*/ 567 h 643"/>
                  <a:gd name="T92" fmla="*/ 577 w 750"/>
                  <a:gd name="T93" fmla="*/ 267 h 643"/>
                  <a:gd name="T94" fmla="*/ 449 w 750"/>
                  <a:gd name="T95" fmla="*/ 375 h 643"/>
                  <a:gd name="T96" fmla="*/ 301 w 750"/>
                  <a:gd name="T97" fmla="*/ 375 h 643"/>
                  <a:gd name="T98" fmla="*/ 435 w 750"/>
                  <a:gd name="T99" fmla="*/ 332 h 643"/>
                  <a:gd name="T100" fmla="*/ 579 w 750"/>
                  <a:gd name="T101" fmla="*/ 257 h 643"/>
                  <a:gd name="T102" fmla="*/ 375 w 750"/>
                  <a:gd name="T103" fmla="*/ 315 h 643"/>
                  <a:gd name="T104" fmla="*/ 375 w 750"/>
                  <a:gd name="T105" fmla="*/ 43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643">
                    <a:moveTo>
                      <a:pt x="700" y="563"/>
                    </a:moveTo>
                    <a:cubicBezTo>
                      <a:pt x="699" y="563"/>
                      <a:pt x="699" y="563"/>
                      <a:pt x="699" y="563"/>
                    </a:cubicBezTo>
                    <a:cubicBezTo>
                      <a:pt x="693" y="573"/>
                      <a:pt x="687" y="583"/>
                      <a:pt x="680" y="592"/>
                    </a:cubicBezTo>
                    <a:cubicBezTo>
                      <a:pt x="679" y="594"/>
                      <a:pt x="677" y="595"/>
                      <a:pt x="675" y="595"/>
                    </a:cubicBezTo>
                    <a:cubicBezTo>
                      <a:pt x="673" y="595"/>
                      <a:pt x="672" y="595"/>
                      <a:pt x="671" y="594"/>
                    </a:cubicBezTo>
                    <a:cubicBezTo>
                      <a:pt x="667" y="592"/>
                      <a:pt x="667" y="587"/>
                      <a:pt x="669" y="584"/>
                    </a:cubicBezTo>
                    <a:cubicBezTo>
                      <a:pt x="674" y="577"/>
                      <a:pt x="679" y="569"/>
                      <a:pt x="684" y="562"/>
                    </a:cubicBezTo>
                    <a:cubicBezTo>
                      <a:pt x="633" y="532"/>
                      <a:pt x="633" y="532"/>
                      <a:pt x="633" y="532"/>
                    </a:cubicBezTo>
                    <a:cubicBezTo>
                      <a:pt x="630" y="530"/>
                      <a:pt x="629" y="526"/>
                      <a:pt x="631" y="523"/>
                    </a:cubicBezTo>
                    <a:cubicBezTo>
                      <a:pt x="633" y="520"/>
                      <a:pt x="637" y="518"/>
                      <a:pt x="640" y="520"/>
                    </a:cubicBezTo>
                    <a:cubicBezTo>
                      <a:pt x="691" y="550"/>
                      <a:pt x="691" y="550"/>
                      <a:pt x="691" y="550"/>
                    </a:cubicBezTo>
                    <a:cubicBezTo>
                      <a:pt x="719" y="498"/>
                      <a:pt x="734" y="441"/>
                      <a:pt x="736" y="382"/>
                    </a:cubicBezTo>
                    <a:cubicBezTo>
                      <a:pt x="677" y="382"/>
                      <a:pt x="677" y="382"/>
                      <a:pt x="677" y="382"/>
                    </a:cubicBezTo>
                    <a:cubicBezTo>
                      <a:pt x="673" y="382"/>
                      <a:pt x="670" y="379"/>
                      <a:pt x="670" y="375"/>
                    </a:cubicBezTo>
                    <a:cubicBezTo>
                      <a:pt x="670" y="371"/>
                      <a:pt x="673" y="368"/>
                      <a:pt x="677" y="368"/>
                    </a:cubicBezTo>
                    <a:cubicBezTo>
                      <a:pt x="736" y="368"/>
                      <a:pt x="736" y="368"/>
                      <a:pt x="736" y="368"/>
                    </a:cubicBezTo>
                    <a:cubicBezTo>
                      <a:pt x="735" y="308"/>
                      <a:pt x="718" y="251"/>
                      <a:pt x="691" y="201"/>
                    </a:cubicBezTo>
                    <a:cubicBezTo>
                      <a:pt x="640" y="230"/>
                      <a:pt x="640" y="230"/>
                      <a:pt x="640" y="230"/>
                    </a:cubicBezTo>
                    <a:cubicBezTo>
                      <a:pt x="639" y="231"/>
                      <a:pt x="638" y="231"/>
                      <a:pt x="637" y="231"/>
                    </a:cubicBezTo>
                    <a:cubicBezTo>
                      <a:pt x="634" y="231"/>
                      <a:pt x="632" y="230"/>
                      <a:pt x="631" y="228"/>
                    </a:cubicBezTo>
                    <a:cubicBezTo>
                      <a:pt x="629" y="224"/>
                      <a:pt x="630" y="220"/>
                      <a:pt x="633" y="218"/>
                    </a:cubicBezTo>
                    <a:cubicBezTo>
                      <a:pt x="684" y="189"/>
                      <a:pt x="684" y="189"/>
                      <a:pt x="684" y="189"/>
                    </a:cubicBezTo>
                    <a:cubicBezTo>
                      <a:pt x="653" y="139"/>
                      <a:pt x="611" y="97"/>
                      <a:pt x="561" y="66"/>
                    </a:cubicBezTo>
                    <a:cubicBezTo>
                      <a:pt x="532" y="117"/>
                      <a:pt x="532" y="117"/>
                      <a:pt x="532" y="117"/>
                    </a:cubicBezTo>
                    <a:cubicBezTo>
                      <a:pt x="531" y="119"/>
                      <a:pt x="528" y="120"/>
                      <a:pt x="526" y="120"/>
                    </a:cubicBezTo>
                    <a:cubicBezTo>
                      <a:pt x="525" y="120"/>
                      <a:pt x="524" y="120"/>
                      <a:pt x="523" y="119"/>
                    </a:cubicBezTo>
                    <a:cubicBezTo>
                      <a:pt x="519" y="118"/>
                      <a:pt x="518" y="113"/>
                      <a:pt x="520" y="110"/>
                    </a:cubicBezTo>
                    <a:cubicBezTo>
                      <a:pt x="549" y="59"/>
                      <a:pt x="549" y="59"/>
                      <a:pt x="549" y="59"/>
                    </a:cubicBezTo>
                    <a:cubicBezTo>
                      <a:pt x="499" y="32"/>
                      <a:pt x="442" y="16"/>
                      <a:pt x="382" y="14"/>
                    </a:cubicBezTo>
                    <a:cubicBezTo>
                      <a:pt x="382" y="73"/>
                      <a:pt x="382" y="73"/>
                      <a:pt x="382" y="73"/>
                    </a:cubicBezTo>
                    <a:cubicBezTo>
                      <a:pt x="382" y="77"/>
                      <a:pt x="379" y="80"/>
                      <a:pt x="375" y="80"/>
                    </a:cubicBezTo>
                    <a:cubicBezTo>
                      <a:pt x="371" y="80"/>
                      <a:pt x="368" y="77"/>
                      <a:pt x="368" y="73"/>
                    </a:cubicBezTo>
                    <a:cubicBezTo>
                      <a:pt x="368" y="14"/>
                      <a:pt x="368" y="14"/>
                      <a:pt x="368" y="14"/>
                    </a:cubicBezTo>
                    <a:cubicBezTo>
                      <a:pt x="307" y="16"/>
                      <a:pt x="250" y="32"/>
                      <a:pt x="201" y="59"/>
                    </a:cubicBezTo>
                    <a:cubicBezTo>
                      <a:pt x="230" y="110"/>
                      <a:pt x="230" y="110"/>
                      <a:pt x="230" y="110"/>
                    </a:cubicBezTo>
                    <a:cubicBezTo>
                      <a:pt x="232" y="113"/>
                      <a:pt x="231" y="118"/>
                      <a:pt x="227" y="119"/>
                    </a:cubicBezTo>
                    <a:cubicBezTo>
                      <a:pt x="226" y="120"/>
                      <a:pt x="225" y="120"/>
                      <a:pt x="224" y="120"/>
                    </a:cubicBezTo>
                    <a:cubicBezTo>
                      <a:pt x="221" y="120"/>
                      <a:pt x="219" y="119"/>
                      <a:pt x="218" y="117"/>
                    </a:cubicBezTo>
                    <a:cubicBezTo>
                      <a:pt x="189" y="66"/>
                      <a:pt x="189" y="66"/>
                      <a:pt x="189" y="66"/>
                    </a:cubicBezTo>
                    <a:cubicBezTo>
                      <a:pt x="139" y="97"/>
                      <a:pt x="96" y="139"/>
                      <a:pt x="66" y="189"/>
                    </a:cubicBezTo>
                    <a:cubicBezTo>
                      <a:pt x="117" y="218"/>
                      <a:pt x="117" y="218"/>
                      <a:pt x="117" y="218"/>
                    </a:cubicBezTo>
                    <a:cubicBezTo>
                      <a:pt x="120" y="220"/>
                      <a:pt x="121" y="224"/>
                      <a:pt x="119" y="228"/>
                    </a:cubicBezTo>
                    <a:cubicBezTo>
                      <a:pt x="118" y="230"/>
                      <a:pt x="116" y="231"/>
                      <a:pt x="113" y="231"/>
                    </a:cubicBezTo>
                    <a:cubicBezTo>
                      <a:pt x="112" y="231"/>
                      <a:pt x="111" y="231"/>
                      <a:pt x="110" y="230"/>
                    </a:cubicBezTo>
                    <a:cubicBezTo>
                      <a:pt x="59" y="201"/>
                      <a:pt x="59" y="201"/>
                      <a:pt x="59" y="201"/>
                    </a:cubicBezTo>
                    <a:cubicBezTo>
                      <a:pt x="32" y="251"/>
                      <a:pt x="15" y="308"/>
                      <a:pt x="14" y="368"/>
                    </a:cubicBezTo>
                    <a:cubicBezTo>
                      <a:pt x="73" y="368"/>
                      <a:pt x="73" y="368"/>
                      <a:pt x="73" y="368"/>
                    </a:cubicBezTo>
                    <a:cubicBezTo>
                      <a:pt x="76" y="368"/>
                      <a:pt x="80" y="371"/>
                      <a:pt x="80" y="375"/>
                    </a:cubicBezTo>
                    <a:cubicBezTo>
                      <a:pt x="80" y="379"/>
                      <a:pt x="76" y="382"/>
                      <a:pt x="73" y="382"/>
                    </a:cubicBezTo>
                    <a:cubicBezTo>
                      <a:pt x="14" y="382"/>
                      <a:pt x="14" y="382"/>
                      <a:pt x="14" y="382"/>
                    </a:cubicBezTo>
                    <a:cubicBezTo>
                      <a:pt x="15" y="441"/>
                      <a:pt x="31" y="498"/>
                      <a:pt x="59" y="550"/>
                    </a:cubicBezTo>
                    <a:cubicBezTo>
                      <a:pt x="110" y="520"/>
                      <a:pt x="110" y="520"/>
                      <a:pt x="110" y="520"/>
                    </a:cubicBezTo>
                    <a:cubicBezTo>
                      <a:pt x="113" y="518"/>
                      <a:pt x="117" y="520"/>
                      <a:pt x="119" y="523"/>
                    </a:cubicBezTo>
                    <a:cubicBezTo>
                      <a:pt x="121" y="526"/>
                      <a:pt x="120" y="530"/>
                      <a:pt x="117" y="532"/>
                    </a:cubicBezTo>
                    <a:cubicBezTo>
                      <a:pt x="66" y="562"/>
                      <a:pt x="66" y="562"/>
                      <a:pt x="66" y="562"/>
                    </a:cubicBezTo>
                    <a:cubicBezTo>
                      <a:pt x="71" y="569"/>
                      <a:pt x="76" y="577"/>
                      <a:pt x="81" y="584"/>
                    </a:cubicBezTo>
                    <a:cubicBezTo>
                      <a:pt x="83" y="587"/>
                      <a:pt x="82" y="592"/>
                      <a:pt x="79" y="594"/>
                    </a:cubicBezTo>
                    <a:cubicBezTo>
                      <a:pt x="76" y="596"/>
                      <a:pt x="72" y="595"/>
                      <a:pt x="69" y="592"/>
                    </a:cubicBezTo>
                    <a:cubicBezTo>
                      <a:pt x="63" y="583"/>
                      <a:pt x="56" y="573"/>
                      <a:pt x="51" y="563"/>
                    </a:cubicBezTo>
                    <a:cubicBezTo>
                      <a:pt x="51" y="563"/>
                      <a:pt x="50" y="563"/>
                      <a:pt x="50" y="563"/>
                    </a:cubicBezTo>
                    <a:cubicBezTo>
                      <a:pt x="50" y="562"/>
                      <a:pt x="50" y="562"/>
                      <a:pt x="50" y="562"/>
                    </a:cubicBezTo>
                    <a:cubicBezTo>
                      <a:pt x="17" y="505"/>
                      <a:pt x="0" y="441"/>
                      <a:pt x="0" y="375"/>
                    </a:cubicBezTo>
                    <a:cubicBezTo>
                      <a:pt x="0" y="307"/>
                      <a:pt x="18" y="244"/>
                      <a:pt x="50" y="189"/>
                    </a:cubicBezTo>
                    <a:cubicBezTo>
                      <a:pt x="50" y="189"/>
                      <a:pt x="50" y="188"/>
                      <a:pt x="50" y="188"/>
                    </a:cubicBezTo>
                    <a:cubicBezTo>
                      <a:pt x="51" y="187"/>
                      <a:pt x="51" y="187"/>
                      <a:pt x="51" y="187"/>
                    </a:cubicBezTo>
                    <a:cubicBezTo>
                      <a:pt x="84" y="131"/>
                      <a:pt x="130" y="84"/>
                      <a:pt x="186" y="51"/>
                    </a:cubicBezTo>
                    <a:cubicBezTo>
                      <a:pt x="187" y="51"/>
                      <a:pt x="187" y="51"/>
                      <a:pt x="187" y="51"/>
                    </a:cubicBezTo>
                    <a:cubicBezTo>
                      <a:pt x="188" y="50"/>
                      <a:pt x="188" y="50"/>
                      <a:pt x="189" y="50"/>
                    </a:cubicBezTo>
                    <a:cubicBezTo>
                      <a:pt x="244" y="18"/>
                      <a:pt x="307" y="0"/>
                      <a:pt x="375" y="0"/>
                    </a:cubicBezTo>
                    <a:cubicBezTo>
                      <a:pt x="443" y="0"/>
                      <a:pt x="506" y="18"/>
                      <a:pt x="561" y="50"/>
                    </a:cubicBezTo>
                    <a:cubicBezTo>
                      <a:pt x="562" y="50"/>
                      <a:pt x="562" y="50"/>
                      <a:pt x="562" y="51"/>
                    </a:cubicBezTo>
                    <a:cubicBezTo>
                      <a:pt x="563" y="51"/>
                      <a:pt x="563" y="51"/>
                      <a:pt x="564" y="51"/>
                    </a:cubicBezTo>
                    <a:cubicBezTo>
                      <a:pt x="619" y="84"/>
                      <a:pt x="666" y="131"/>
                      <a:pt x="699" y="187"/>
                    </a:cubicBezTo>
                    <a:cubicBezTo>
                      <a:pt x="699" y="187"/>
                      <a:pt x="699" y="187"/>
                      <a:pt x="700" y="188"/>
                    </a:cubicBezTo>
                    <a:cubicBezTo>
                      <a:pt x="700" y="188"/>
                      <a:pt x="700" y="189"/>
                      <a:pt x="700" y="189"/>
                    </a:cubicBezTo>
                    <a:cubicBezTo>
                      <a:pt x="732" y="244"/>
                      <a:pt x="750" y="307"/>
                      <a:pt x="750" y="375"/>
                    </a:cubicBezTo>
                    <a:cubicBezTo>
                      <a:pt x="750" y="441"/>
                      <a:pt x="733" y="505"/>
                      <a:pt x="700" y="562"/>
                    </a:cubicBezTo>
                    <a:cubicBezTo>
                      <a:pt x="700" y="562"/>
                      <a:pt x="700" y="562"/>
                      <a:pt x="700" y="563"/>
                    </a:cubicBezTo>
                    <a:close/>
                    <a:moveTo>
                      <a:pt x="533" y="560"/>
                    </a:moveTo>
                    <a:cubicBezTo>
                      <a:pt x="533" y="636"/>
                      <a:pt x="533" y="636"/>
                      <a:pt x="533" y="636"/>
                    </a:cubicBezTo>
                    <a:cubicBezTo>
                      <a:pt x="533" y="640"/>
                      <a:pt x="530" y="643"/>
                      <a:pt x="526" y="643"/>
                    </a:cubicBezTo>
                    <a:cubicBezTo>
                      <a:pt x="224" y="643"/>
                      <a:pt x="224" y="643"/>
                      <a:pt x="224" y="643"/>
                    </a:cubicBezTo>
                    <a:cubicBezTo>
                      <a:pt x="220" y="643"/>
                      <a:pt x="217" y="640"/>
                      <a:pt x="217" y="636"/>
                    </a:cubicBezTo>
                    <a:cubicBezTo>
                      <a:pt x="217" y="560"/>
                      <a:pt x="217" y="560"/>
                      <a:pt x="217" y="560"/>
                    </a:cubicBezTo>
                    <a:cubicBezTo>
                      <a:pt x="217" y="556"/>
                      <a:pt x="220" y="553"/>
                      <a:pt x="224" y="553"/>
                    </a:cubicBezTo>
                    <a:cubicBezTo>
                      <a:pt x="526" y="553"/>
                      <a:pt x="526" y="553"/>
                      <a:pt x="526" y="553"/>
                    </a:cubicBezTo>
                    <a:cubicBezTo>
                      <a:pt x="530" y="553"/>
                      <a:pt x="533" y="556"/>
                      <a:pt x="533" y="560"/>
                    </a:cubicBezTo>
                    <a:close/>
                    <a:moveTo>
                      <a:pt x="519" y="567"/>
                    </a:moveTo>
                    <a:cubicBezTo>
                      <a:pt x="231" y="567"/>
                      <a:pt x="231" y="567"/>
                      <a:pt x="231" y="567"/>
                    </a:cubicBezTo>
                    <a:cubicBezTo>
                      <a:pt x="231" y="629"/>
                      <a:pt x="231" y="629"/>
                      <a:pt x="231" y="629"/>
                    </a:cubicBezTo>
                    <a:cubicBezTo>
                      <a:pt x="519" y="629"/>
                      <a:pt x="519" y="629"/>
                      <a:pt x="519" y="629"/>
                    </a:cubicBezTo>
                    <a:lnTo>
                      <a:pt x="519" y="567"/>
                    </a:lnTo>
                    <a:close/>
                    <a:moveTo>
                      <a:pt x="579" y="257"/>
                    </a:moveTo>
                    <a:cubicBezTo>
                      <a:pt x="581" y="261"/>
                      <a:pt x="580" y="265"/>
                      <a:pt x="577" y="267"/>
                    </a:cubicBezTo>
                    <a:cubicBezTo>
                      <a:pt x="442" y="344"/>
                      <a:pt x="442" y="344"/>
                      <a:pt x="442" y="344"/>
                    </a:cubicBezTo>
                    <a:cubicBezTo>
                      <a:pt x="447" y="354"/>
                      <a:pt x="449" y="364"/>
                      <a:pt x="449" y="375"/>
                    </a:cubicBezTo>
                    <a:cubicBezTo>
                      <a:pt x="449" y="416"/>
                      <a:pt x="416" y="449"/>
                      <a:pt x="375" y="449"/>
                    </a:cubicBezTo>
                    <a:cubicBezTo>
                      <a:pt x="334" y="449"/>
                      <a:pt x="301" y="416"/>
                      <a:pt x="301" y="375"/>
                    </a:cubicBezTo>
                    <a:cubicBezTo>
                      <a:pt x="301" y="334"/>
                      <a:pt x="334" y="301"/>
                      <a:pt x="375" y="301"/>
                    </a:cubicBezTo>
                    <a:cubicBezTo>
                      <a:pt x="400" y="301"/>
                      <a:pt x="422" y="313"/>
                      <a:pt x="435" y="332"/>
                    </a:cubicBezTo>
                    <a:cubicBezTo>
                      <a:pt x="570" y="255"/>
                      <a:pt x="570" y="255"/>
                      <a:pt x="570" y="255"/>
                    </a:cubicBezTo>
                    <a:cubicBezTo>
                      <a:pt x="573" y="253"/>
                      <a:pt x="577" y="254"/>
                      <a:pt x="579" y="257"/>
                    </a:cubicBezTo>
                    <a:close/>
                    <a:moveTo>
                      <a:pt x="435" y="375"/>
                    </a:moveTo>
                    <a:cubicBezTo>
                      <a:pt x="435" y="342"/>
                      <a:pt x="408" y="315"/>
                      <a:pt x="375" y="315"/>
                    </a:cubicBezTo>
                    <a:cubicBezTo>
                      <a:pt x="342" y="315"/>
                      <a:pt x="315" y="342"/>
                      <a:pt x="315" y="375"/>
                    </a:cubicBezTo>
                    <a:cubicBezTo>
                      <a:pt x="315" y="408"/>
                      <a:pt x="342" y="435"/>
                      <a:pt x="375" y="435"/>
                    </a:cubicBezTo>
                    <a:cubicBezTo>
                      <a:pt x="408" y="435"/>
                      <a:pt x="435" y="408"/>
                      <a:pt x="435" y="375"/>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800"/>
              </a:p>
            </p:txBody>
          </p:sp>
        </p:grpSp>
        <p:grpSp>
          <p:nvGrpSpPr>
            <p:cNvPr id="17" name="Group 16">
              <a:extLst>
                <a:ext uri="{FF2B5EF4-FFF2-40B4-BE49-F238E27FC236}">
                  <a16:creationId xmlns:a16="http://schemas.microsoft.com/office/drawing/2014/main" id="{AEB0A8BA-A65C-A53A-75BA-C66B135A4275}"/>
                </a:ext>
              </a:extLst>
            </p:cNvPr>
            <p:cNvGrpSpPr/>
            <p:nvPr/>
          </p:nvGrpSpPr>
          <p:grpSpPr>
            <a:xfrm>
              <a:off x="5872743" y="3429069"/>
              <a:ext cx="560980" cy="560980"/>
              <a:chOff x="6313021" y="5678636"/>
              <a:chExt cx="747973" cy="747973"/>
            </a:xfrm>
          </p:grpSpPr>
          <p:sp useBgFill="1">
            <p:nvSpPr>
              <p:cNvPr id="24" name="Oval 10">
                <a:extLst>
                  <a:ext uri="{FF2B5EF4-FFF2-40B4-BE49-F238E27FC236}">
                    <a16:creationId xmlns:a16="http://schemas.microsoft.com/office/drawing/2014/main" id="{3C8BDC9D-52BC-0FFE-09FF-D7C42315B77D}"/>
                  </a:ext>
                </a:extLst>
              </p:cNvPr>
              <p:cNvSpPr>
                <a:spLocks noChangeArrowheads="1"/>
              </p:cNvSpPr>
              <p:nvPr/>
            </p:nvSpPr>
            <p:spPr bwMode="auto">
              <a:xfrm>
                <a:off x="6313021" y="5678636"/>
                <a:ext cx="747973" cy="747973"/>
              </a:xfrm>
              <a:prstGeom prst="ellipse">
                <a:avLst/>
              </a:prstGeom>
              <a:ln w="15875">
                <a:solidFill>
                  <a:schemeClr val="accent4"/>
                </a:solidFill>
              </a:ln>
            </p:spPr>
            <p:txBody>
              <a:bodyPr vert="horz" wrap="square" lIns="68580" tIns="34290" rIns="68580" bIns="34290" numCol="1" anchor="t" anchorCtr="0" compatLnSpc="1">
                <a:prstTxWarp prst="textNoShape">
                  <a:avLst/>
                </a:prstTxWarp>
              </a:bodyPr>
              <a:lstStyle/>
              <a:p>
                <a:endParaRPr lang="en-US" sz="1800"/>
              </a:p>
            </p:txBody>
          </p:sp>
          <p:sp>
            <p:nvSpPr>
              <p:cNvPr id="25" name="Freeform 38">
                <a:extLst>
                  <a:ext uri="{FF2B5EF4-FFF2-40B4-BE49-F238E27FC236}">
                    <a16:creationId xmlns:a16="http://schemas.microsoft.com/office/drawing/2014/main" id="{2583FE33-8876-89D8-937C-A5676441516E}"/>
                  </a:ext>
                </a:extLst>
              </p:cNvPr>
              <p:cNvSpPr>
                <a:spLocks noEditPoints="1"/>
              </p:cNvSpPr>
              <p:nvPr/>
            </p:nvSpPr>
            <p:spPr bwMode="auto">
              <a:xfrm>
                <a:off x="6528983" y="5802652"/>
                <a:ext cx="316049" cy="499941"/>
              </a:xfrm>
              <a:custGeom>
                <a:avLst/>
                <a:gdLst>
                  <a:gd name="T0" fmla="*/ 225 w 449"/>
                  <a:gd name="T1" fmla="*/ 0 h 710"/>
                  <a:gd name="T2" fmla="*/ 0 w 449"/>
                  <a:gd name="T3" fmla="*/ 225 h 710"/>
                  <a:gd name="T4" fmla="*/ 68 w 449"/>
                  <a:gd name="T5" fmla="*/ 395 h 710"/>
                  <a:gd name="T6" fmla="*/ 108 w 449"/>
                  <a:gd name="T7" fmla="*/ 545 h 710"/>
                  <a:gd name="T8" fmla="*/ 108 w 449"/>
                  <a:gd name="T9" fmla="*/ 621 h 710"/>
                  <a:gd name="T10" fmla="*/ 142 w 449"/>
                  <a:gd name="T11" fmla="*/ 655 h 710"/>
                  <a:gd name="T12" fmla="*/ 159 w 449"/>
                  <a:gd name="T13" fmla="*/ 655 h 710"/>
                  <a:gd name="T14" fmla="*/ 225 w 449"/>
                  <a:gd name="T15" fmla="*/ 710 h 710"/>
                  <a:gd name="T16" fmla="*/ 290 w 449"/>
                  <a:gd name="T17" fmla="*/ 655 h 710"/>
                  <a:gd name="T18" fmla="*/ 307 w 449"/>
                  <a:gd name="T19" fmla="*/ 655 h 710"/>
                  <a:gd name="T20" fmla="*/ 341 w 449"/>
                  <a:gd name="T21" fmla="*/ 621 h 710"/>
                  <a:gd name="T22" fmla="*/ 341 w 449"/>
                  <a:gd name="T23" fmla="*/ 545 h 710"/>
                  <a:gd name="T24" fmla="*/ 381 w 449"/>
                  <a:gd name="T25" fmla="*/ 395 h 710"/>
                  <a:gd name="T26" fmla="*/ 449 w 449"/>
                  <a:gd name="T27" fmla="*/ 225 h 710"/>
                  <a:gd name="T28" fmla="*/ 225 w 449"/>
                  <a:gd name="T29" fmla="*/ 0 h 710"/>
                  <a:gd name="T30" fmla="*/ 225 w 449"/>
                  <a:gd name="T31" fmla="*/ 696 h 710"/>
                  <a:gd name="T32" fmla="*/ 173 w 449"/>
                  <a:gd name="T33" fmla="*/ 655 h 710"/>
                  <a:gd name="T34" fmla="*/ 276 w 449"/>
                  <a:gd name="T35" fmla="*/ 655 h 710"/>
                  <a:gd name="T36" fmla="*/ 225 w 449"/>
                  <a:gd name="T37" fmla="*/ 696 h 710"/>
                  <a:gd name="T38" fmla="*/ 307 w 449"/>
                  <a:gd name="T39" fmla="*/ 641 h 710"/>
                  <a:gd name="T40" fmla="*/ 142 w 449"/>
                  <a:gd name="T41" fmla="*/ 641 h 710"/>
                  <a:gd name="T42" fmla="*/ 122 w 449"/>
                  <a:gd name="T43" fmla="*/ 621 h 710"/>
                  <a:gd name="T44" fmla="*/ 122 w 449"/>
                  <a:gd name="T45" fmla="*/ 552 h 710"/>
                  <a:gd name="T46" fmla="*/ 327 w 449"/>
                  <a:gd name="T47" fmla="*/ 552 h 710"/>
                  <a:gd name="T48" fmla="*/ 327 w 449"/>
                  <a:gd name="T49" fmla="*/ 621 h 710"/>
                  <a:gd name="T50" fmla="*/ 307 w 449"/>
                  <a:gd name="T51" fmla="*/ 641 h 710"/>
                  <a:gd name="T52" fmla="*/ 371 w 449"/>
                  <a:gd name="T53" fmla="*/ 385 h 710"/>
                  <a:gd name="T54" fmla="*/ 327 w 449"/>
                  <a:gd name="T55" fmla="*/ 538 h 710"/>
                  <a:gd name="T56" fmla="*/ 230 w 449"/>
                  <a:gd name="T57" fmla="*/ 538 h 710"/>
                  <a:gd name="T58" fmla="*/ 219 w 449"/>
                  <a:gd name="T59" fmla="*/ 459 h 710"/>
                  <a:gd name="T60" fmla="*/ 222 w 449"/>
                  <a:gd name="T61" fmla="*/ 459 h 710"/>
                  <a:gd name="T62" fmla="*/ 325 w 449"/>
                  <a:gd name="T63" fmla="*/ 338 h 710"/>
                  <a:gd name="T64" fmla="*/ 305 w 449"/>
                  <a:gd name="T65" fmla="*/ 269 h 710"/>
                  <a:gd name="T66" fmla="*/ 271 w 449"/>
                  <a:gd name="T67" fmla="*/ 132 h 710"/>
                  <a:gd name="T68" fmla="*/ 268 w 449"/>
                  <a:gd name="T69" fmla="*/ 126 h 710"/>
                  <a:gd name="T70" fmla="*/ 261 w 449"/>
                  <a:gd name="T71" fmla="*/ 126 h 710"/>
                  <a:gd name="T72" fmla="*/ 120 w 449"/>
                  <a:gd name="T73" fmla="*/ 324 h 710"/>
                  <a:gd name="T74" fmla="*/ 141 w 449"/>
                  <a:gd name="T75" fmla="*/ 414 h 710"/>
                  <a:gd name="T76" fmla="*/ 205 w 449"/>
                  <a:gd name="T77" fmla="*/ 457 h 710"/>
                  <a:gd name="T78" fmla="*/ 216 w 449"/>
                  <a:gd name="T79" fmla="*/ 538 h 710"/>
                  <a:gd name="T80" fmla="*/ 122 w 449"/>
                  <a:gd name="T81" fmla="*/ 538 h 710"/>
                  <a:gd name="T82" fmla="*/ 78 w 449"/>
                  <a:gd name="T83" fmla="*/ 385 h 710"/>
                  <a:gd name="T84" fmla="*/ 14 w 449"/>
                  <a:gd name="T85" fmla="*/ 225 h 710"/>
                  <a:gd name="T86" fmla="*/ 225 w 449"/>
                  <a:gd name="T87" fmla="*/ 14 h 710"/>
                  <a:gd name="T88" fmla="*/ 435 w 449"/>
                  <a:gd name="T89" fmla="*/ 225 h 710"/>
                  <a:gd name="T90" fmla="*/ 371 w 449"/>
                  <a:gd name="T91" fmla="*/ 385 h 710"/>
                  <a:gd name="T92" fmla="*/ 231 w 449"/>
                  <a:gd name="T93" fmla="*/ 301 h 710"/>
                  <a:gd name="T94" fmla="*/ 226 w 449"/>
                  <a:gd name="T95" fmla="*/ 292 h 710"/>
                  <a:gd name="T96" fmla="*/ 218 w 449"/>
                  <a:gd name="T97" fmla="*/ 298 h 710"/>
                  <a:gd name="T98" fmla="*/ 205 w 449"/>
                  <a:gd name="T99" fmla="*/ 443 h 710"/>
                  <a:gd name="T100" fmla="*/ 153 w 449"/>
                  <a:gd name="T101" fmla="*/ 406 h 710"/>
                  <a:gd name="T102" fmla="*/ 134 w 449"/>
                  <a:gd name="T103" fmla="*/ 326 h 710"/>
                  <a:gd name="T104" fmla="*/ 257 w 449"/>
                  <a:gd name="T105" fmla="*/ 144 h 710"/>
                  <a:gd name="T106" fmla="*/ 292 w 449"/>
                  <a:gd name="T107" fmla="*/ 274 h 710"/>
                  <a:gd name="T108" fmla="*/ 311 w 449"/>
                  <a:gd name="T109" fmla="*/ 338 h 710"/>
                  <a:gd name="T110" fmla="*/ 222 w 449"/>
                  <a:gd name="T111" fmla="*/ 445 h 710"/>
                  <a:gd name="T112" fmla="*/ 219 w 449"/>
                  <a:gd name="T113" fmla="*/ 445 h 710"/>
                  <a:gd name="T114" fmla="*/ 231 w 449"/>
                  <a:gd name="T115" fmla="*/ 30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 h="710">
                    <a:moveTo>
                      <a:pt x="225" y="0"/>
                    </a:moveTo>
                    <a:cubicBezTo>
                      <a:pt x="101" y="0"/>
                      <a:pt x="0" y="101"/>
                      <a:pt x="0" y="225"/>
                    </a:cubicBezTo>
                    <a:cubicBezTo>
                      <a:pt x="0" y="287"/>
                      <a:pt x="25" y="348"/>
                      <a:pt x="68" y="395"/>
                    </a:cubicBezTo>
                    <a:cubicBezTo>
                      <a:pt x="80" y="407"/>
                      <a:pt x="108" y="447"/>
                      <a:pt x="108" y="545"/>
                    </a:cubicBezTo>
                    <a:cubicBezTo>
                      <a:pt x="108" y="621"/>
                      <a:pt x="108" y="621"/>
                      <a:pt x="108" y="621"/>
                    </a:cubicBezTo>
                    <a:cubicBezTo>
                      <a:pt x="108" y="639"/>
                      <a:pt x="123" y="655"/>
                      <a:pt x="142" y="655"/>
                    </a:cubicBezTo>
                    <a:cubicBezTo>
                      <a:pt x="159" y="655"/>
                      <a:pt x="159" y="655"/>
                      <a:pt x="159" y="655"/>
                    </a:cubicBezTo>
                    <a:cubicBezTo>
                      <a:pt x="162" y="686"/>
                      <a:pt x="190" y="710"/>
                      <a:pt x="225" y="710"/>
                    </a:cubicBezTo>
                    <a:cubicBezTo>
                      <a:pt x="259" y="710"/>
                      <a:pt x="287" y="686"/>
                      <a:pt x="290" y="655"/>
                    </a:cubicBezTo>
                    <a:cubicBezTo>
                      <a:pt x="307" y="655"/>
                      <a:pt x="307" y="655"/>
                      <a:pt x="307" y="655"/>
                    </a:cubicBezTo>
                    <a:cubicBezTo>
                      <a:pt x="326" y="655"/>
                      <a:pt x="341" y="639"/>
                      <a:pt x="341" y="621"/>
                    </a:cubicBezTo>
                    <a:cubicBezTo>
                      <a:pt x="341" y="545"/>
                      <a:pt x="341" y="545"/>
                      <a:pt x="341" y="545"/>
                    </a:cubicBezTo>
                    <a:cubicBezTo>
                      <a:pt x="341" y="447"/>
                      <a:pt x="369" y="407"/>
                      <a:pt x="381" y="395"/>
                    </a:cubicBezTo>
                    <a:cubicBezTo>
                      <a:pt x="424" y="348"/>
                      <a:pt x="449" y="287"/>
                      <a:pt x="449" y="225"/>
                    </a:cubicBezTo>
                    <a:cubicBezTo>
                      <a:pt x="449" y="101"/>
                      <a:pt x="348" y="0"/>
                      <a:pt x="225" y="0"/>
                    </a:cubicBezTo>
                    <a:close/>
                    <a:moveTo>
                      <a:pt x="225" y="696"/>
                    </a:moveTo>
                    <a:cubicBezTo>
                      <a:pt x="198" y="696"/>
                      <a:pt x="176" y="678"/>
                      <a:pt x="173" y="655"/>
                    </a:cubicBezTo>
                    <a:cubicBezTo>
                      <a:pt x="276" y="655"/>
                      <a:pt x="276" y="655"/>
                      <a:pt x="276" y="655"/>
                    </a:cubicBezTo>
                    <a:cubicBezTo>
                      <a:pt x="273" y="678"/>
                      <a:pt x="251" y="696"/>
                      <a:pt x="225" y="696"/>
                    </a:cubicBezTo>
                    <a:close/>
                    <a:moveTo>
                      <a:pt x="307" y="641"/>
                    </a:moveTo>
                    <a:cubicBezTo>
                      <a:pt x="142" y="641"/>
                      <a:pt x="142" y="641"/>
                      <a:pt x="142" y="641"/>
                    </a:cubicBezTo>
                    <a:cubicBezTo>
                      <a:pt x="131" y="641"/>
                      <a:pt x="122" y="632"/>
                      <a:pt x="122" y="621"/>
                    </a:cubicBezTo>
                    <a:cubicBezTo>
                      <a:pt x="122" y="552"/>
                      <a:pt x="122" y="552"/>
                      <a:pt x="122" y="552"/>
                    </a:cubicBezTo>
                    <a:cubicBezTo>
                      <a:pt x="327" y="552"/>
                      <a:pt x="327" y="552"/>
                      <a:pt x="327" y="552"/>
                    </a:cubicBezTo>
                    <a:cubicBezTo>
                      <a:pt x="327" y="621"/>
                      <a:pt x="327" y="621"/>
                      <a:pt x="327" y="621"/>
                    </a:cubicBezTo>
                    <a:cubicBezTo>
                      <a:pt x="327" y="632"/>
                      <a:pt x="318" y="641"/>
                      <a:pt x="307" y="641"/>
                    </a:cubicBezTo>
                    <a:close/>
                    <a:moveTo>
                      <a:pt x="371" y="385"/>
                    </a:moveTo>
                    <a:cubicBezTo>
                      <a:pt x="355" y="402"/>
                      <a:pt x="329" y="444"/>
                      <a:pt x="327" y="538"/>
                    </a:cubicBezTo>
                    <a:cubicBezTo>
                      <a:pt x="230" y="538"/>
                      <a:pt x="230" y="538"/>
                      <a:pt x="230" y="538"/>
                    </a:cubicBezTo>
                    <a:cubicBezTo>
                      <a:pt x="224" y="510"/>
                      <a:pt x="221" y="484"/>
                      <a:pt x="219" y="459"/>
                    </a:cubicBezTo>
                    <a:cubicBezTo>
                      <a:pt x="220" y="459"/>
                      <a:pt x="221" y="459"/>
                      <a:pt x="222" y="459"/>
                    </a:cubicBezTo>
                    <a:cubicBezTo>
                      <a:pt x="277" y="459"/>
                      <a:pt x="324" y="404"/>
                      <a:pt x="325" y="338"/>
                    </a:cubicBezTo>
                    <a:cubicBezTo>
                      <a:pt x="325" y="317"/>
                      <a:pt x="316" y="295"/>
                      <a:pt x="305" y="269"/>
                    </a:cubicBezTo>
                    <a:cubicBezTo>
                      <a:pt x="290" y="233"/>
                      <a:pt x="271" y="189"/>
                      <a:pt x="271" y="132"/>
                    </a:cubicBezTo>
                    <a:cubicBezTo>
                      <a:pt x="271" y="130"/>
                      <a:pt x="270" y="127"/>
                      <a:pt x="268" y="126"/>
                    </a:cubicBezTo>
                    <a:cubicBezTo>
                      <a:pt x="266" y="125"/>
                      <a:pt x="263" y="125"/>
                      <a:pt x="261" y="126"/>
                    </a:cubicBezTo>
                    <a:cubicBezTo>
                      <a:pt x="197" y="159"/>
                      <a:pt x="127" y="258"/>
                      <a:pt x="120" y="324"/>
                    </a:cubicBezTo>
                    <a:cubicBezTo>
                      <a:pt x="116" y="357"/>
                      <a:pt x="124" y="389"/>
                      <a:pt x="141" y="414"/>
                    </a:cubicBezTo>
                    <a:cubicBezTo>
                      <a:pt x="157" y="437"/>
                      <a:pt x="180" y="452"/>
                      <a:pt x="205" y="457"/>
                    </a:cubicBezTo>
                    <a:cubicBezTo>
                      <a:pt x="207" y="483"/>
                      <a:pt x="210" y="510"/>
                      <a:pt x="216" y="538"/>
                    </a:cubicBezTo>
                    <a:cubicBezTo>
                      <a:pt x="122" y="538"/>
                      <a:pt x="122" y="538"/>
                      <a:pt x="122" y="538"/>
                    </a:cubicBezTo>
                    <a:cubicBezTo>
                      <a:pt x="121" y="444"/>
                      <a:pt x="94" y="402"/>
                      <a:pt x="78" y="385"/>
                    </a:cubicBezTo>
                    <a:cubicBezTo>
                      <a:pt x="37" y="341"/>
                      <a:pt x="14" y="283"/>
                      <a:pt x="14" y="225"/>
                    </a:cubicBezTo>
                    <a:cubicBezTo>
                      <a:pt x="14" y="109"/>
                      <a:pt x="108" y="14"/>
                      <a:pt x="225" y="14"/>
                    </a:cubicBezTo>
                    <a:cubicBezTo>
                      <a:pt x="341" y="14"/>
                      <a:pt x="435" y="109"/>
                      <a:pt x="435" y="225"/>
                    </a:cubicBezTo>
                    <a:cubicBezTo>
                      <a:pt x="435" y="283"/>
                      <a:pt x="412" y="341"/>
                      <a:pt x="371" y="385"/>
                    </a:cubicBezTo>
                    <a:close/>
                    <a:moveTo>
                      <a:pt x="231" y="301"/>
                    </a:moveTo>
                    <a:cubicBezTo>
                      <a:pt x="232" y="297"/>
                      <a:pt x="230" y="293"/>
                      <a:pt x="226" y="292"/>
                    </a:cubicBezTo>
                    <a:cubicBezTo>
                      <a:pt x="222" y="292"/>
                      <a:pt x="218" y="294"/>
                      <a:pt x="218" y="298"/>
                    </a:cubicBezTo>
                    <a:cubicBezTo>
                      <a:pt x="210" y="341"/>
                      <a:pt x="203" y="389"/>
                      <a:pt x="205" y="443"/>
                    </a:cubicBezTo>
                    <a:cubicBezTo>
                      <a:pt x="184" y="438"/>
                      <a:pt x="166" y="425"/>
                      <a:pt x="153" y="406"/>
                    </a:cubicBezTo>
                    <a:cubicBezTo>
                      <a:pt x="137" y="384"/>
                      <a:pt x="130" y="355"/>
                      <a:pt x="134" y="326"/>
                    </a:cubicBezTo>
                    <a:cubicBezTo>
                      <a:pt x="140" y="267"/>
                      <a:pt x="201" y="180"/>
                      <a:pt x="257" y="144"/>
                    </a:cubicBezTo>
                    <a:cubicBezTo>
                      <a:pt x="260" y="198"/>
                      <a:pt x="277" y="240"/>
                      <a:pt x="292" y="274"/>
                    </a:cubicBezTo>
                    <a:cubicBezTo>
                      <a:pt x="302" y="299"/>
                      <a:pt x="311" y="320"/>
                      <a:pt x="311" y="338"/>
                    </a:cubicBezTo>
                    <a:cubicBezTo>
                      <a:pt x="310" y="396"/>
                      <a:pt x="270" y="445"/>
                      <a:pt x="222" y="445"/>
                    </a:cubicBezTo>
                    <a:cubicBezTo>
                      <a:pt x="221" y="445"/>
                      <a:pt x="220" y="445"/>
                      <a:pt x="219" y="445"/>
                    </a:cubicBezTo>
                    <a:cubicBezTo>
                      <a:pt x="217" y="391"/>
                      <a:pt x="224" y="343"/>
                      <a:pt x="231" y="301"/>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800"/>
              </a:p>
            </p:txBody>
          </p:sp>
        </p:grpSp>
        <p:grpSp>
          <p:nvGrpSpPr>
            <p:cNvPr id="18" name="Group 17">
              <a:extLst>
                <a:ext uri="{FF2B5EF4-FFF2-40B4-BE49-F238E27FC236}">
                  <a16:creationId xmlns:a16="http://schemas.microsoft.com/office/drawing/2014/main" id="{520D7CE9-81D7-C7DD-45D2-4578C60DCD57}"/>
                </a:ext>
              </a:extLst>
            </p:cNvPr>
            <p:cNvGrpSpPr/>
            <p:nvPr/>
          </p:nvGrpSpPr>
          <p:grpSpPr>
            <a:xfrm>
              <a:off x="2635939" y="3437641"/>
              <a:ext cx="560980" cy="560980"/>
              <a:chOff x="7328248" y="5789056"/>
              <a:chExt cx="747973" cy="747973"/>
            </a:xfrm>
          </p:grpSpPr>
          <p:sp useBgFill="1">
            <p:nvSpPr>
              <p:cNvPr id="22" name="Oval 17">
                <a:extLst>
                  <a:ext uri="{FF2B5EF4-FFF2-40B4-BE49-F238E27FC236}">
                    <a16:creationId xmlns:a16="http://schemas.microsoft.com/office/drawing/2014/main" id="{B41AF373-89EF-6AD6-0BB3-086E9E11F63F}"/>
                  </a:ext>
                </a:extLst>
              </p:cNvPr>
              <p:cNvSpPr>
                <a:spLocks noChangeArrowheads="1"/>
              </p:cNvSpPr>
              <p:nvPr/>
            </p:nvSpPr>
            <p:spPr bwMode="auto">
              <a:xfrm>
                <a:off x="7328248" y="5789056"/>
                <a:ext cx="747973" cy="747973"/>
              </a:xfrm>
              <a:prstGeom prst="ellipse">
                <a:avLst/>
              </a:prstGeom>
              <a:ln w="15875">
                <a:solidFill>
                  <a:schemeClr val="bg2"/>
                </a:solidFill>
              </a:ln>
            </p:spPr>
            <p:txBody>
              <a:bodyPr vert="horz" wrap="square" lIns="68580" tIns="34290" rIns="68580" bIns="34290" numCol="1" anchor="t" anchorCtr="0" compatLnSpc="1">
                <a:prstTxWarp prst="textNoShape">
                  <a:avLst/>
                </a:prstTxWarp>
              </a:bodyPr>
              <a:lstStyle/>
              <a:p>
                <a:endParaRPr lang="en-US" sz="1800"/>
              </a:p>
            </p:txBody>
          </p:sp>
          <p:sp>
            <p:nvSpPr>
              <p:cNvPr id="23" name="Freeform 26">
                <a:extLst>
                  <a:ext uri="{FF2B5EF4-FFF2-40B4-BE49-F238E27FC236}">
                    <a16:creationId xmlns:a16="http://schemas.microsoft.com/office/drawing/2014/main" id="{4ED736B9-FE8B-ADB7-9B2D-3E9899218854}"/>
                  </a:ext>
                </a:extLst>
              </p:cNvPr>
              <p:cNvSpPr>
                <a:spLocks noEditPoints="1"/>
              </p:cNvSpPr>
              <p:nvPr/>
            </p:nvSpPr>
            <p:spPr bwMode="auto">
              <a:xfrm>
                <a:off x="7465569" y="5926134"/>
                <a:ext cx="471244" cy="473815"/>
              </a:xfrm>
              <a:custGeom>
                <a:avLst/>
                <a:gdLst>
                  <a:gd name="T0" fmla="*/ 504 w 670"/>
                  <a:gd name="T1" fmla="*/ 3 h 673"/>
                  <a:gd name="T2" fmla="*/ 455 w 670"/>
                  <a:gd name="T3" fmla="*/ 42 h 673"/>
                  <a:gd name="T4" fmla="*/ 455 w 670"/>
                  <a:gd name="T5" fmla="*/ 52 h 673"/>
                  <a:gd name="T6" fmla="*/ 434 w 670"/>
                  <a:gd name="T7" fmla="*/ 114 h 673"/>
                  <a:gd name="T8" fmla="*/ 70 w 670"/>
                  <a:gd name="T9" fmla="*/ 239 h 673"/>
                  <a:gd name="T10" fmla="*/ 3 w 670"/>
                  <a:gd name="T11" fmla="*/ 301 h 673"/>
                  <a:gd name="T12" fmla="*/ 319 w 670"/>
                  <a:gd name="T13" fmla="*/ 649 h 673"/>
                  <a:gd name="T14" fmla="*/ 366 w 670"/>
                  <a:gd name="T15" fmla="*/ 673 h 673"/>
                  <a:gd name="T16" fmla="*/ 559 w 670"/>
                  <a:gd name="T17" fmla="*/ 249 h 673"/>
                  <a:gd name="T18" fmla="*/ 562 w 670"/>
                  <a:gd name="T19" fmla="*/ 242 h 673"/>
                  <a:gd name="T20" fmla="*/ 619 w 670"/>
                  <a:gd name="T21" fmla="*/ 216 h 673"/>
                  <a:gd name="T22" fmla="*/ 629 w 670"/>
                  <a:gd name="T23" fmla="*/ 216 h 673"/>
                  <a:gd name="T24" fmla="*/ 670 w 670"/>
                  <a:gd name="T25" fmla="*/ 172 h 673"/>
                  <a:gd name="T26" fmla="*/ 430 w 670"/>
                  <a:gd name="T27" fmla="*/ 585 h 673"/>
                  <a:gd name="T28" fmla="*/ 329 w 670"/>
                  <a:gd name="T29" fmla="*/ 639 h 673"/>
                  <a:gd name="T30" fmla="*/ 17 w 670"/>
                  <a:gd name="T31" fmla="*/ 304 h 673"/>
                  <a:gd name="T32" fmla="*/ 121 w 670"/>
                  <a:gd name="T33" fmla="*/ 274 h 673"/>
                  <a:gd name="T34" fmla="*/ 169 w 670"/>
                  <a:gd name="T35" fmla="*/ 256 h 673"/>
                  <a:gd name="T36" fmla="*/ 265 w 670"/>
                  <a:gd name="T37" fmla="*/ 256 h 673"/>
                  <a:gd name="T38" fmla="*/ 361 w 670"/>
                  <a:gd name="T39" fmla="*/ 256 h 673"/>
                  <a:gd name="T40" fmla="*/ 410 w 670"/>
                  <a:gd name="T41" fmla="*/ 274 h 673"/>
                  <a:gd name="T42" fmla="*/ 505 w 670"/>
                  <a:gd name="T43" fmla="*/ 275 h 673"/>
                  <a:gd name="T44" fmla="*/ 539 w 670"/>
                  <a:gd name="T45" fmla="*/ 266 h 673"/>
                  <a:gd name="T46" fmla="*/ 593 w 670"/>
                  <a:gd name="T47" fmla="*/ 190 h 673"/>
                  <a:gd name="T48" fmla="*/ 549 w 670"/>
                  <a:gd name="T49" fmla="*/ 236 h 673"/>
                  <a:gd name="T50" fmla="*/ 506 w 670"/>
                  <a:gd name="T51" fmla="*/ 261 h 673"/>
                  <a:gd name="T52" fmla="*/ 463 w 670"/>
                  <a:gd name="T53" fmla="*/ 241 h 673"/>
                  <a:gd name="T54" fmla="*/ 452 w 670"/>
                  <a:gd name="T55" fmla="*/ 241 h 673"/>
                  <a:gd name="T56" fmla="*/ 410 w 670"/>
                  <a:gd name="T57" fmla="*/ 260 h 673"/>
                  <a:gd name="T58" fmla="*/ 362 w 670"/>
                  <a:gd name="T59" fmla="*/ 238 h 673"/>
                  <a:gd name="T60" fmla="*/ 356 w 670"/>
                  <a:gd name="T61" fmla="*/ 241 h 673"/>
                  <a:gd name="T62" fmla="*/ 271 w 670"/>
                  <a:gd name="T63" fmla="*/ 241 h 673"/>
                  <a:gd name="T64" fmla="*/ 217 w 670"/>
                  <a:gd name="T65" fmla="*/ 261 h 673"/>
                  <a:gd name="T66" fmla="*/ 175 w 670"/>
                  <a:gd name="T67" fmla="*/ 241 h 673"/>
                  <a:gd name="T68" fmla="*/ 164 w 670"/>
                  <a:gd name="T69" fmla="*/ 241 h 673"/>
                  <a:gd name="T70" fmla="*/ 121 w 670"/>
                  <a:gd name="T71" fmla="*/ 260 h 673"/>
                  <a:gd name="T72" fmla="*/ 90 w 670"/>
                  <a:gd name="T73" fmla="*/ 246 h 673"/>
                  <a:gd name="T74" fmla="*/ 442 w 670"/>
                  <a:gd name="T75" fmla="*/ 125 h 673"/>
                  <a:gd name="T76" fmla="*/ 551 w 670"/>
                  <a:gd name="T77" fmla="*/ 148 h 673"/>
                  <a:gd name="T78" fmla="*/ 624 w 670"/>
                  <a:gd name="T79" fmla="*/ 201 h 673"/>
                  <a:gd name="T80" fmla="*/ 490 w 670"/>
                  <a:gd name="T81" fmla="*/ 67 h 673"/>
                  <a:gd name="T82" fmla="*/ 470 w 670"/>
                  <a:gd name="T83" fmla="*/ 47 h 673"/>
                  <a:gd name="T84" fmla="*/ 653 w 670"/>
                  <a:gd name="T85" fmla="*/ 172 h 673"/>
                  <a:gd name="T86" fmla="*/ 247 w 670"/>
                  <a:gd name="T87" fmla="*/ 307 h 673"/>
                  <a:gd name="T88" fmla="*/ 217 w 670"/>
                  <a:gd name="T89" fmla="*/ 380 h 673"/>
                  <a:gd name="T90" fmla="*/ 277 w 670"/>
                  <a:gd name="T91" fmla="*/ 380 h 673"/>
                  <a:gd name="T92" fmla="*/ 247 w 670"/>
                  <a:gd name="T93" fmla="*/ 307 h 673"/>
                  <a:gd name="T94" fmla="*/ 247 w 670"/>
                  <a:gd name="T95" fmla="*/ 379 h 673"/>
                  <a:gd name="T96" fmla="*/ 227 w 670"/>
                  <a:gd name="T97" fmla="*/ 330 h 673"/>
                  <a:gd name="T98" fmla="*/ 267 w 670"/>
                  <a:gd name="T99" fmla="*/ 330 h 673"/>
                  <a:gd name="T100" fmla="*/ 377 w 670"/>
                  <a:gd name="T101" fmla="*/ 345 h 673"/>
                  <a:gd name="T102" fmla="*/ 334 w 670"/>
                  <a:gd name="T103" fmla="*/ 448 h 673"/>
                  <a:gd name="T104" fmla="*/ 419 w 670"/>
                  <a:gd name="T105" fmla="*/ 448 h 673"/>
                  <a:gd name="T106" fmla="*/ 377 w 670"/>
                  <a:gd name="T107" fmla="*/ 345 h 673"/>
                  <a:gd name="T108" fmla="*/ 377 w 670"/>
                  <a:gd name="T109" fmla="*/ 451 h 673"/>
                  <a:gd name="T110" fmla="*/ 344 w 670"/>
                  <a:gd name="T111" fmla="*/ 372 h 673"/>
                  <a:gd name="T112" fmla="*/ 409 w 670"/>
                  <a:gd name="T113" fmla="*/ 37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0" h="673">
                    <a:moveTo>
                      <a:pt x="668" y="167"/>
                    </a:moveTo>
                    <a:cubicBezTo>
                      <a:pt x="504" y="3"/>
                      <a:pt x="504" y="3"/>
                      <a:pt x="504" y="3"/>
                    </a:cubicBezTo>
                    <a:cubicBezTo>
                      <a:pt x="501" y="0"/>
                      <a:pt x="497" y="0"/>
                      <a:pt x="494" y="3"/>
                    </a:cubicBezTo>
                    <a:cubicBezTo>
                      <a:pt x="455" y="42"/>
                      <a:pt x="455" y="42"/>
                      <a:pt x="455" y="42"/>
                    </a:cubicBezTo>
                    <a:cubicBezTo>
                      <a:pt x="453" y="43"/>
                      <a:pt x="453" y="45"/>
                      <a:pt x="453" y="47"/>
                    </a:cubicBezTo>
                    <a:cubicBezTo>
                      <a:pt x="453" y="49"/>
                      <a:pt x="453" y="50"/>
                      <a:pt x="455" y="52"/>
                    </a:cubicBezTo>
                    <a:cubicBezTo>
                      <a:pt x="475" y="72"/>
                      <a:pt x="475" y="72"/>
                      <a:pt x="475" y="72"/>
                    </a:cubicBezTo>
                    <a:cubicBezTo>
                      <a:pt x="434" y="114"/>
                      <a:pt x="434" y="114"/>
                      <a:pt x="434" y="114"/>
                    </a:cubicBezTo>
                    <a:cubicBezTo>
                      <a:pt x="85" y="233"/>
                      <a:pt x="85" y="233"/>
                      <a:pt x="85" y="233"/>
                    </a:cubicBezTo>
                    <a:cubicBezTo>
                      <a:pt x="80" y="235"/>
                      <a:pt x="75" y="237"/>
                      <a:pt x="70" y="239"/>
                    </a:cubicBezTo>
                    <a:cubicBezTo>
                      <a:pt x="70" y="239"/>
                      <a:pt x="70" y="239"/>
                      <a:pt x="70" y="239"/>
                    </a:cubicBezTo>
                    <a:cubicBezTo>
                      <a:pt x="31" y="257"/>
                      <a:pt x="8" y="278"/>
                      <a:pt x="3" y="301"/>
                    </a:cubicBezTo>
                    <a:cubicBezTo>
                      <a:pt x="0" y="319"/>
                      <a:pt x="7" y="338"/>
                      <a:pt x="26" y="357"/>
                    </a:cubicBezTo>
                    <a:cubicBezTo>
                      <a:pt x="319" y="649"/>
                      <a:pt x="319" y="649"/>
                      <a:pt x="319" y="649"/>
                    </a:cubicBezTo>
                    <a:cubicBezTo>
                      <a:pt x="334" y="665"/>
                      <a:pt x="350" y="673"/>
                      <a:pt x="366" y="673"/>
                    </a:cubicBezTo>
                    <a:cubicBezTo>
                      <a:pt x="366" y="673"/>
                      <a:pt x="366" y="673"/>
                      <a:pt x="366" y="673"/>
                    </a:cubicBezTo>
                    <a:cubicBezTo>
                      <a:pt x="395" y="673"/>
                      <a:pt x="421" y="645"/>
                      <a:pt x="443" y="590"/>
                    </a:cubicBezTo>
                    <a:cubicBezTo>
                      <a:pt x="559" y="249"/>
                      <a:pt x="559" y="249"/>
                      <a:pt x="559" y="249"/>
                    </a:cubicBezTo>
                    <a:cubicBezTo>
                      <a:pt x="560" y="248"/>
                      <a:pt x="560" y="247"/>
                      <a:pt x="561" y="246"/>
                    </a:cubicBezTo>
                    <a:cubicBezTo>
                      <a:pt x="562" y="242"/>
                      <a:pt x="562" y="242"/>
                      <a:pt x="562" y="242"/>
                    </a:cubicBezTo>
                    <a:cubicBezTo>
                      <a:pt x="603" y="200"/>
                      <a:pt x="603" y="200"/>
                      <a:pt x="603" y="200"/>
                    </a:cubicBezTo>
                    <a:cubicBezTo>
                      <a:pt x="619" y="216"/>
                      <a:pt x="619" y="216"/>
                      <a:pt x="619" y="216"/>
                    </a:cubicBezTo>
                    <a:cubicBezTo>
                      <a:pt x="620" y="217"/>
                      <a:pt x="622" y="218"/>
                      <a:pt x="624" y="218"/>
                    </a:cubicBezTo>
                    <a:cubicBezTo>
                      <a:pt x="626" y="218"/>
                      <a:pt x="627" y="217"/>
                      <a:pt x="629" y="216"/>
                    </a:cubicBezTo>
                    <a:cubicBezTo>
                      <a:pt x="668" y="177"/>
                      <a:pt x="668" y="177"/>
                      <a:pt x="668" y="177"/>
                    </a:cubicBezTo>
                    <a:cubicBezTo>
                      <a:pt x="669" y="175"/>
                      <a:pt x="670" y="174"/>
                      <a:pt x="670" y="172"/>
                    </a:cubicBezTo>
                    <a:cubicBezTo>
                      <a:pt x="670" y="170"/>
                      <a:pt x="669" y="168"/>
                      <a:pt x="668" y="167"/>
                    </a:cubicBezTo>
                    <a:close/>
                    <a:moveTo>
                      <a:pt x="430" y="585"/>
                    </a:moveTo>
                    <a:cubicBezTo>
                      <a:pt x="416" y="619"/>
                      <a:pt x="394" y="659"/>
                      <a:pt x="366" y="659"/>
                    </a:cubicBezTo>
                    <a:cubicBezTo>
                      <a:pt x="354" y="659"/>
                      <a:pt x="342" y="652"/>
                      <a:pt x="329" y="639"/>
                    </a:cubicBezTo>
                    <a:cubicBezTo>
                      <a:pt x="36" y="347"/>
                      <a:pt x="36" y="347"/>
                      <a:pt x="36" y="347"/>
                    </a:cubicBezTo>
                    <a:cubicBezTo>
                      <a:pt x="21" y="331"/>
                      <a:pt x="14" y="317"/>
                      <a:pt x="17" y="304"/>
                    </a:cubicBezTo>
                    <a:cubicBezTo>
                      <a:pt x="21" y="286"/>
                      <a:pt x="39" y="269"/>
                      <a:pt x="72" y="254"/>
                    </a:cubicBezTo>
                    <a:cubicBezTo>
                      <a:pt x="84" y="267"/>
                      <a:pt x="102" y="274"/>
                      <a:pt x="121" y="274"/>
                    </a:cubicBezTo>
                    <a:cubicBezTo>
                      <a:pt x="121" y="274"/>
                      <a:pt x="121" y="274"/>
                      <a:pt x="121" y="274"/>
                    </a:cubicBezTo>
                    <a:cubicBezTo>
                      <a:pt x="140" y="274"/>
                      <a:pt x="157" y="268"/>
                      <a:pt x="169" y="256"/>
                    </a:cubicBezTo>
                    <a:cubicBezTo>
                      <a:pt x="182" y="268"/>
                      <a:pt x="199" y="275"/>
                      <a:pt x="218" y="275"/>
                    </a:cubicBezTo>
                    <a:cubicBezTo>
                      <a:pt x="236" y="274"/>
                      <a:pt x="253" y="268"/>
                      <a:pt x="265" y="256"/>
                    </a:cubicBezTo>
                    <a:cubicBezTo>
                      <a:pt x="278" y="268"/>
                      <a:pt x="295" y="274"/>
                      <a:pt x="313" y="274"/>
                    </a:cubicBezTo>
                    <a:cubicBezTo>
                      <a:pt x="332" y="274"/>
                      <a:pt x="349" y="268"/>
                      <a:pt x="361" y="256"/>
                    </a:cubicBezTo>
                    <a:cubicBezTo>
                      <a:pt x="374" y="268"/>
                      <a:pt x="391" y="274"/>
                      <a:pt x="410" y="274"/>
                    </a:cubicBezTo>
                    <a:cubicBezTo>
                      <a:pt x="410" y="274"/>
                      <a:pt x="410" y="274"/>
                      <a:pt x="410" y="274"/>
                    </a:cubicBezTo>
                    <a:cubicBezTo>
                      <a:pt x="428" y="274"/>
                      <a:pt x="445" y="268"/>
                      <a:pt x="458" y="256"/>
                    </a:cubicBezTo>
                    <a:cubicBezTo>
                      <a:pt x="470" y="268"/>
                      <a:pt x="487" y="275"/>
                      <a:pt x="505" y="275"/>
                    </a:cubicBezTo>
                    <a:cubicBezTo>
                      <a:pt x="505" y="275"/>
                      <a:pt x="505" y="275"/>
                      <a:pt x="506" y="275"/>
                    </a:cubicBezTo>
                    <a:cubicBezTo>
                      <a:pt x="518" y="274"/>
                      <a:pt x="529" y="271"/>
                      <a:pt x="539" y="266"/>
                    </a:cubicBezTo>
                    <a:lnTo>
                      <a:pt x="430" y="585"/>
                    </a:lnTo>
                    <a:close/>
                    <a:moveTo>
                      <a:pt x="593" y="190"/>
                    </a:moveTo>
                    <a:cubicBezTo>
                      <a:pt x="551" y="233"/>
                      <a:pt x="551" y="233"/>
                      <a:pt x="551" y="233"/>
                    </a:cubicBezTo>
                    <a:cubicBezTo>
                      <a:pt x="550" y="234"/>
                      <a:pt x="550" y="235"/>
                      <a:pt x="549" y="236"/>
                    </a:cubicBezTo>
                    <a:cubicBezTo>
                      <a:pt x="547" y="242"/>
                      <a:pt x="547" y="242"/>
                      <a:pt x="547" y="242"/>
                    </a:cubicBezTo>
                    <a:cubicBezTo>
                      <a:pt x="537" y="254"/>
                      <a:pt x="522" y="260"/>
                      <a:pt x="506" y="261"/>
                    </a:cubicBezTo>
                    <a:cubicBezTo>
                      <a:pt x="505" y="261"/>
                      <a:pt x="505" y="261"/>
                      <a:pt x="505" y="261"/>
                    </a:cubicBezTo>
                    <a:cubicBezTo>
                      <a:pt x="488" y="261"/>
                      <a:pt x="473" y="254"/>
                      <a:pt x="463" y="241"/>
                    </a:cubicBezTo>
                    <a:cubicBezTo>
                      <a:pt x="462" y="239"/>
                      <a:pt x="460" y="238"/>
                      <a:pt x="458" y="238"/>
                    </a:cubicBezTo>
                    <a:cubicBezTo>
                      <a:pt x="455" y="238"/>
                      <a:pt x="453" y="239"/>
                      <a:pt x="452" y="241"/>
                    </a:cubicBezTo>
                    <a:cubicBezTo>
                      <a:pt x="442" y="253"/>
                      <a:pt x="426" y="260"/>
                      <a:pt x="410" y="260"/>
                    </a:cubicBezTo>
                    <a:cubicBezTo>
                      <a:pt x="410" y="260"/>
                      <a:pt x="410" y="260"/>
                      <a:pt x="410" y="260"/>
                    </a:cubicBezTo>
                    <a:cubicBezTo>
                      <a:pt x="393" y="260"/>
                      <a:pt x="377" y="253"/>
                      <a:pt x="367" y="241"/>
                    </a:cubicBezTo>
                    <a:cubicBezTo>
                      <a:pt x="366" y="239"/>
                      <a:pt x="364" y="238"/>
                      <a:pt x="362" y="238"/>
                    </a:cubicBezTo>
                    <a:cubicBezTo>
                      <a:pt x="362" y="238"/>
                      <a:pt x="362" y="238"/>
                      <a:pt x="362" y="238"/>
                    </a:cubicBezTo>
                    <a:cubicBezTo>
                      <a:pt x="359" y="238"/>
                      <a:pt x="357" y="239"/>
                      <a:pt x="356" y="241"/>
                    </a:cubicBezTo>
                    <a:cubicBezTo>
                      <a:pt x="346" y="253"/>
                      <a:pt x="330" y="260"/>
                      <a:pt x="313" y="260"/>
                    </a:cubicBezTo>
                    <a:cubicBezTo>
                      <a:pt x="297" y="260"/>
                      <a:pt x="281" y="253"/>
                      <a:pt x="271" y="241"/>
                    </a:cubicBezTo>
                    <a:cubicBezTo>
                      <a:pt x="268" y="238"/>
                      <a:pt x="263" y="238"/>
                      <a:pt x="260" y="241"/>
                    </a:cubicBezTo>
                    <a:cubicBezTo>
                      <a:pt x="250" y="253"/>
                      <a:pt x="235" y="260"/>
                      <a:pt x="217" y="261"/>
                    </a:cubicBezTo>
                    <a:cubicBezTo>
                      <a:pt x="217" y="261"/>
                      <a:pt x="217" y="261"/>
                      <a:pt x="217" y="261"/>
                    </a:cubicBezTo>
                    <a:cubicBezTo>
                      <a:pt x="200" y="261"/>
                      <a:pt x="185" y="254"/>
                      <a:pt x="175" y="241"/>
                    </a:cubicBezTo>
                    <a:cubicBezTo>
                      <a:pt x="174" y="239"/>
                      <a:pt x="172" y="238"/>
                      <a:pt x="169" y="238"/>
                    </a:cubicBezTo>
                    <a:cubicBezTo>
                      <a:pt x="167" y="238"/>
                      <a:pt x="165" y="239"/>
                      <a:pt x="164" y="241"/>
                    </a:cubicBezTo>
                    <a:cubicBezTo>
                      <a:pt x="154" y="253"/>
                      <a:pt x="138" y="260"/>
                      <a:pt x="121" y="260"/>
                    </a:cubicBezTo>
                    <a:cubicBezTo>
                      <a:pt x="121" y="260"/>
                      <a:pt x="121" y="260"/>
                      <a:pt x="121" y="260"/>
                    </a:cubicBezTo>
                    <a:cubicBezTo>
                      <a:pt x="108" y="260"/>
                      <a:pt x="95" y="256"/>
                      <a:pt x="86" y="248"/>
                    </a:cubicBezTo>
                    <a:cubicBezTo>
                      <a:pt x="87" y="247"/>
                      <a:pt x="88" y="247"/>
                      <a:pt x="90" y="246"/>
                    </a:cubicBezTo>
                    <a:cubicBezTo>
                      <a:pt x="440" y="126"/>
                      <a:pt x="440" y="126"/>
                      <a:pt x="440" y="126"/>
                    </a:cubicBezTo>
                    <a:cubicBezTo>
                      <a:pt x="441" y="126"/>
                      <a:pt x="442" y="125"/>
                      <a:pt x="442" y="125"/>
                    </a:cubicBezTo>
                    <a:cubicBezTo>
                      <a:pt x="485" y="82"/>
                      <a:pt x="485" y="82"/>
                      <a:pt x="485" y="82"/>
                    </a:cubicBezTo>
                    <a:cubicBezTo>
                      <a:pt x="551" y="148"/>
                      <a:pt x="551" y="148"/>
                      <a:pt x="551" y="148"/>
                    </a:cubicBezTo>
                    <a:lnTo>
                      <a:pt x="593" y="190"/>
                    </a:lnTo>
                    <a:close/>
                    <a:moveTo>
                      <a:pt x="624" y="201"/>
                    </a:moveTo>
                    <a:cubicBezTo>
                      <a:pt x="599" y="176"/>
                      <a:pt x="599" y="176"/>
                      <a:pt x="599" y="176"/>
                    </a:cubicBezTo>
                    <a:cubicBezTo>
                      <a:pt x="490" y="67"/>
                      <a:pt x="490" y="67"/>
                      <a:pt x="490" y="67"/>
                    </a:cubicBezTo>
                    <a:cubicBezTo>
                      <a:pt x="490" y="67"/>
                      <a:pt x="490" y="67"/>
                      <a:pt x="490" y="67"/>
                    </a:cubicBezTo>
                    <a:cubicBezTo>
                      <a:pt x="470" y="47"/>
                      <a:pt x="470" y="47"/>
                      <a:pt x="470" y="47"/>
                    </a:cubicBezTo>
                    <a:cubicBezTo>
                      <a:pt x="499" y="17"/>
                      <a:pt x="499" y="17"/>
                      <a:pt x="499" y="17"/>
                    </a:cubicBezTo>
                    <a:cubicBezTo>
                      <a:pt x="653" y="172"/>
                      <a:pt x="653" y="172"/>
                      <a:pt x="653" y="172"/>
                    </a:cubicBezTo>
                    <a:lnTo>
                      <a:pt x="624" y="201"/>
                    </a:lnTo>
                    <a:close/>
                    <a:moveTo>
                      <a:pt x="247" y="307"/>
                    </a:moveTo>
                    <a:cubicBezTo>
                      <a:pt x="236" y="307"/>
                      <a:pt x="225" y="312"/>
                      <a:pt x="217" y="320"/>
                    </a:cubicBezTo>
                    <a:cubicBezTo>
                      <a:pt x="200" y="337"/>
                      <a:pt x="200" y="364"/>
                      <a:pt x="217" y="380"/>
                    </a:cubicBezTo>
                    <a:cubicBezTo>
                      <a:pt x="225" y="388"/>
                      <a:pt x="236" y="393"/>
                      <a:pt x="247" y="393"/>
                    </a:cubicBezTo>
                    <a:cubicBezTo>
                      <a:pt x="258" y="393"/>
                      <a:pt x="269" y="388"/>
                      <a:pt x="277" y="380"/>
                    </a:cubicBezTo>
                    <a:cubicBezTo>
                      <a:pt x="294" y="364"/>
                      <a:pt x="294" y="337"/>
                      <a:pt x="277" y="320"/>
                    </a:cubicBezTo>
                    <a:cubicBezTo>
                      <a:pt x="269" y="312"/>
                      <a:pt x="258" y="307"/>
                      <a:pt x="247" y="307"/>
                    </a:cubicBezTo>
                    <a:close/>
                    <a:moveTo>
                      <a:pt x="267" y="370"/>
                    </a:moveTo>
                    <a:cubicBezTo>
                      <a:pt x="262" y="376"/>
                      <a:pt x="255" y="379"/>
                      <a:pt x="247" y="379"/>
                    </a:cubicBezTo>
                    <a:cubicBezTo>
                      <a:pt x="239" y="379"/>
                      <a:pt x="232" y="376"/>
                      <a:pt x="227" y="370"/>
                    </a:cubicBezTo>
                    <a:cubicBezTo>
                      <a:pt x="216" y="359"/>
                      <a:pt x="216" y="341"/>
                      <a:pt x="227" y="330"/>
                    </a:cubicBezTo>
                    <a:cubicBezTo>
                      <a:pt x="232" y="324"/>
                      <a:pt x="239" y="321"/>
                      <a:pt x="247" y="321"/>
                    </a:cubicBezTo>
                    <a:cubicBezTo>
                      <a:pt x="255" y="321"/>
                      <a:pt x="262" y="324"/>
                      <a:pt x="267" y="330"/>
                    </a:cubicBezTo>
                    <a:cubicBezTo>
                      <a:pt x="279" y="341"/>
                      <a:pt x="279" y="359"/>
                      <a:pt x="267" y="370"/>
                    </a:cubicBezTo>
                    <a:close/>
                    <a:moveTo>
                      <a:pt x="377" y="345"/>
                    </a:moveTo>
                    <a:cubicBezTo>
                      <a:pt x="361" y="345"/>
                      <a:pt x="346" y="351"/>
                      <a:pt x="334" y="363"/>
                    </a:cubicBezTo>
                    <a:cubicBezTo>
                      <a:pt x="311" y="386"/>
                      <a:pt x="311" y="424"/>
                      <a:pt x="334" y="448"/>
                    </a:cubicBezTo>
                    <a:cubicBezTo>
                      <a:pt x="346" y="459"/>
                      <a:pt x="361" y="465"/>
                      <a:pt x="377" y="465"/>
                    </a:cubicBezTo>
                    <a:cubicBezTo>
                      <a:pt x="393" y="465"/>
                      <a:pt x="408" y="459"/>
                      <a:pt x="419" y="448"/>
                    </a:cubicBezTo>
                    <a:cubicBezTo>
                      <a:pt x="443" y="424"/>
                      <a:pt x="443" y="386"/>
                      <a:pt x="419" y="363"/>
                    </a:cubicBezTo>
                    <a:cubicBezTo>
                      <a:pt x="408" y="351"/>
                      <a:pt x="393" y="345"/>
                      <a:pt x="377" y="345"/>
                    </a:cubicBezTo>
                    <a:close/>
                    <a:moveTo>
                      <a:pt x="409" y="438"/>
                    </a:moveTo>
                    <a:cubicBezTo>
                      <a:pt x="401" y="446"/>
                      <a:pt x="389" y="451"/>
                      <a:pt x="377" y="451"/>
                    </a:cubicBezTo>
                    <a:cubicBezTo>
                      <a:pt x="364" y="451"/>
                      <a:pt x="353" y="446"/>
                      <a:pt x="344" y="438"/>
                    </a:cubicBezTo>
                    <a:cubicBezTo>
                      <a:pt x="326" y="420"/>
                      <a:pt x="326" y="390"/>
                      <a:pt x="344" y="372"/>
                    </a:cubicBezTo>
                    <a:cubicBezTo>
                      <a:pt x="353" y="364"/>
                      <a:pt x="364" y="359"/>
                      <a:pt x="377" y="359"/>
                    </a:cubicBezTo>
                    <a:cubicBezTo>
                      <a:pt x="389" y="359"/>
                      <a:pt x="401" y="364"/>
                      <a:pt x="409" y="372"/>
                    </a:cubicBezTo>
                    <a:cubicBezTo>
                      <a:pt x="427" y="390"/>
                      <a:pt x="427" y="420"/>
                      <a:pt x="409" y="438"/>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800"/>
              </a:p>
            </p:txBody>
          </p:sp>
        </p:grpSp>
        <p:sp>
          <p:nvSpPr>
            <p:cNvPr id="19" name="Rectangle 54">
              <a:extLst>
                <a:ext uri="{FF2B5EF4-FFF2-40B4-BE49-F238E27FC236}">
                  <a16:creationId xmlns:a16="http://schemas.microsoft.com/office/drawing/2014/main" id="{7E83F5F2-EF63-356D-3459-F7001DD1FC30}"/>
                </a:ext>
              </a:extLst>
            </p:cNvPr>
            <p:cNvSpPr/>
            <p:nvPr/>
          </p:nvSpPr>
          <p:spPr>
            <a:xfrm>
              <a:off x="5037265" y="2162054"/>
              <a:ext cx="507331" cy="610644"/>
            </a:xfrm>
            <a:custGeom>
              <a:avLst/>
              <a:gdLst>
                <a:gd name="connsiteX0" fmla="*/ 0 w 1960644"/>
                <a:gd name="connsiteY0" fmla="*/ 0 h 2016224"/>
                <a:gd name="connsiteX1" fmla="*/ 1960644 w 1960644"/>
                <a:gd name="connsiteY1" fmla="*/ 0 h 2016224"/>
                <a:gd name="connsiteX2" fmla="*/ 1960644 w 1960644"/>
                <a:gd name="connsiteY2" fmla="*/ 2016224 h 2016224"/>
                <a:gd name="connsiteX3" fmla="*/ 0 w 1960644"/>
                <a:gd name="connsiteY3" fmla="*/ 2016224 h 2016224"/>
                <a:gd name="connsiteX4" fmla="*/ 0 w 1960644"/>
                <a:gd name="connsiteY4" fmla="*/ 0 h 2016224"/>
                <a:gd name="connsiteX0" fmla="*/ 0 w 1963929"/>
                <a:gd name="connsiteY0" fmla="*/ 0 h 2016224"/>
                <a:gd name="connsiteX1" fmla="*/ 1960644 w 1963929"/>
                <a:gd name="connsiteY1" fmla="*/ 0 h 2016224"/>
                <a:gd name="connsiteX2" fmla="*/ 1963929 w 1963929"/>
                <a:gd name="connsiteY2" fmla="*/ 1741156 h 2016224"/>
                <a:gd name="connsiteX3" fmla="*/ 1960644 w 1963929"/>
                <a:gd name="connsiteY3" fmla="*/ 2016224 h 2016224"/>
                <a:gd name="connsiteX4" fmla="*/ 0 w 1963929"/>
                <a:gd name="connsiteY4" fmla="*/ 2016224 h 2016224"/>
                <a:gd name="connsiteX5" fmla="*/ 0 w 1963929"/>
                <a:gd name="connsiteY5" fmla="*/ 0 h 2016224"/>
                <a:gd name="connsiteX0" fmla="*/ 1960644 w 2052084"/>
                <a:gd name="connsiteY0" fmla="*/ 2016224 h 2107664"/>
                <a:gd name="connsiteX1" fmla="*/ 0 w 2052084"/>
                <a:gd name="connsiteY1" fmla="*/ 2016224 h 2107664"/>
                <a:gd name="connsiteX2" fmla="*/ 0 w 2052084"/>
                <a:gd name="connsiteY2" fmla="*/ 0 h 2107664"/>
                <a:gd name="connsiteX3" fmla="*/ 1960644 w 2052084"/>
                <a:gd name="connsiteY3" fmla="*/ 0 h 2107664"/>
                <a:gd name="connsiteX4" fmla="*/ 1963929 w 2052084"/>
                <a:gd name="connsiteY4" fmla="*/ 1741156 h 2107664"/>
                <a:gd name="connsiteX5" fmla="*/ 2052084 w 2052084"/>
                <a:gd name="connsiteY5" fmla="*/ 2107664 h 2107664"/>
                <a:gd name="connsiteX0" fmla="*/ 1960644 w 1963929"/>
                <a:gd name="connsiteY0" fmla="*/ 2016224 h 2016224"/>
                <a:gd name="connsiteX1" fmla="*/ 0 w 1963929"/>
                <a:gd name="connsiteY1" fmla="*/ 2016224 h 2016224"/>
                <a:gd name="connsiteX2" fmla="*/ 0 w 1963929"/>
                <a:gd name="connsiteY2" fmla="*/ 0 h 2016224"/>
                <a:gd name="connsiteX3" fmla="*/ 1960644 w 1963929"/>
                <a:gd name="connsiteY3" fmla="*/ 0 h 2016224"/>
                <a:gd name="connsiteX4" fmla="*/ 1963929 w 1963929"/>
                <a:gd name="connsiteY4" fmla="*/ 1741156 h 2016224"/>
                <a:gd name="connsiteX0" fmla="*/ 1960644 w 1960644"/>
                <a:gd name="connsiteY0" fmla="*/ 2016224 h 2016224"/>
                <a:gd name="connsiteX1" fmla="*/ 0 w 1960644"/>
                <a:gd name="connsiteY1" fmla="*/ 2016224 h 2016224"/>
                <a:gd name="connsiteX2" fmla="*/ 0 w 1960644"/>
                <a:gd name="connsiteY2" fmla="*/ 0 h 2016224"/>
                <a:gd name="connsiteX3" fmla="*/ 1960644 w 1960644"/>
                <a:gd name="connsiteY3" fmla="*/ 0 h 2016224"/>
                <a:gd name="connsiteX0" fmla="*/ 0 w 1960644"/>
                <a:gd name="connsiteY0" fmla="*/ 2016224 h 2016224"/>
                <a:gd name="connsiteX1" fmla="*/ 0 w 1960644"/>
                <a:gd name="connsiteY1" fmla="*/ 0 h 2016224"/>
                <a:gd name="connsiteX2" fmla="*/ 1960644 w 1960644"/>
                <a:gd name="connsiteY2" fmla="*/ 0 h 2016224"/>
              </a:gdLst>
              <a:ahLst/>
              <a:cxnLst>
                <a:cxn ang="0">
                  <a:pos x="connsiteX0" y="connsiteY0"/>
                </a:cxn>
                <a:cxn ang="0">
                  <a:pos x="connsiteX1" y="connsiteY1"/>
                </a:cxn>
                <a:cxn ang="0">
                  <a:pos x="connsiteX2" y="connsiteY2"/>
                </a:cxn>
              </a:cxnLst>
              <a:rect l="l" t="t" r="r" b="b"/>
              <a:pathLst>
                <a:path w="1960644" h="2016224">
                  <a:moveTo>
                    <a:pt x="0" y="2016224"/>
                  </a:moveTo>
                  <a:lnTo>
                    <a:pt x="0" y="0"/>
                  </a:lnTo>
                  <a:lnTo>
                    <a:pt x="1960644" y="0"/>
                  </a:lnTo>
                </a:path>
              </a:pathLst>
            </a:cu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0" name="Straight Connector 19">
              <a:extLst>
                <a:ext uri="{FF2B5EF4-FFF2-40B4-BE49-F238E27FC236}">
                  <a16:creationId xmlns:a16="http://schemas.microsoft.com/office/drawing/2014/main" id="{960C69E8-C0F4-1E49-DAAB-B2027DE89506}"/>
                </a:ext>
              </a:extLst>
            </p:cNvPr>
            <p:cNvCxnSpPr/>
            <p:nvPr/>
          </p:nvCxnSpPr>
          <p:spPr>
            <a:xfrm>
              <a:off x="5680575" y="3720980"/>
              <a:ext cx="181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9087E1-91F9-2FAC-4CFA-1554A1A99E26}"/>
                </a:ext>
              </a:extLst>
            </p:cNvPr>
            <p:cNvCxnSpPr/>
            <p:nvPr/>
          </p:nvCxnSpPr>
          <p:spPr>
            <a:xfrm>
              <a:off x="3209634" y="3720980"/>
              <a:ext cx="1817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43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B9E370-2071-6E9E-436E-57E9EAF47162}"/>
              </a:ext>
            </a:extLst>
          </p:cNvPr>
          <p:cNvSpPr txBox="1">
            <a:spLocks/>
          </p:cNvSpPr>
          <p:nvPr/>
        </p:nvSpPr>
        <p:spPr>
          <a:xfrm>
            <a:off x="1872468" y="779019"/>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dirty="0"/>
              <a:t>Summary of Issues for Consideration </a:t>
            </a:r>
            <a:endParaRPr lang="en-US" dirty="0"/>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sp>
        <p:nvSpPr>
          <p:cNvPr id="5" name="Content Placeholder 1">
            <a:extLst>
              <a:ext uri="{FF2B5EF4-FFF2-40B4-BE49-F238E27FC236}">
                <a16:creationId xmlns:a16="http://schemas.microsoft.com/office/drawing/2014/main" id="{BD25CBD0-1734-DD97-A1CD-A29FAD31D28D}"/>
              </a:ext>
            </a:extLst>
          </p:cNvPr>
          <p:cNvSpPr txBox="1">
            <a:spLocks/>
          </p:cNvSpPr>
          <p:nvPr/>
        </p:nvSpPr>
        <p:spPr>
          <a:xfrm>
            <a:off x="1872468" y="1806675"/>
            <a:ext cx="9386771" cy="4021248"/>
          </a:xfrm>
          <a:prstGeom prst="rect">
            <a:avLst/>
          </a:prstGeom>
        </p:spPr>
        <p:txBody>
          <a:bodyPr>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6700" lvl="1" indent="0">
              <a:spcBef>
                <a:spcPts val="0"/>
              </a:spcBef>
              <a:spcAft>
                <a:spcPts val="1800"/>
              </a:spcAft>
              <a:buClr>
                <a:srgbClr val="1B9053"/>
              </a:buClr>
              <a:buNone/>
            </a:pPr>
            <a:endParaRPr lang="en-GB" sz="1000" b="1">
              <a:solidFill>
                <a:srgbClr val="00B05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B97125D-4ABA-A1CD-A5EB-FC29C9A1EE1A}"/>
              </a:ext>
            </a:extLst>
          </p:cNvPr>
          <p:cNvSpPr txBox="1"/>
          <p:nvPr/>
        </p:nvSpPr>
        <p:spPr>
          <a:xfrm>
            <a:off x="7021901" y="6342336"/>
            <a:ext cx="4779035" cy="307777"/>
          </a:xfrm>
          <a:prstGeom prst="rect">
            <a:avLst/>
          </a:prstGeom>
          <a:solidFill>
            <a:schemeClr val="bg1"/>
          </a:solidFill>
        </p:spPr>
        <p:txBody>
          <a:bodyPr wrap="square" rtlCol="0">
            <a:spAutoFit/>
          </a:bodyPr>
          <a:lstStyle/>
          <a:p>
            <a:r>
              <a:rPr lang="en-US" sz="1400" i="1" dirty="0">
                <a:solidFill>
                  <a:schemeClr val="accent6">
                    <a:lumMod val="75000"/>
                  </a:schemeClr>
                </a:solidFill>
              </a:rPr>
              <a:t>Building effective and efficient tax administrations in Africa</a:t>
            </a:r>
          </a:p>
        </p:txBody>
      </p:sp>
      <p:graphicFrame>
        <p:nvGraphicFramePr>
          <p:cNvPr id="7" name="Table 6">
            <a:extLst>
              <a:ext uri="{FF2B5EF4-FFF2-40B4-BE49-F238E27FC236}">
                <a16:creationId xmlns:a16="http://schemas.microsoft.com/office/drawing/2014/main" id="{9C14785E-5BA7-9E95-D5D2-D9B90F984564}"/>
              </a:ext>
            </a:extLst>
          </p:cNvPr>
          <p:cNvGraphicFramePr>
            <a:graphicFrameLocks noGrp="1"/>
          </p:cNvGraphicFramePr>
          <p:nvPr/>
        </p:nvGraphicFramePr>
        <p:xfrm>
          <a:off x="7559808" y="1969389"/>
          <a:ext cx="4231392" cy="3864044"/>
        </p:xfrm>
        <a:graphic>
          <a:graphicData uri="http://schemas.openxmlformats.org/drawingml/2006/table">
            <a:tbl>
              <a:tblPr firstRow="1" bandRow="1">
                <a:tableStyleId>{912C8C85-51F0-491E-9774-3900AFEF0FD7}</a:tableStyleId>
              </a:tblPr>
              <a:tblGrid>
                <a:gridCol w="4231392">
                  <a:extLst>
                    <a:ext uri="{9D8B030D-6E8A-4147-A177-3AD203B41FA5}">
                      <a16:colId xmlns:a16="http://schemas.microsoft.com/office/drawing/2014/main" val="3527068440"/>
                    </a:ext>
                  </a:extLst>
                </a:gridCol>
              </a:tblGrid>
              <a:tr h="427072">
                <a:tc>
                  <a:txBody>
                    <a:bodyPr/>
                    <a:lstStyle/>
                    <a:p>
                      <a:pPr algn="ctr"/>
                      <a:r>
                        <a:rPr lang="en-US" dirty="0"/>
                        <a:t>CONTINENTAL</a:t>
                      </a:r>
                    </a:p>
                  </a:txBody>
                  <a:tcPr/>
                </a:tc>
                <a:extLst>
                  <a:ext uri="{0D108BD9-81ED-4DB2-BD59-A6C34878D82A}">
                    <a16:rowId xmlns:a16="http://schemas.microsoft.com/office/drawing/2014/main" val="422425627"/>
                  </a:ext>
                </a:extLst>
              </a:tr>
              <a:tr h="427072">
                <a:tc>
                  <a:txBody>
                    <a:bodyPr/>
                    <a:lstStyle/>
                    <a:p>
                      <a:pPr marL="0" marR="0" lvl="0" indent="0" algn="l" defTabSz="914400" rtl="0" eaLnBrk="1" fontAlgn="auto" latinLnBrk="0" hangingPunct="1">
                        <a:lnSpc>
                          <a:spcPct val="89000"/>
                        </a:lnSpc>
                        <a:spcBef>
                          <a:spcPts val="0"/>
                        </a:spcBef>
                        <a:spcAft>
                          <a:spcPts val="0"/>
                        </a:spcAft>
                        <a:buClrTx/>
                        <a:buSzTx/>
                        <a:buFont typeface="Arial" panose="020B0604020202020204" pitchFamily="34" charset="0"/>
                        <a:buNone/>
                        <a:tabLst/>
                        <a:defRPr/>
                      </a:pPr>
                      <a:r>
                        <a:rPr lang="en-GB" sz="1400" b="0" kern="1200" dirty="0">
                          <a:solidFill>
                            <a:schemeClr val="tx1"/>
                          </a:solidFill>
                          <a:latin typeface="+mn-lt"/>
                          <a:ea typeface="+mn-ea"/>
                          <a:cs typeface="+mn-cs"/>
                        </a:rPr>
                        <a:t>Coherence in definitions and basis of taxation.</a:t>
                      </a:r>
                    </a:p>
                  </a:txBody>
                  <a:tcPr/>
                </a:tc>
                <a:extLst>
                  <a:ext uri="{0D108BD9-81ED-4DB2-BD59-A6C34878D82A}">
                    <a16:rowId xmlns:a16="http://schemas.microsoft.com/office/drawing/2014/main" val="1146190356"/>
                  </a:ext>
                </a:extLst>
              </a:tr>
              <a:tr h="523404">
                <a:tc>
                  <a:txBody>
                    <a:bodyPr/>
                    <a:lstStyle/>
                    <a:p>
                      <a:pPr marL="0" marR="0" lvl="0" indent="0" algn="l" defTabSz="914400" rtl="0" eaLnBrk="1" fontAlgn="auto" latinLnBrk="0" hangingPunct="1">
                        <a:lnSpc>
                          <a:spcPct val="89000"/>
                        </a:lnSpc>
                        <a:spcBef>
                          <a:spcPts val="0"/>
                        </a:spcBef>
                        <a:spcAft>
                          <a:spcPts val="0"/>
                        </a:spcAft>
                        <a:buClrTx/>
                        <a:buSzTx/>
                        <a:buFont typeface="Arial" panose="020B0604020202020204" pitchFamily="34" charset="0"/>
                        <a:buNone/>
                        <a:tabLst/>
                        <a:defRPr/>
                      </a:pPr>
                      <a:r>
                        <a:rPr lang="en-US" sz="1400" b="0" kern="1200" dirty="0">
                          <a:solidFill>
                            <a:schemeClr val="tx1"/>
                          </a:solidFill>
                          <a:latin typeface="+mn-lt"/>
                          <a:ea typeface="+mn-ea"/>
                          <a:cs typeface="+mn-cs"/>
                        </a:rPr>
                        <a:t>Similar place of supply rules to mitigate double taxation and enhance ease of compliance</a:t>
                      </a:r>
                    </a:p>
                    <a:p>
                      <a:endParaRPr lang="en-US" sz="1200" dirty="0"/>
                    </a:p>
                  </a:txBody>
                  <a:tcPr/>
                </a:tc>
                <a:extLst>
                  <a:ext uri="{0D108BD9-81ED-4DB2-BD59-A6C34878D82A}">
                    <a16:rowId xmlns:a16="http://schemas.microsoft.com/office/drawing/2014/main" val="817922786"/>
                  </a:ext>
                </a:extLst>
              </a:tr>
              <a:tr h="427072">
                <a:tc>
                  <a:txBody>
                    <a:bodyPr/>
                    <a:lstStyle/>
                    <a:p>
                      <a:pPr marL="0" marR="0" lvl="0" indent="0" algn="l" defTabSz="914400" rtl="0" eaLnBrk="1" fontAlgn="auto" latinLnBrk="0" hangingPunct="1">
                        <a:lnSpc>
                          <a:spcPct val="89000"/>
                        </a:lnSpc>
                        <a:spcBef>
                          <a:spcPts val="0"/>
                        </a:spcBef>
                        <a:spcAft>
                          <a:spcPts val="0"/>
                        </a:spcAft>
                        <a:buClrTx/>
                        <a:buSzTx/>
                        <a:buFont typeface="Arial" panose="020B0604020202020204" pitchFamily="34" charset="0"/>
                        <a:buNone/>
                        <a:tabLst/>
                        <a:defRPr/>
                      </a:pPr>
                      <a:r>
                        <a:rPr lang="en-US" sz="1400" b="0" kern="1200" dirty="0">
                          <a:solidFill>
                            <a:schemeClr val="tx1"/>
                          </a:solidFill>
                          <a:latin typeface="+mn-lt"/>
                          <a:ea typeface="+mn-ea"/>
                          <a:cs typeface="+mn-cs"/>
                        </a:rPr>
                        <a:t>Countries can agree on a common reporting requirements such that non-residents find it easier to comply across the continent.</a:t>
                      </a:r>
                    </a:p>
                    <a:p>
                      <a:endParaRPr lang="en-US" sz="1200" dirty="0"/>
                    </a:p>
                  </a:txBody>
                  <a:tcPr/>
                </a:tc>
                <a:extLst>
                  <a:ext uri="{0D108BD9-81ED-4DB2-BD59-A6C34878D82A}">
                    <a16:rowId xmlns:a16="http://schemas.microsoft.com/office/drawing/2014/main" val="4094470665"/>
                  </a:ext>
                </a:extLst>
              </a:tr>
              <a:tr h="427072">
                <a:tc>
                  <a:txBody>
                    <a:bodyPr/>
                    <a:lstStyle/>
                    <a:p>
                      <a:pPr marL="0" marR="0" lvl="0" indent="0" algn="l" defTabSz="914400" rtl="0" eaLnBrk="1" fontAlgn="auto" latinLnBrk="0" hangingPunct="1">
                        <a:lnSpc>
                          <a:spcPct val="89000"/>
                        </a:lnSpc>
                        <a:spcBef>
                          <a:spcPts val="0"/>
                        </a:spcBef>
                        <a:spcAft>
                          <a:spcPts val="0"/>
                        </a:spcAft>
                        <a:buClrTx/>
                        <a:buSzTx/>
                        <a:buFont typeface="Arial" panose="020B0604020202020204" pitchFamily="34" charset="0"/>
                        <a:buNone/>
                        <a:tabLst/>
                        <a:defRPr/>
                      </a:pPr>
                      <a:r>
                        <a:rPr lang="en-GB" sz="1400" b="0" kern="1200" dirty="0">
                          <a:solidFill>
                            <a:schemeClr val="tx1"/>
                          </a:solidFill>
                          <a:latin typeface="+mn-lt"/>
                          <a:ea typeface="+mn-ea"/>
                          <a:cs typeface="+mn-cs"/>
                        </a:rPr>
                        <a:t>Similar invoicing requirements and clear data exchange protocols (especially electronic invoicing) among African countries.</a:t>
                      </a:r>
                    </a:p>
                  </a:txBody>
                  <a:tcPr/>
                </a:tc>
                <a:extLst>
                  <a:ext uri="{0D108BD9-81ED-4DB2-BD59-A6C34878D82A}">
                    <a16:rowId xmlns:a16="http://schemas.microsoft.com/office/drawing/2014/main" val="613090839"/>
                  </a:ext>
                </a:extLst>
              </a:tr>
              <a:tr h="427072">
                <a:tc>
                  <a:txBody>
                    <a:bodyPr/>
                    <a:lstStyle/>
                    <a:p>
                      <a:pPr marL="0" marR="0" lvl="0" indent="0" algn="l" defTabSz="914400" rtl="0" eaLnBrk="1" fontAlgn="auto" latinLnBrk="0" hangingPunct="1">
                        <a:lnSpc>
                          <a:spcPct val="89000"/>
                        </a:lnSpc>
                        <a:spcBef>
                          <a:spcPts val="0"/>
                        </a:spcBef>
                        <a:spcAft>
                          <a:spcPts val="0"/>
                        </a:spcAft>
                        <a:buClrTx/>
                        <a:buSzTx/>
                        <a:buFont typeface="Arial" panose="020B0604020202020204" pitchFamily="34" charset="0"/>
                        <a:buNone/>
                        <a:tabLst/>
                        <a:defRPr/>
                      </a:pPr>
                      <a:r>
                        <a:rPr lang="en-US" sz="1400" b="0" kern="1200" dirty="0">
                          <a:solidFill>
                            <a:schemeClr val="tx1"/>
                          </a:solidFill>
                          <a:latin typeface="+mn-lt"/>
                          <a:ea typeface="+mn-ea"/>
                          <a:cs typeface="+mn-cs"/>
                        </a:rPr>
                        <a:t>African exchange of information framework that is implementable and inclusive of various taxes and issues.</a:t>
                      </a:r>
                    </a:p>
                    <a:p>
                      <a:pPr marL="0" marR="0" lvl="0" indent="0" algn="l" defTabSz="914400" rtl="0" eaLnBrk="1" fontAlgn="auto" latinLnBrk="0" hangingPunct="1">
                        <a:lnSpc>
                          <a:spcPct val="89000"/>
                        </a:lnSpc>
                        <a:spcBef>
                          <a:spcPts val="0"/>
                        </a:spcBef>
                        <a:spcAft>
                          <a:spcPts val="0"/>
                        </a:spcAft>
                        <a:buClrTx/>
                        <a:buSzTx/>
                        <a:buFont typeface="Arial" panose="020B0604020202020204" pitchFamily="34" charset="0"/>
                        <a:buNone/>
                        <a:tabLst/>
                        <a:defRPr/>
                      </a:pP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1253586854"/>
                  </a:ext>
                </a:extLst>
              </a:tr>
            </a:tbl>
          </a:graphicData>
        </a:graphic>
      </p:graphicFrame>
      <p:graphicFrame>
        <p:nvGraphicFramePr>
          <p:cNvPr id="9" name="Table 8">
            <a:extLst>
              <a:ext uri="{FF2B5EF4-FFF2-40B4-BE49-F238E27FC236}">
                <a16:creationId xmlns:a16="http://schemas.microsoft.com/office/drawing/2014/main" id="{40AA2B4E-17AB-AFD8-FA73-89C585842D95}"/>
              </a:ext>
            </a:extLst>
          </p:cNvPr>
          <p:cNvGraphicFramePr>
            <a:graphicFrameLocks noGrp="1"/>
          </p:cNvGraphicFramePr>
          <p:nvPr/>
        </p:nvGraphicFramePr>
        <p:xfrm>
          <a:off x="3246120" y="1977454"/>
          <a:ext cx="4231392" cy="3871923"/>
        </p:xfrm>
        <a:graphic>
          <a:graphicData uri="http://schemas.openxmlformats.org/drawingml/2006/table">
            <a:tbl>
              <a:tblPr firstRow="1" bandRow="1">
                <a:tableStyleId>{72833802-FEF1-4C79-8D5D-14CF1EAF98D9}</a:tableStyleId>
              </a:tblPr>
              <a:tblGrid>
                <a:gridCol w="4231392">
                  <a:extLst>
                    <a:ext uri="{9D8B030D-6E8A-4147-A177-3AD203B41FA5}">
                      <a16:colId xmlns:a16="http://schemas.microsoft.com/office/drawing/2014/main" val="3527068440"/>
                    </a:ext>
                  </a:extLst>
                </a:gridCol>
              </a:tblGrid>
              <a:tr h="434599">
                <a:tc>
                  <a:txBody>
                    <a:bodyPr/>
                    <a:lstStyle/>
                    <a:p>
                      <a:pPr algn="ctr"/>
                      <a:r>
                        <a:rPr lang="en-US" dirty="0"/>
                        <a:t>NATIONAL</a:t>
                      </a:r>
                    </a:p>
                  </a:txBody>
                  <a:tcPr/>
                </a:tc>
                <a:extLst>
                  <a:ext uri="{0D108BD9-81ED-4DB2-BD59-A6C34878D82A}">
                    <a16:rowId xmlns:a16="http://schemas.microsoft.com/office/drawing/2014/main" val="422425627"/>
                  </a:ext>
                </a:extLst>
              </a:tr>
              <a:tr h="434599">
                <a:tc>
                  <a:txBody>
                    <a:bodyPr/>
                    <a:lstStyle/>
                    <a:p>
                      <a:pPr marL="0" indent="0" algn="l" defTabSz="914400" rtl="0" eaLnBrk="1" latinLnBrk="0" hangingPunct="1">
                        <a:lnSpc>
                          <a:spcPct val="89000"/>
                        </a:lnSpc>
                        <a:buFont typeface="Arial" panose="020B0604020202020204" pitchFamily="34" charset="0"/>
                        <a:buNone/>
                      </a:pPr>
                      <a:r>
                        <a:rPr lang="en-US" sz="1400" b="0" kern="1200" dirty="0">
                          <a:solidFill>
                            <a:schemeClr val="tx1"/>
                          </a:solidFill>
                          <a:latin typeface="+mn-lt"/>
                          <a:ea typeface="+mn-ea"/>
                          <a:cs typeface="+mn-cs"/>
                        </a:rPr>
                        <a:t>Clear Definitions and Legal Authority</a:t>
                      </a:r>
                    </a:p>
                  </a:txBody>
                  <a:tcPr/>
                </a:tc>
                <a:extLst>
                  <a:ext uri="{0D108BD9-81ED-4DB2-BD59-A6C34878D82A}">
                    <a16:rowId xmlns:a16="http://schemas.microsoft.com/office/drawing/2014/main" val="1146190356"/>
                  </a:ext>
                </a:extLst>
              </a:tr>
              <a:tr h="672685">
                <a:tc>
                  <a:txBody>
                    <a:bodyPr/>
                    <a:lstStyle/>
                    <a:p>
                      <a:pPr marL="0" indent="0" algn="l" defTabSz="914400" rtl="0" eaLnBrk="1" latinLnBrk="0" hangingPunct="1">
                        <a:lnSpc>
                          <a:spcPct val="89000"/>
                        </a:lnSpc>
                        <a:buFont typeface="Arial" panose="020B0604020202020204" pitchFamily="34" charset="0"/>
                        <a:buNone/>
                      </a:pPr>
                      <a:r>
                        <a:rPr lang="en-US" sz="1400" b="0" kern="1200" dirty="0">
                          <a:solidFill>
                            <a:schemeClr val="tx1"/>
                          </a:solidFill>
                          <a:latin typeface="+mn-lt"/>
                          <a:ea typeface="+mn-ea"/>
                          <a:cs typeface="+mn-cs"/>
                        </a:rPr>
                        <a:t>Clear and stable place of supply rules</a:t>
                      </a:r>
                    </a:p>
                    <a:p>
                      <a:pPr marL="0" indent="0" algn="l" defTabSz="914400" rtl="0" eaLnBrk="1" latinLnBrk="0" hangingPunct="1">
                        <a:lnSpc>
                          <a:spcPct val="89000"/>
                        </a:lnSpc>
                        <a:buFont typeface="Arial" panose="020B0604020202020204" pitchFamily="34" charset="0"/>
                        <a:buNone/>
                      </a:pPr>
                      <a:endParaRPr lang="en-US" sz="1400" b="0" kern="1200" dirty="0">
                        <a:solidFill>
                          <a:schemeClr val="tx1"/>
                        </a:solidFill>
                        <a:latin typeface="+mn-lt"/>
                        <a:ea typeface="+mn-ea"/>
                        <a:cs typeface="+mn-cs"/>
                      </a:endParaRPr>
                    </a:p>
                    <a:p>
                      <a:pPr marL="0" indent="0" algn="l" defTabSz="914400" rtl="0" eaLnBrk="1" latinLnBrk="0" hangingPunct="1">
                        <a:lnSpc>
                          <a:spcPct val="89000"/>
                        </a:lnSpc>
                        <a:buFont typeface="Arial" panose="020B0604020202020204" pitchFamily="34" charset="0"/>
                        <a:buNone/>
                      </a:pP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817922786"/>
                  </a:ext>
                </a:extLst>
              </a:tr>
              <a:tr h="865897">
                <a:tc>
                  <a:txBody>
                    <a:bodyPr/>
                    <a:lstStyle/>
                    <a:p>
                      <a:pPr marL="0" indent="0" algn="l" defTabSz="914400" rtl="0" eaLnBrk="1" latinLnBrk="0" hangingPunct="1">
                        <a:lnSpc>
                          <a:spcPct val="89000"/>
                        </a:lnSpc>
                        <a:buFont typeface="Arial" panose="020B0604020202020204" pitchFamily="34" charset="0"/>
                        <a:buNone/>
                      </a:pPr>
                      <a:r>
                        <a:rPr lang="en-US" sz="1400" b="0" kern="1200" dirty="0">
                          <a:solidFill>
                            <a:schemeClr val="tx1"/>
                          </a:solidFill>
                          <a:latin typeface="+mn-lt"/>
                          <a:ea typeface="+mn-ea"/>
                          <a:cs typeface="+mn-cs"/>
                        </a:rPr>
                        <a:t>Balancing act of simplified reporting requirements while maintaining revenue assurance capabilities</a:t>
                      </a:r>
                    </a:p>
                    <a:p>
                      <a:pPr marL="0" indent="0" algn="l" defTabSz="914400" rtl="0" eaLnBrk="1" latinLnBrk="0" hangingPunct="1">
                        <a:lnSpc>
                          <a:spcPct val="89000"/>
                        </a:lnSpc>
                        <a:buFont typeface="Arial" panose="020B0604020202020204" pitchFamily="34" charset="0"/>
                        <a:buNone/>
                      </a:pP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4094470665"/>
                  </a:ext>
                </a:extLst>
              </a:tr>
              <a:tr h="598246">
                <a:tc>
                  <a:txBody>
                    <a:bodyPr/>
                    <a:lstStyle/>
                    <a:p>
                      <a:pPr marL="0" marR="0" lvl="0" indent="0" algn="l" defTabSz="914400" rtl="0" eaLnBrk="1" fontAlgn="auto" latinLnBrk="0" hangingPunct="1">
                        <a:lnSpc>
                          <a:spcPct val="89000"/>
                        </a:lnSpc>
                        <a:spcBef>
                          <a:spcPts val="0"/>
                        </a:spcBef>
                        <a:spcAft>
                          <a:spcPts val="0"/>
                        </a:spcAft>
                        <a:buClrTx/>
                        <a:buSzTx/>
                        <a:buFont typeface="Arial" panose="020B0604020202020204" pitchFamily="34" charset="0"/>
                        <a:buNone/>
                        <a:tabLst/>
                        <a:defRPr/>
                      </a:pPr>
                      <a:r>
                        <a:rPr lang="en-US" sz="1400" b="0" kern="1200" dirty="0">
                          <a:solidFill>
                            <a:schemeClr val="tx1"/>
                          </a:solidFill>
                          <a:latin typeface="+mn-lt"/>
                          <a:ea typeface="+mn-ea"/>
                          <a:cs typeface="+mn-cs"/>
                        </a:rPr>
                        <a:t>E-invoicing or not?</a:t>
                      </a:r>
                    </a:p>
                  </a:txBody>
                  <a:tcPr/>
                </a:tc>
                <a:extLst>
                  <a:ext uri="{0D108BD9-81ED-4DB2-BD59-A6C34878D82A}">
                    <a16:rowId xmlns:a16="http://schemas.microsoft.com/office/drawing/2014/main" val="1253586854"/>
                  </a:ext>
                </a:extLst>
              </a:tr>
              <a:tr h="865897">
                <a:tc>
                  <a:txBody>
                    <a:bodyPr/>
                    <a:lstStyle/>
                    <a:p>
                      <a:pPr marL="0" marR="0" lvl="0" indent="0" algn="l" defTabSz="914400" rtl="0" eaLnBrk="1" fontAlgn="auto" latinLnBrk="0" hangingPunct="1">
                        <a:lnSpc>
                          <a:spcPct val="89000"/>
                        </a:lnSpc>
                        <a:spcBef>
                          <a:spcPts val="0"/>
                        </a:spcBef>
                        <a:spcAft>
                          <a:spcPts val="0"/>
                        </a:spcAft>
                        <a:buClrTx/>
                        <a:buSzTx/>
                        <a:buFont typeface="Arial" panose="020B0604020202020204" pitchFamily="34" charset="0"/>
                        <a:buNone/>
                        <a:tabLst/>
                        <a:defRPr/>
                      </a:pPr>
                      <a:r>
                        <a:rPr lang="en-US" sz="1400" b="0" kern="1200" dirty="0">
                          <a:solidFill>
                            <a:schemeClr val="tx1"/>
                          </a:solidFill>
                          <a:latin typeface="+mn-lt"/>
                          <a:ea typeface="+mn-ea"/>
                          <a:cs typeface="+mn-cs"/>
                        </a:rPr>
                        <a:t>Use of data and information compliance risk management</a:t>
                      </a:r>
                    </a:p>
                    <a:p>
                      <a:pPr marL="0" indent="0" algn="l" defTabSz="914400" rtl="0" eaLnBrk="1" latinLnBrk="0" hangingPunct="1">
                        <a:lnSpc>
                          <a:spcPct val="89000"/>
                        </a:lnSpc>
                        <a:buFont typeface="Arial" panose="020B0604020202020204" pitchFamily="34" charset="0"/>
                        <a:buNone/>
                      </a:pP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3868611538"/>
                  </a:ext>
                </a:extLst>
              </a:tr>
            </a:tbl>
          </a:graphicData>
        </a:graphic>
      </p:graphicFrame>
      <p:graphicFrame>
        <p:nvGraphicFramePr>
          <p:cNvPr id="10" name="Table 9">
            <a:extLst>
              <a:ext uri="{FF2B5EF4-FFF2-40B4-BE49-F238E27FC236}">
                <a16:creationId xmlns:a16="http://schemas.microsoft.com/office/drawing/2014/main" id="{3E4126F9-EF21-6810-DE7F-ECDECF9B718B}"/>
              </a:ext>
            </a:extLst>
          </p:cNvPr>
          <p:cNvGraphicFramePr>
            <a:graphicFrameLocks noGrp="1"/>
          </p:cNvGraphicFramePr>
          <p:nvPr/>
        </p:nvGraphicFramePr>
        <p:xfrm>
          <a:off x="1603176" y="1973224"/>
          <a:ext cx="1560648" cy="3894441"/>
        </p:xfrm>
        <a:graphic>
          <a:graphicData uri="http://schemas.openxmlformats.org/drawingml/2006/table">
            <a:tbl>
              <a:tblPr firstRow="1" bandRow="1">
                <a:tableStyleId>{F2DE63D5-997A-4646-A377-4702673A728D}</a:tableStyleId>
              </a:tblPr>
              <a:tblGrid>
                <a:gridCol w="1560648">
                  <a:extLst>
                    <a:ext uri="{9D8B030D-6E8A-4147-A177-3AD203B41FA5}">
                      <a16:colId xmlns:a16="http://schemas.microsoft.com/office/drawing/2014/main" val="3527068440"/>
                    </a:ext>
                  </a:extLst>
                </a:gridCol>
              </a:tblGrid>
              <a:tr h="434599">
                <a:tc>
                  <a:txBody>
                    <a:bodyPr/>
                    <a:lstStyle/>
                    <a:p>
                      <a:r>
                        <a:rPr lang="en-US" dirty="0"/>
                        <a:t>ISSUE</a:t>
                      </a:r>
                    </a:p>
                  </a:txBody>
                  <a:tcPr/>
                </a:tc>
                <a:extLst>
                  <a:ext uri="{0D108BD9-81ED-4DB2-BD59-A6C34878D82A}">
                    <a16:rowId xmlns:a16="http://schemas.microsoft.com/office/drawing/2014/main" val="422425627"/>
                  </a:ext>
                </a:extLst>
              </a:tr>
              <a:tr h="434599">
                <a:tc>
                  <a:txBody>
                    <a:bodyPr/>
                    <a:lstStyle/>
                    <a:p>
                      <a:pPr marL="0" indent="0" algn="l" defTabSz="914400" rtl="0" eaLnBrk="1" latinLnBrk="0" hangingPunct="1">
                        <a:lnSpc>
                          <a:spcPct val="89000"/>
                        </a:lnSpc>
                        <a:buFont typeface="Arial" panose="020B0604020202020204" pitchFamily="34" charset="0"/>
                        <a:buNone/>
                      </a:pPr>
                      <a:r>
                        <a:rPr lang="en-US" sz="1400" b="1" kern="1200" dirty="0">
                          <a:solidFill>
                            <a:schemeClr val="tx1"/>
                          </a:solidFill>
                          <a:latin typeface="+mn-lt"/>
                          <a:ea typeface="+mn-ea"/>
                          <a:cs typeface="+mn-cs"/>
                        </a:rPr>
                        <a:t>Legal Framework</a:t>
                      </a:r>
                    </a:p>
                  </a:txBody>
                  <a:tcPr/>
                </a:tc>
                <a:extLst>
                  <a:ext uri="{0D108BD9-81ED-4DB2-BD59-A6C34878D82A}">
                    <a16:rowId xmlns:a16="http://schemas.microsoft.com/office/drawing/2014/main" val="1146190356"/>
                  </a:ext>
                </a:extLst>
              </a:tr>
              <a:tr h="672685">
                <a:tc>
                  <a:txBody>
                    <a:bodyPr/>
                    <a:lstStyle/>
                    <a:p>
                      <a:pPr marL="0" indent="0" algn="l" defTabSz="914400" rtl="0" eaLnBrk="1" latinLnBrk="0" hangingPunct="1">
                        <a:lnSpc>
                          <a:spcPct val="89000"/>
                        </a:lnSpc>
                        <a:buFont typeface="Arial" panose="020B0604020202020204" pitchFamily="34" charset="0"/>
                        <a:buNone/>
                      </a:pPr>
                      <a:r>
                        <a:rPr lang="en-US" sz="1400" b="1" kern="1200" dirty="0">
                          <a:solidFill>
                            <a:schemeClr val="tx1"/>
                          </a:solidFill>
                          <a:latin typeface="+mn-lt"/>
                          <a:ea typeface="+mn-ea"/>
                          <a:cs typeface="+mn-cs"/>
                        </a:rPr>
                        <a:t>Place of Supply Rule</a:t>
                      </a:r>
                    </a:p>
                    <a:p>
                      <a:pPr marL="0" indent="0" algn="l" defTabSz="914400" rtl="0" eaLnBrk="1" latinLnBrk="0" hangingPunct="1">
                        <a:lnSpc>
                          <a:spcPct val="89000"/>
                        </a:lnSpc>
                        <a:buFont typeface="Arial" panose="020B0604020202020204" pitchFamily="34" charset="0"/>
                        <a:buNone/>
                      </a:pPr>
                      <a:endParaRPr lang="en-US" sz="1400" b="1" kern="1200" dirty="0">
                        <a:solidFill>
                          <a:schemeClr val="tx1"/>
                        </a:solidFill>
                        <a:latin typeface="+mn-lt"/>
                        <a:ea typeface="+mn-ea"/>
                        <a:cs typeface="+mn-cs"/>
                      </a:endParaRPr>
                    </a:p>
                  </a:txBody>
                  <a:tcPr/>
                </a:tc>
                <a:extLst>
                  <a:ext uri="{0D108BD9-81ED-4DB2-BD59-A6C34878D82A}">
                    <a16:rowId xmlns:a16="http://schemas.microsoft.com/office/drawing/2014/main" val="817922786"/>
                  </a:ext>
                </a:extLst>
              </a:tr>
              <a:tr h="865897">
                <a:tc>
                  <a:txBody>
                    <a:bodyPr/>
                    <a:lstStyle/>
                    <a:p>
                      <a:pPr marL="0" indent="0" algn="l" defTabSz="914400" rtl="0" eaLnBrk="1" latinLnBrk="0" hangingPunct="1">
                        <a:lnSpc>
                          <a:spcPct val="89000"/>
                        </a:lnSpc>
                        <a:buFont typeface="Arial" panose="020B0604020202020204" pitchFamily="34" charset="0"/>
                        <a:buNone/>
                      </a:pPr>
                      <a:r>
                        <a:rPr lang="en-GB" sz="1400" b="1" kern="1200" dirty="0">
                          <a:solidFill>
                            <a:schemeClr val="tx1"/>
                          </a:solidFill>
                          <a:latin typeface="+mn-lt"/>
                          <a:ea typeface="+mn-ea"/>
                          <a:cs typeface="+mn-cs"/>
                        </a:rPr>
                        <a:t>Reporting Requirements</a:t>
                      </a:r>
                    </a:p>
                    <a:p>
                      <a:pPr marL="0" indent="0" algn="l" defTabSz="914400" rtl="0" eaLnBrk="1" latinLnBrk="0" hangingPunct="1">
                        <a:lnSpc>
                          <a:spcPct val="89000"/>
                        </a:lnSpc>
                        <a:buFont typeface="Arial" panose="020B0604020202020204" pitchFamily="34" charset="0"/>
                        <a:buNone/>
                      </a:pPr>
                      <a:endParaRPr lang="en-GB" sz="1400" b="1" kern="1200" dirty="0">
                        <a:solidFill>
                          <a:schemeClr val="tx1"/>
                        </a:solidFill>
                        <a:latin typeface="+mn-lt"/>
                        <a:ea typeface="+mn-ea"/>
                        <a:cs typeface="+mn-cs"/>
                      </a:endParaRPr>
                    </a:p>
                    <a:p>
                      <a:pPr marL="0" indent="0" algn="l" defTabSz="914400" rtl="0" eaLnBrk="1" latinLnBrk="0" hangingPunct="1">
                        <a:lnSpc>
                          <a:spcPct val="89000"/>
                        </a:lnSpc>
                        <a:buFont typeface="Arial" panose="020B0604020202020204" pitchFamily="34" charset="0"/>
                        <a:buNone/>
                      </a:pPr>
                      <a:endParaRPr lang="en-US" sz="1400" b="1" kern="1200" dirty="0">
                        <a:solidFill>
                          <a:schemeClr val="tx1"/>
                        </a:solidFill>
                        <a:latin typeface="+mn-lt"/>
                        <a:ea typeface="+mn-ea"/>
                        <a:cs typeface="+mn-cs"/>
                      </a:endParaRPr>
                    </a:p>
                  </a:txBody>
                  <a:tcPr/>
                </a:tc>
                <a:extLst>
                  <a:ext uri="{0D108BD9-81ED-4DB2-BD59-A6C34878D82A}">
                    <a16:rowId xmlns:a16="http://schemas.microsoft.com/office/drawing/2014/main" val="4094470665"/>
                  </a:ext>
                </a:extLst>
              </a:tr>
              <a:tr h="620764">
                <a:tc>
                  <a:txBody>
                    <a:bodyPr/>
                    <a:lstStyle/>
                    <a:p>
                      <a:pPr marL="0" marR="0" lvl="0" indent="0" algn="l" defTabSz="914400" rtl="0" eaLnBrk="1" fontAlgn="auto" latinLnBrk="0" hangingPunct="1">
                        <a:lnSpc>
                          <a:spcPct val="89000"/>
                        </a:lnSpc>
                        <a:spcBef>
                          <a:spcPts val="0"/>
                        </a:spcBef>
                        <a:spcAft>
                          <a:spcPts val="0"/>
                        </a:spcAft>
                        <a:buClrTx/>
                        <a:buSzTx/>
                        <a:buFont typeface="Arial" panose="020B0604020202020204" pitchFamily="34" charset="0"/>
                        <a:buNone/>
                        <a:tabLst/>
                        <a:defRPr/>
                      </a:pPr>
                      <a:r>
                        <a:rPr lang="en-GB" sz="1400" b="1" kern="1200" dirty="0">
                          <a:solidFill>
                            <a:schemeClr val="tx1"/>
                          </a:solidFill>
                          <a:latin typeface="+mn-lt"/>
                          <a:ea typeface="+mn-ea"/>
                          <a:cs typeface="+mn-cs"/>
                        </a:rPr>
                        <a:t>Invoicing</a:t>
                      </a:r>
                    </a:p>
                  </a:txBody>
                  <a:tcPr/>
                </a:tc>
                <a:extLst>
                  <a:ext uri="{0D108BD9-81ED-4DB2-BD59-A6C34878D82A}">
                    <a16:rowId xmlns:a16="http://schemas.microsoft.com/office/drawing/2014/main" val="1253586854"/>
                  </a:ext>
                </a:extLst>
              </a:tr>
              <a:tr h="865897">
                <a:tc>
                  <a:txBody>
                    <a:bodyPr/>
                    <a:lstStyle/>
                    <a:p>
                      <a:pPr marL="0" indent="0" algn="l" defTabSz="914400" rtl="0" eaLnBrk="1" latinLnBrk="0" hangingPunct="1">
                        <a:lnSpc>
                          <a:spcPct val="89000"/>
                        </a:lnSpc>
                        <a:buFont typeface="Arial" panose="020B0604020202020204" pitchFamily="34" charset="0"/>
                        <a:buNone/>
                      </a:pPr>
                      <a:r>
                        <a:rPr lang="en-US" sz="1400" b="1" kern="1200" dirty="0">
                          <a:solidFill>
                            <a:schemeClr val="tx1"/>
                          </a:solidFill>
                          <a:latin typeface="+mn-lt"/>
                          <a:ea typeface="+mn-ea"/>
                          <a:cs typeface="+mn-cs"/>
                        </a:rPr>
                        <a:t>Compliance &amp; Enforcement</a:t>
                      </a:r>
                    </a:p>
                    <a:p>
                      <a:pPr marL="0" indent="0" algn="l" defTabSz="914400" rtl="0" eaLnBrk="1" latinLnBrk="0" hangingPunct="1">
                        <a:lnSpc>
                          <a:spcPct val="89000"/>
                        </a:lnSpc>
                        <a:buFont typeface="Arial" panose="020B0604020202020204" pitchFamily="34" charset="0"/>
                        <a:buNone/>
                      </a:pPr>
                      <a:endParaRPr lang="en-US" sz="1400" b="1" kern="1200" dirty="0">
                        <a:solidFill>
                          <a:schemeClr val="tx1"/>
                        </a:solidFill>
                        <a:latin typeface="+mn-lt"/>
                        <a:ea typeface="+mn-ea"/>
                        <a:cs typeface="+mn-cs"/>
                      </a:endParaRPr>
                    </a:p>
                  </a:txBody>
                  <a:tcPr/>
                </a:tc>
                <a:extLst>
                  <a:ext uri="{0D108BD9-81ED-4DB2-BD59-A6C34878D82A}">
                    <a16:rowId xmlns:a16="http://schemas.microsoft.com/office/drawing/2014/main" val="3868611538"/>
                  </a:ext>
                </a:extLst>
              </a:tr>
            </a:tbl>
          </a:graphicData>
        </a:graphic>
      </p:graphicFrame>
    </p:spTree>
    <p:extLst>
      <p:ext uri="{BB962C8B-B14F-4D97-AF65-F5344CB8AC3E}">
        <p14:creationId xmlns:p14="http://schemas.microsoft.com/office/powerpoint/2010/main" val="2627607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a:t>The Journey So Far</a:t>
            </a:r>
            <a:endParaRPr lang="en-US"/>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sp>
        <p:nvSpPr>
          <p:cNvPr id="5" name="Content Placeholder 1">
            <a:extLst>
              <a:ext uri="{FF2B5EF4-FFF2-40B4-BE49-F238E27FC236}">
                <a16:creationId xmlns:a16="http://schemas.microsoft.com/office/drawing/2014/main" id="{BD25CBD0-1734-DD97-A1CD-A29FAD31D28D}"/>
              </a:ext>
            </a:extLst>
          </p:cNvPr>
          <p:cNvSpPr txBox="1">
            <a:spLocks/>
          </p:cNvSpPr>
          <p:nvPr/>
        </p:nvSpPr>
        <p:spPr>
          <a:xfrm>
            <a:off x="1831976" y="2286472"/>
            <a:ext cx="5701190" cy="3466965"/>
          </a:xfrm>
          <a:prstGeom prst="rect">
            <a:avLst/>
          </a:prstGeom>
        </p:spPr>
        <p:txBody>
          <a:bodyPr>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74300" indent="-457200">
              <a:spcBef>
                <a:spcPts val="0"/>
              </a:spcBef>
              <a:spcAft>
                <a:spcPts val="1800"/>
              </a:spcAft>
              <a:buClr>
                <a:srgbClr val="1B9053"/>
              </a:buClr>
              <a:buFont typeface="+mj-lt"/>
              <a:buAutoNum type="arabicPeriod"/>
            </a:pPr>
            <a:r>
              <a:rPr lang="en-GB" sz="1200" dirty="0">
                <a:solidFill>
                  <a:schemeClr val="tx1">
                    <a:lumMod val="50000"/>
                  </a:schemeClr>
                </a:solidFill>
                <a:latin typeface="Arial" panose="020B0604020202020204" pitchFamily="34" charset="0"/>
                <a:cs typeface="Arial" panose="020B0604020202020204" pitchFamily="34" charset="0"/>
              </a:rPr>
              <a:t>African countries are different stages of implementation of a VAT compliance regime for cross border eCommerce. </a:t>
            </a:r>
            <a:r>
              <a:rPr lang="en-GB" sz="1200" dirty="0">
                <a:solidFill>
                  <a:srgbClr val="319B63"/>
                </a:solidFill>
                <a:latin typeface="Arial" panose="020B0604020202020204" pitchFamily="34" charset="0"/>
                <a:cs typeface="Arial" panose="020B0604020202020204" pitchFamily="34" charset="0"/>
              </a:rPr>
              <a:t>Most regimes are at a nascent stage</a:t>
            </a:r>
            <a:r>
              <a:rPr lang="en-GB" sz="1200" b="1" dirty="0">
                <a:solidFill>
                  <a:srgbClr val="00B050"/>
                </a:solidFill>
                <a:latin typeface="Arial" panose="020B0604020202020204" pitchFamily="34" charset="0"/>
                <a:cs typeface="Arial" panose="020B0604020202020204" pitchFamily="34" charset="0"/>
              </a:rPr>
              <a:t>.</a:t>
            </a:r>
          </a:p>
          <a:p>
            <a:pPr marL="474300" indent="-457200">
              <a:spcBef>
                <a:spcPts val="0"/>
              </a:spcBef>
              <a:spcAft>
                <a:spcPts val="1800"/>
              </a:spcAft>
              <a:buClr>
                <a:srgbClr val="1B9053"/>
              </a:buClr>
              <a:buFont typeface="+mj-lt"/>
              <a:buAutoNum type="arabicPeriod"/>
            </a:pPr>
            <a:r>
              <a:rPr lang="en-GB" sz="1200" dirty="0">
                <a:solidFill>
                  <a:srgbClr val="319B63"/>
                </a:solidFill>
                <a:latin typeface="Arial" panose="020B0604020202020204" pitchFamily="34" charset="0"/>
                <a:cs typeface="Arial" panose="020B0604020202020204" pitchFamily="34" charset="0"/>
              </a:rPr>
              <a:t>20 African countries have provisions covering </a:t>
            </a:r>
            <a:r>
              <a:rPr lang="en-GB" sz="1200" dirty="0">
                <a:solidFill>
                  <a:schemeClr val="tx1">
                    <a:lumMod val="50000"/>
                  </a:schemeClr>
                </a:solidFill>
                <a:latin typeface="Arial" panose="020B0604020202020204" pitchFamily="34" charset="0"/>
                <a:cs typeface="Arial" panose="020B0604020202020204" pitchFamily="34" charset="0"/>
              </a:rPr>
              <a:t>VAT compliance regime for cross border eCommerce</a:t>
            </a:r>
            <a:endParaRPr lang="en-GB" sz="1200" dirty="0">
              <a:solidFill>
                <a:srgbClr val="319B63"/>
              </a:solidFill>
              <a:latin typeface="Arial" panose="020B0604020202020204" pitchFamily="34" charset="0"/>
              <a:cs typeface="Arial" panose="020B0604020202020204" pitchFamily="34" charset="0"/>
            </a:endParaRPr>
          </a:p>
          <a:p>
            <a:pPr marL="474300" indent="-457200">
              <a:spcBef>
                <a:spcPts val="0"/>
              </a:spcBef>
              <a:spcAft>
                <a:spcPts val="1800"/>
              </a:spcAft>
              <a:buClr>
                <a:srgbClr val="1B9053"/>
              </a:buClr>
              <a:buFont typeface="+mj-lt"/>
              <a:buAutoNum type="arabicPeriod"/>
            </a:pPr>
            <a:r>
              <a:rPr lang="en-GB" sz="1200" dirty="0">
                <a:solidFill>
                  <a:srgbClr val="319B63"/>
                </a:solidFill>
                <a:latin typeface="Arial" panose="020B0604020202020204" pitchFamily="34" charset="0"/>
                <a:cs typeface="Arial" panose="020B0604020202020204" pitchFamily="34" charset="0"/>
              </a:rPr>
              <a:t>12 African countries </a:t>
            </a:r>
            <a:r>
              <a:rPr lang="en-GB" sz="1200" dirty="0">
                <a:solidFill>
                  <a:schemeClr val="tx1">
                    <a:lumMod val="50000"/>
                  </a:schemeClr>
                </a:solidFill>
                <a:latin typeface="Arial" panose="020B0604020202020204" pitchFamily="34" charset="0"/>
                <a:cs typeface="Arial" panose="020B0604020202020204" pitchFamily="34" charset="0"/>
              </a:rPr>
              <a:t>have received </a:t>
            </a:r>
            <a:r>
              <a:rPr lang="en-GB" sz="1200" dirty="0">
                <a:solidFill>
                  <a:srgbClr val="319B63"/>
                </a:solidFill>
                <a:latin typeface="Arial" panose="020B0604020202020204" pitchFamily="34" charset="0"/>
                <a:cs typeface="Arial" panose="020B0604020202020204" pitchFamily="34" charset="0"/>
              </a:rPr>
              <a:t>targeted technical assistance</a:t>
            </a:r>
            <a:r>
              <a:rPr lang="en-GB" sz="1200" dirty="0">
                <a:solidFill>
                  <a:schemeClr val="tx1">
                    <a:lumMod val="50000"/>
                  </a:schemeClr>
                </a:solidFill>
                <a:latin typeface="Arial" panose="020B0604020202020204" pitchFamily="34" charset="0"/>
                <a:cs typeface="Arial" panose="020B0604020202020204" pitchFamily="34" charset="0"/>
              </a:rPr>
              <a:t> from ATAF. </a:t>
            </a:r>
            <a:r>
              <a:rPr lang="en-GB" sz="1200" dirty="0">
                <a:solidFill>
                  <a:srgbClr val="319B63"/>
                </a:solidFill>
                <a:latin typeface="Arial" panose="020B0604020202020204" pitchFamily="34" charset="0"/>
                <a:cs typeface="Arial" panose="020B0604020202020204" pitchFamily="34" charset="0"/>
              </a:rPr>
              <a:t>Facilitated stakeholders engagement </a:t>
            </a:r>
            <a:r>
              <a:rPr lang="en-GB" sz="1200" dirty="0">
                <a:solidFill>
                  <a:schemeClr val="tx1">
                    <a:lumMod val="50000"/>
                  </a:schemeClr>
                </a:solidFill>
                <a:latin typeface="Arial" panose="020B0604020202020204" pitchFamily="34" charset="0"/>
                <a:cs typeface="Arial" panose="020B0604020202020204" pitchFamily="34" charset="0"/>
              </a:rPr>
              <a:t>including the business community</a:t>
            </a:r>
          </a:p>
          <a:p>
            <a:pPr marL="474300" indent="-457200">
              <a:spcBef>
                <a:spcPts val="0"/>
              </a:spcBef>
              <a:spcAft>
                <a:spcPts val="1800"/>
              </a:spcAft>
              <a:buClr>
                <a:srgbClr val="1B9053"/>
              </a:buClr>
              <a:buFont typeface="+mj-lt"/>
              <a:buAutoNum type="arabicPeriod"/>
            </a:pPr>
            <a:r>
              <a:rPr lang="en-GB" sz="1200" dirty="0">
                <a:solidFill>
                  <a:schemeClr val="tx1">
                    <a:lumMod val="50000"/>
                  </a:schemeClr>
                </a:solidFill>
                <a:latin typeface="Arial" panose="020B0604020202020204" pitchFamily="34" charset="0"/>
                <a:cs typeface="Arial" panose="020B0604020202020204" pitchFamily="34" charset="0"/>
              </a:rPr>
              <a:t>Over </a:t>
            </a:r>
            <a:r>
              <a:rPr lang="en-GB" sz="1200" dirty="0">
                <a:solidFill>
                  <a:srgbClr val="319B63"/>
                </a:solidFill>
                <a:latin typeface="Arial" panose="020B0604020202020204" pitchFamily="34" charset="0"/>
                <a:cs typeface="Arial" panose="020B0604020202020204" pitchFamily="34" charset="0"/>
              </a:rPr>
              <a:t>600 revenue officials across 35 jurisdictions </a:t>
            </a:r>
            <a:r>
              <a:rPr lang="en-GB" sz="1200" dirty="0">
                <a:solidFill>
                  <a:schemeClr val="tx1">
                    <a:lumMod val="50000"/>
                  </a:schemeClr>
                </a:solidFill>
                <a:latin typeface="Arial" panose="020B0604020202020204" pitchFamily="34" charset="0"/>
                <a:cs typeface="Arial" panose="020B0604020202020204" pitchFamily="34" charset="0"/>
              </a:rPr>
              <a:t>have</a:t>
            </a:r>
            <a:r>
              <a:rPr lang="en-GB" sz="1200" b="1" dirty="0">
                <a:solidFill>
                  <a:schemeClr val="tx1">
                    <a:lumMod val="50000"/>
                  </a:schemeClr>
                </a:solidFill>
                <a:latin typeface="Arial" panose="020B0604020202020204" pitchFamily="34" charset="0"/>
                <a:cs typeface="Arial" panose="020B0604020202020204" pitchFamily="34" charset="0"/>
              </a:rPr>
              <a:t> </a:t>
            </a:r>
            <a:r>
              <a:rPr lang="en-GB" sz="1200" dirty="0">
                <a:solidFill>
                  <a:schemeClr val="tx1">
                    <a:lumMod val="50000"/>
                  </a:schemeClr>
                </a:solidFill>
                <a:latin typeface="Arial" panose="020B0604020202020204" pitchFamily="34" charset="0"/>
                <a:cs typeface="Arial" panose="020B0604020202020204" pitchFamily="34" charset="0"/>
              </a:rPr>
              <a:t>participated in capacity building engagements</a:t>
            </a:r>
          </a:p>
          <a:p>
            <a:pPr marL="474300" indent="-457200">
              <a:spcBef>
                <a:spcPts val="0"/>
              </a:spcBef>
              <a:spcAft>
                <a:spcPts val="1800"/>
              </a:spcAft>
              <a:buClr>
                <a:srgbClr val="1B9053"/>
              </a:buClr>
              <a:buFont typeface="+mj-lt"/>
              <a:buAutoNum type="arabicPeriod"/>
            </a:pPr>
            <a:r>
              <a:rPr lang="en-GB" sz="1200" dirty="0">
                <a:solidFill>
                  <a:srgbClr val="319B63"/>
                </a:solidFill>
                <a:latin typeface="Arial" panose="020B0604020202020204" pitchFamily="34" charset="0"/>
                <a:cs typeface="Arial" panose="020B0604020202020204" pitchFamily="34" charset="0"/>
              </a:rPr>
              <a:t>Over USD 350 million </a:t>
            </a:r>
            <a:r>
              <a:rPr lang="en-GB" sz="1200" dirty="0">
                <a:solidFill>
                  <a:schemeClr val="tx1">
                    <a:lumMod val="50000"/>
                  </a:schemeClr>
                </a:solidFill>
                <a:latin typeface="Arial" panose="020B0604020202020204" pitchFamily="34" charset="0"/>
                <a:cs typeface="Arial" panose="020B0604020202020204" pitchFamily="34" charset="0"/>
              </a:rPr>
              <a:t>(approx.)</a:t>
            </a:r>
            <a:r>
              <a:rPr lang="en-GB" sz="1200" b="1" dirty="0">
                <a:solidFill>
                  <a:schemeClr val="tx1">
                    <a:lumMod val="50000"/>
                  </a:schemeClr>
                </a:solidFill>
                <a:latin typeface="Arial" panose="020B0604020202020204" pitchFamily="34" charset="0"/>
                <a:cs typeface="Arial" panose="020B0604020202020204" pitchFamily="34" charset="0"/>
              </a:rPr>
              <a:t> </a:t>
            </a:r>
            <a:r>
              <a:rPr lang="en-GB" sz="1200" dirty="0">
                <a:solidFill>
                  <a:schemeClr val="tx1">
                    <a:lumMod val="50000"/>
                  </a:schemeClr>
                </a:solidFill>
                <a:latin typeface="Arial" panose="020B0604020202020204" pitchFamily="34" charset="0"/>
                <a:cs typeface="Arial" panose="020B0604020202020204" pitchFamily="34" charset="0"/>
              </a:rPr>
              <a:t>total collection  from 2022 - 2025 by 6  countries.</a:t>
            </a:r>
          </a:p>
        </p:txBody>
      </p:sp>
      <p:pic>
        <p:nvPicPr>
          <p:cNvPr id="7" name="Picture 6" descr="Diagram&#10;&#10;Description automatically generated">
            <a:extLst>
              <a:ext uri="{FF2B5EF4-FFF2-40B4-BE49-F238E27FC236}">
                <a16:creationId xmlns:a16="http://schemas.microsoft.com/office/drawing/2014/main" id="{E396B5C0-A078-02E6-B38D-15909D5F0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6414" y="2599568"/>
            <a:ext cx="2014994" cy="2848783"/>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diagram&#10;&#10;Description automatically generated">
            <a:extLst>
              <a:ext uri="{FF2B5EF4-FFF2-40B4-BE49-F238E27FC236}">
                <a16:creationId xmlns:a16="http://schemas.microsoft.com/office/drawing/2014/main" id="{A8565BFF-EE76-1950-9F72-580A0F9A0090}"/>
              </a:ext>
            </a:extLst>
          </p:cNvPr>
          <p:cNvPicPr>
            <a:picLocks noChangeAspect="1"/>
          </p:cNvPicPr>
          <p:nvPr/>
        </p:nvPicPr>
        <p:blipFill>
          <a:blip r:embed="rId4"/>
          <a:stretch>
            <a:fillRect/>
          </a:stretch>
        </p:blipFill>
        <p:spPr>
          <a:xfrm>
            <a:off x="7637136" y="1756019"/>
            <a:ext cx="1985308" cy="2848784"/>
          </a:xfrm>
          <a:prstGeom prst="rect">
            <a:avLst/>
          </a:prstGeom>
        </p:spPr>
      </p:pic>
      <p:sp>
        <p:nvSpPr>
          <p:cNvPr id="6" name="TextBox 5">
            <a:extLst>
              <a:ext uri="{FF2B5EF4-FFF2-40B4-BE49-F238E27FC236}">
                <a16:creationId xmlns:a16="http://schemas.microsoft.com/office/drawing/2014/main" id="{707931DD-1018-9FFC-E910-B134F0136003}"/>
              </a:ext>
            </a:extLst>
          </p:cNvPr>
          <p:cNvSpPr txBox="1"/>
          <p:nvPr/>
        </p:nvSpPr>
        <p:spPr>
          <a:xfrm>
            <a:off x="7021901" y="6342336"/>
            <a:ext cx="4779035" cy="307777"/>
          </a:xfrm>
          <a:prstGeom prst="rect">
            <a:avLst/>
          </a:prstGeom>
          <a:solidFill>
            <a:schemeClr val="bg1"/>
          </a:solidFill>
        </p:spPr>
        <p:txBody>
          <a:bodyPr wrap="square" rtlCol="0">
            <a:spAutoFit/>
          </a:bodyPr>
          <a:lstStyle/>
          <a:p>
            <a:r>
              <a:rPr lang="en-US" sz="1400" i="1" dirty="0">
                <a:solidFill>
                  <a:schemeClr val="accent6">
                    <a:lumMod val="75000"/>
                  </a:schemeClr>
                </a:solidFill>
              </a:rPr>
              <a:t>Building effective and efficient tax administrations in Africa</a:t>
            </a:r>
          </a:p>
        </p:txBody>
      </p:sp>
    </p:spTree>
    <p:extLst>
      <p:ext uri="{BB962C8B-B14F-4D97-AF65-F5344CB8AC3E}">
        <p14:creationId xmlns:p14="http://schemas.microsoft.com/office/powerpoint/2010/main" val="2214688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dirty="0"/>
              <a:t>Contact</a:t>
            </a:r>
            <a:endParaRPr lang="en-US" dirty="0"/>
          </a:p>
        </p:txBody>
      </p:sp>
      <p:sp>
        <p:nvSpPr>
          <p:cNvPr id="23" name="Title Placeholder 1">
            <a:extLst>
              <a:ext uri="{FF2B5EF4-FFF2-40B4-BE49-F238E27FC236}">
                <a16:creationId xmlns:a16="http://schemas.microsoft.com/office/drawing/2014/main" id="{435C5F06-5BED-197E-3A21-E92E9895B189}"/>
              </a:ext>
            </a:extLst>
          </p:cNvPr>
          <p:cNvSpPr txBox="1">
            <a:spLocks/>
          </p:cNvSpPr>
          <p:nvPr/>
        </p:nvSpPr>
        <p:spPr>
          <a:xfrm>
            <a:off x="3431425" y="2711308"/>
            <a:ext cx="6068839" cy="4440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400" b="1" dirty="0">
              <a:solidFill>
                <a:prstClr val="black">
                  <a:lumMod val="85000"/>
                  <a:lumOff val="15000"/>
                </a:prstClr>
              </a:solidFill>
              <a:latin typeface="Arial"/>
              <a:cs typeface="Arial"/>
            </a:endParaRPr>
          </a:p>
        </p:txBody>
      </p:sp>
      <p:sp>
        <p:nvSpPr>
          <p:cNvPr id="24" name="TextBox 23">
            <a:extLst>
              <a:ext uri="{FF2B5EF4-FFF2-40B4-BE49-F238E27FC236}">
                <a16:creationId xmlns:a16="http://schemas.microsoft.com/office/drawing/2014/main" id="{3F4112C8-E57E-36C3-72E9-1C990EF713DD}"/>
              </a:ext>
            </a:extLst>
          </p:cNvPr>
          <p:cNvSpPr txBox="1"/>
          <p:nvPr/>
        </p:nvSpPr>
        <p:spPr>
          <a:xfrm>
            <a:off x="471055" y="2168382"/>
            <a:ext cx="11596254" cy="338554"/>
          </a:xfrm>
          <a:prstGeom prst="rect">
            <a:avLst/>
          </a:prstGeom>
          <a:noFill/>
        </p:spPr>
        <p:txBody>
          <a:bodyPr wrap="square" rtlCol="0">
            <a:spAutoFit/>
          </a:bodyPr>
          <a:lstStyle/>
          <a:p>
            <a:pPr defTabSz="457200">
              <a:defRPr/>
            </a:pPr>
            <a:endParaRPr lang="en-US" sz="1600" dirty="0">
              <a:solidFill>
                <a:prstClr val="white"/>
              </a:solidFill>
              <a:cs typeface="Arial"/>
            </a:endParaRPr>
          </a:p>
        </p:txBody>
      </p:sp>
      <p:pic>
        <p:nvPicPr>
          <p:cNvPr id="14" name="Picture Placeholder 5">
            <a:extLst>
              <a:ext uri="{FF2B5EF4-FFF2-40B4-BE49-F238E27FC236}">
                <a16:creationId xmlns:a16="http://schemas.microsoft.com/office/drawing/2014/main" id="{03AFC37F-FF10-B003-6F37-388AAB554EC0}"/>
              </a:ext>
            </a:extLst>
          </p:cNvPr>
          <p:cNvPicPr>
            <a:picLocks noChangeAspect="1"/>
          </p:cNvPicPr>
          <p:nvPr/>
        </p:nvPicPr>
        <p:blipFill>
          <a:blip r:embed="rId3">
            <a:extLst>
              <a:ext uri="{28A0092B-C50C-407E-A947-70E740481C1C}">
                <a14:useLocalDpi xmlns:a14="http://schemas.microsoft.com/office/drawing/2010/main" val="0"/>
              </a:ext>
            </a:extLst>
          </a:blip>
          <a:srcRect t="7845" b="7845"/>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19436045-8162-A6EC-D2E7-D5FEDE3A274B}"/>
              </a:ext>
            </a:extLst>
          </p:cNvPr>
          <p:cNvSpPr/>
          <p:nvPr/>
        </p:nvSpPr>
        <p:spPr>
          <a:xfrm>
            <a:off x="0" y="0"/>
            <a:ext cx="12192000" cy="6858000"/>
          </a:xfrm>
          <a:prstGeom prst="rect">
            <a:avLst/>
          </a:prstGeom>
          <a:solidFill>
            <a:schemeClr val="accent6">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 name="Title 27">
            <a:extLst>
              <a:ext uri="{FF2B5EF4-FFF2-40B4-BE49-F238E27FC236}">
                <a16:creationId xmlns:a16="http://schemas.microsoft.com/office/drawing/2014/main" id="{3C212D9C-1D1E-3AD4-2593-CD153A154CE3}"/>
              </a:ext>
            </a:extLst>
          </p:cNvPr>
          <p:cNvSpPr txBox="1">
            <a:spLocks/>
          </p:cNvSpPr>
          <p:nvPr/>
        </p:nvSpPr>
        <p:spPr>
          <a:xfrm>
            <a:off x="4876800" y="2645301"/>
            <a:ext cx="6449886" cy="3361848"/>
          </a:xfrm>
          <a:prstGeom prst="rect">
            <a:avLst/>
          </a:prstGeom>
          <a:solidFill>
            <a:schemeClr val="bg1">
              <a:alpha val="60000"/>
            </a:schemeClr>
          </a:solidFill>
        </p:spPr>
        <p:txBody>
          <a:bodyPr vert="horz" lIns="274320" tIns="91440" rIns="274320" bIns="182880" rtlCol="0" anchor="ctr">
            <a:normAutofit/>
          </a:bodyPr>
          <a:lstStyle>
            <a:lvl1pPr algn="ctr"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4000" b="0" i="1" u="none" strike="noStrike" kern="1200" cap="none" spc="0" normalizeH="0" baseline="0" noProof="0" dirty="0">
                <a:ln>
                  <a:noFill/>
                </a:ln>
                <a:solidFill>
                  <a:schemeClr val="accent6">
                    <a:lumMod val="50000"/>
                  </a:schemeClr>
                </a:solidFill>
                <a:effectLst/>
                <a:uLnTx/>
                <a:uFillTx/>
                <a:latin typeface="Calibri"/>
                <a:ea typeface="+mj-ea"/>
                <a:cs typeface="+mj-cs"/>
              </a:rPr>
              <a:t>info@ataftax.org</a:t>
            </a:r>
            <a:endParaRPr kumimoji="0" lang="en-US" sz="4000" b="0" i="0" u="none" strike="noStrike" kern="1200" cap="none" spc="0" normalizeH="0" baseline="0" noProof="0" dirty="0">
              <a:ln>
                <a:noFill/>
              </a:ln>
              <a:solidFill>
                <a:schemeClr val="accent6">
                  <a:lumMod val="50000"/>
                </a:schemeClr>
              </a:solidFill>
              <a:effectLst/>
              <a:uLnTx/>
              <a:uFillTx/>
              <a:latin typeface="Calibri" panose="020F0502020204030204"/>
              <a:ea typeface="+mj-ea"/>
              <a:cs typeface="+mj-cs"/>
            </a:endParaRPr>
          </a:p>
        </p:txBody>
      </p:sp>
      <p:grpSp>
        <p:nvGrpSpPr>
          <p:cNvPr id="17" name="Group 16">
            <a:extLst>
              <a:ext uri="{FF2B5EF4-FFF2-40B4-BE49-F238E27FC236}">
                <a16:creationId xmlns:a16="http://schemas.microsoft.com/office/drawing/2014/main" id="{89A73B6D-8170-77C2-1478-D11500D7BD07}"/>
              </a:ext>
            </a:extLst>
          </p:cNvPr>
          <p:cNvGrpSpPr/>
          <p:nvPr/>
        </p:nvGrpSpPr>
        <p:grpSpPr>
          <a:xfrm>
            <a:off x="4903629" y="6006863"/>
            <a:ext cx="6449886" cy="91726"/>
            <a:chOff x="0" y="4480135"/>
            <a:chExt cx="12192000" cy="91726"/>
          </a:xfrm>
        </p:grpSpPr>
        <p:sp>
          <p:nvSpPr>
            <p:cNvPr id="18" name="Rectangle 17">
              <a:extLst>
                <a:ext uri="{FF2B5EF4-FFF2-40B4-BE49-F238E27FC236}">
                  <a16:creationId xmlns:a16="http://schemas.microsoft.com/office/drawing/2014/main" id="{7F96A224-0ED5-6C18-9E89-0353651CCE91}"/>
                </a:ext>
              </a:extLst>
            </p:cNvPr>
            <p:cNvSpPr/>
            <p:nvPr userDrawn="1"/>
          </p:nvSpPr>
          <p:spPr>
            <a:xfrm>
              <a:off x="0" y="4480421"/>
              <a:ext cx="2432304" cy="914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054C251-D080-0153-4963-956E6A4E6309}"/>
                </a:ext>
              </a:extLst>
            </p:cNvPr>
            <p:cNvSpPr/>
            <p:nvPr userDrawn="1"/>
          </p:nvSpPr>
          <p:spPr>
            <a:xfrm>
              <a:off x="2432304" y="4480135"/>
              <a:ext cx="2439923" cy="9172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8FAF71A-E2AD-FB8B-FB2D-CC4977DD999E}"/>
                </a:ext>
              </a:extLst>
            </p:cNvPr>
            <p:cNvSpPr/>
            <p:nvPr userDrawn="1"/>
          </p:nvSpPr>
          <p:spPr>
            <a:xfrm>
              <a:off x="4879846" y="4480135"/>
              <a:ext cx="2439923" cy="917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ED93911-F8F8-337E-7923-70168DD1B1CD}"/>
                </a:ext>
              </a:extLst>
            </p:cNvPr>
            <p:cNvSpPr/>
            <p:nvPr userDrawn="1"/>
          </p:nvSpPr>
          <p:spPr>
            <a:xfrm>
              <a:off x="7319772" y="4480421"/>
              <a:ext cx="2432304" cy="9144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49EFAFE-8C3F-650A-1965-1C2DA63878A8}"/>
                </a:ext>
              </a:extLst>
            </p:cNvPr>
            <p:cNvSpPr/>
            <p:nvPr userDrawn="1"/>
          </p:nvSpPr>
          <p:spPr>
            <a:xfrm>
              <a:off x="9759696" y="4480421"/>
              <a:ext cx="2432304" cy="9144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1402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dirty="0"/>
              <a:t>VAT Compliance: The Need for Attention</a:t>
            </a:r>
            <a:endParaRPr lang="en-US" dirty="0"/>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grpSp>
        <p:nvGrpSpPr>
          <p:cNvPr id="58" name="Group 57">
            <a:extLst>
              <a:ext uri="{FF2B5EF4-FFF2-40B4-BE49-F238E27FC236}">
                <a16:creationId xmlns:a16="http://schemas.microsoft.com/office/drawing/2014/main" id="{E0C27967-914F-64FC-1334-AAC279673BD9}"/>
              </a:ext>
            </a:extLst>
          </p:cNvPr>
          <p:cNvGrpSpPr/>
          <p:nvPr/>
        </p:nvGrpSpPr>
        <p:grpSpPr>
          <a:xfrm>
            <a:off x="1520518" y="1653029"/>
            <a:ext cx="9927769" cy="4554693"/>
            <a:chOff x="655022" y="1064646"/>
            <a:chExt cx="11347286" cy="5406698"/>
          </a:xfrm>
        </p:grpSpPr>
        <p:pic>
          <p:nvPicPr>
            <p:cNvPr id="33" name="Picture 32">
              <a:extLst>
                <a:ext uri="{FF2B5EF4-FFF2-40B4-BE49-F238E27FC236}">
                  <a16:creationId xmlns:a16="http://schemas.microsoft.com/office/drawing/2014/main" id="{D405430C-EDE0-E3AC-11CB-62571CCAC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788" y="2087598"/>
              <a:ext cx="2546677" cy="1454449"/>
            </a:xfrm>
            <a:prstGeom prst="rect">
              <a:avLst/>
            </a:prstGeom>
          </p:spPr>
        </p:pic>
        <p:pic>
          <p:nvPicPr>
            <p:cNvPr id="34" name="Picture 33" descr="A close up of a logo&#10;&#10;Description automatically generated">
              <a:extLst>
                <a:ext uri="{FF2B5EF4-FFF2-40B4-BE49-F238E27FC236}">
                  <a16:creationId xmlns:a16="http://schemas.microsoft.com/office/drawing/2014/main" id="{6B2A895F-5016-3499-4B84-583490828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675" y="1950971"/>
              <a:ext cx="2450116" cy="1678819"/>
            </a:xfrm>
            <a:prstGeom prst="rect">
              <a:avLst/>
            </a:prstGeom>
          </p:spPr>
        </p:pic>
        <p:pic>
          <p:nvPicPr>
            <p:cNvPr id="35" name="Picture 34">
              <a:extLst>
                <a:ext uri="{FF2B5EF4-FFF2-40B4-BE49-F238E27FC236}">
                  <a16:creationId xmlns:a16="http://schemas.microsoft.com/office/drawing/2014/main" id="{3BF58D60-5B1E-76D0-770C-0D687A7BFE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3530" y="1636670"/>
              <a:ext cx="902289" cy="925022"/>
            </a:xfrm>
            <a:prstGeom prst="rect">
              <a:avLst/>
            </a:prstGeom>
          </p:spPr>
        </p:pic>
        <p:pic>
          <p:nvPicPr>
            <p:cNvPr id="36" name="Picture 35">
              <a:extLst>
                <a:ext uri="{FF2B5EF4-FFF2-40B4-BE49-F238E27FC236}">
                  <a16:creationId xmlns:a16="http://schemas.microsoft.com/office/drawing/2014/main" id="{26B770C8-0A98-E362-4F56-EBCC7A65B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3836" y="4129374"/>
              <a:ext cx="1103745" cy="1103745"/>
            </a:xfrm>
            <a:prstGeom prst="rect">
              <a:avLst/>
            </a:prstGeom>
          </p:spPr>
        </p:pic>
        <p:pic>
          <p:nvPicPr>
            <p:cNvPr id="37" name="Picture 36">
              <a:extLst>
                <a:ext uri="{FF2B5EF4-FFF2-40B4-BE49-F238E27FC236}">
                  <a16:creationId xmlns:a16="http://schemas.microsoft.com/office/drawing/2014/main" id="{81CE1EA3-15BD-FFBA-8B64-A1C5A72667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4078" y="1820925"/>
              <a:ext cx="1205922" cy="996300"/>
            </a:xfrm>
            <a:prstGeom prst="rect">
              <a:avLst/>
            </a:prstGeom>
          </p:spPr>
        </p:pic>
        <p:pic>
          <p:nvPicPr>
            <p:cNvPr id="38" name="Picture 37">
              <a:extLst>
                <a:ext uri="{FF2B5EF4-FFF2-40B4-BE49-F238E27FC236}">
                  <a16:creationId xmlns:a16="http://schemas.microsoft.com/office/drawing/2014/main" id="{86EDE222-575B-9558-BAC1-A6A194E986E4}"/>
                </a:ext>
              </a:extLst>
            </p:cNvPr>
            <p:cNvPicPr>
              <a:picLocks noChangeAspect="1"/>
            </p:cNvPicPr>
            <p:nvPr/>
          </p:nvPicPr>
          <p:blipFill rotWithShape="1">
            <a:blip r:embed="rId8">
              <a:extLst>
                <a:ext uri="{28A0092B-C50C-407E-A947-70E740481C1C}">
                  <a14:useLocalDpi xmlns:a14="http://schemas.microsoft.com/office/drawing/2010/main" val="0"/>
                </a:ext>
              </a:extLst>
            </a:blip>
            <a:srcRect t="45294"/>
            <a:stretch/>
          </p:blipFill>
          <p:spPr>
            <a:xfrm>
              <a:off x="7687969" y="2037066"/>
              <a:ext cx="1943788" cy="737047"/>
            </a:xfrm>
            <a:prstGeom prst="rect">
              <a:avLst/>
            </a:prstGeom>
          </p:spPr>
        </p:pic>
        <p:pic>
          <p:nvPicPr>
            <p:cNvPr id="39" name="Picture 38">
              <a:extLst>
                <a:ext uri="{FF2B5EF4-FFF2-40B4-BE49-F238E27FC236}">
                  <a16:creationId xmlns:a16="http://schemas.microsoft.com/office/drawing/2014/main" id="{B41F89CC-02B0-8A2D-985A-CA03693BDB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7951" y="4042201"/>
              <a:ext cx="981453" cy="574377"/>
            </a:xfrm>
            <a:prstGeom prst="rect">
              <a:avLst/>
            </a:prstGeom>
          </p:spPr>
        </p:pic>
        <p:pic>
          <p:nvPicPr>
            <p:cNvPr id="40" name="Picture 39">
              <a:extLst>
                <a:ext uri="{FF2B5EF4-FFF2-40B4-BE49-F238E27FC236}">
                  <a16:creationId xmlns:a16="http://schemas.microsoft.com/office/drawing/2014/main" id="{C56AAFCB-E26D-29F7-A8AE-A8F12CE6033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5889" y="4033709"/>
              <a:ext cx="981455" cy="591359"/>
            </a:xfrm>
            <a:prstGeom prst="rect">
              <a:avLst/>
            </a:prstGeom>
          </p:spPr>
        </p:pic>
        <p:pic>
          <p:nvPicPr>
            <p:cNvPr id="41" name="Picture 40">
              <a:extLst>
                <a:ext uri="{FF2B5EF4-FFF2-40B4-BE49-F238E27FC236}">
                  <a16:creationId xmlns:a16="http://schemas.microsoft.com/office/drawing/2014/main" id="{9FCC6426-1C83-8F17-3A62-2BA6467F69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11919" y="4081845"/>
              <a:ext cx="981454" cy="480193"/>
            </a:xfrm>
            <a:prstGeom prst="rect">
              <a:avLst/>
            </a:prstGeom>
          </p:spPr>
        </p:pic>
        <p:pic>
          <p:nvPicPr>
            <p:cNvPr id="42" name="Picture 41" descr="A screenshot of a cell phone&#10;&#10;Description automatically generated">
              <a:extLst>
                <a:ext uri="{FF2B5EF4-FFF2-40B4-BE49-F238E27FC236}">
                  <a16:creationId xmlns:a16="http://schemas.microsoft.com/office/drawing/2014/main" id="{63E1DA76-082D-DFDB-0BEE-84544F3C8A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72696" y="4846718"/>
              <a:ext cx="1007999" cy="740249"/>
            </a:xfrm>
            <a:prstGeom prst="rect">
              <a:avLst/>
            </a:prstGeom>
          </p:spPr>
        </p:pic>
        <p:pic>
          <p:nvPicPr>
            <p:cNvPr id="43" name="Picture 42" descr="A close up of a logo&#10;&#10;Description automatically generated">
              <a:extLst>
                <a:ext uri="{FF2B5EF4-FFF2-40B4-BE49-F238E27FC236}">
                  <a16:creationId xmlns:a16="http://schemas.microsoft.com/office/drawing/2014/main" id="{AEA14A6C-1609-A9E7-7DE9-34A3E3EF55B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74801" y="4854740"/>
              <a:ext cx="972721" cy="647585"/>
            </a:xfrm>
            <a:prstGeom prst="rect">
              <a:avLst/>
            </a:prstGeom>
          </p:spPr>
        </p:pic>
        <p:pic>
          <p:nvPicPr>
            <p:cNvPr id="44" name="Picture 43">
              <a:extLst>
                <a:ext uri="{FF2B5EF4-FFF2-40B4-BE49-F238E27FC236}">
                  <a16:creationId xmlns:a16="http://schemas.microsoft.com/office/drawing/2014/main" id="{9A613EAD-4DD3-DEFF-5D27-9E34D2F213F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91640" y="4854245"/>
              <a:ext cx="1324854" cy="725193"/>
            </a:xfrm>
            <a:prstGeom prst="rect">
              <a:avLst/>
            </a:prstGeom>
          </p:spPr>
        </p:pic>
        <p:cxnSp>
          <p:nvCxnSpPr>
            <p:cNvPr id="45" name="Straight Connector 44">
              <a:extLst>
                <a:ext uri="{FF2B5EF4-FFF2-40B4-BE49-F238E27FC236}">
                  <a16:creationId xmlns:a16="http://schemas.microsoft.com/office/drawing/2014/main" id="{6BC6E10E-9CDA-C3C2-04DF-B16B5BD9B644}"/>
                </a:ext>
              </a:extLst>
            </p:cNvPr>
            <p:cNvCxnSpPr>
              <a:cxnSpLocks/>
            </p:cNvCxnSpPr>
            <p:nvPr/>
          </p:nvCxnSpPr>
          <p:spPr>
            <a:xfrm>
              <a:off x="5717103" y="1183926"/>
              <a:ext cx="0" cy="52874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A98CED3-CA55-F083-38C1-70481B00E20B}"/>
                </a:ext>
              </a:extLst>
            </p:cNvPr>
            <p:cNvCxnSpPr>
              <a:cxnSpLocks/>
            </p:cNvCxnSpPr>
            <p:nvPr/>
          </p:nvCxnSpPr>
          <p:spPr>
            <a:xfrm>
              <a:off x="1234649" y="3828615"/>
              <a:ext cx="9317333" cy="915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E5566D1-6418-909B-FE37-75E08770011C}"/>
                </a:ext>
              </a:extLst>
            </p:cNvPr>
            <p:cNvSpPr txBox="1"/>
            <p:nvPr/>
          </p:nvSpPr>
          <p:spPr>
            <a:xfrm rot="16200000">
              <a:off x="-229880" y="2174356"/>
              <a:ext cx="2156765" cy="386962"/>
            </a:xfrm>
            <a:prstGeom prst="rect">
              <a:avLst/>
            </a:prstGeom>
            <a:noFill/>
          </p:spPr>
          <p:txBody>
            <a:bodyPr wrap="square" rtlCol="0">
              <a:spAutoFit/>
            </a:bodyPr>
            <a:lstStyle/>
            <a:p>
              <a:r>
                <a:rPr lang="en-US" sz="1600" dirty="0">
                  <a:latin typeface="Century Gothic" panose="020B0502020202020204" pitchFamily="34" charset="0"/>
                </a:rPr>
                <a:t>Supply of Goods</a:t>
              </a:r>
            </a:p>
          </p:txBody>
        </p:sp>
        <p:sp>
          <p:nvSpPr>
            <p:cNvPr id="48" name="TextBox 47">
              <a:extLst>
                <a:ext uri="{FF2B5EF4-FFF2-40B4-BE49-F238E27FC236}">
                  <a16:creationId xmlns:a16="http://schemas.microsoft.com/office/drawing/2014/main" id="{8B9D46BD-CC89-B9E3-1AFB-849CB79CB4EE}"/>
                </a:ext>
              </a:extLst>
            </p:cNvPr>
            <p:cNvSpPr txBox="1"/>
            <p:nvPr/>
          </p:nvSpPr>
          <p:spPr>
            <a:xfrm rot="16200000">
              <a:off x="-386548" y="4859218"/>
              <a:ext cx="2500197" cy="386962"/>
            </a:xfrm>
            <a:prstGeom prst="rect">
              <a:avLst/>
            </a:prstGeom>
            <a:noFill/>
          </p:spPr>
          <p:txBody>
            <a:bodyPr wrap="square" rtlCol="0">
              <a:spAutoFit/>
            </a:bodyPr>
            <a:lstStyle/>
            <a:p>
              <a:r>
                <a:rPr lang="en-US" sz="1600" dirty="0">
                  <a:latin typeface="Century Gothic" panose="020B0502020202020204" pitchFamily="34" charset="0"/>
                </a:rPr>
                <a:t>Supply of Services</a:t>
              </a:r>
            </a:p>
          </p:txBody>
        </p:sp>
        <p:sp>
          <p:nvSpPr>
            <p:cNvPr id="49" name="TextBox 48">
              <a:extLst>
                <a:ext uri="{FF2B5EF4-FFF2-40B4-BE49-F238E27FC236}">
                  <a16:creationId xmlns:a16="http://schemas.microsoft.com/office/drawing/2014/main" id="{6A84F4C6-D2FA-FEE5-4822-0AA2064E0F28}"/>
                </a:ext>
              </a:extLst>
            </p:cNvPr>
            <p:cNvSpPr txBox="1"/>
            <p:nvPr/>
          </p:nvSpPr>
          <p:spPr>
            <a:xfrm>
              <a:off x="2413808" y="1064646"/>
              <a:ext cx="2156765" cy="369332"/>
            </a:xfrm>
            <a:prstGeom prst="rect">
              <a:avLst/>
            </a:prstGeom>
            <a:noFill/>
            <a:ln>
              <a:solidFill>
                <a:schemeClr val="tx1"/>
              </a:solidFill>
            </a:ln>
          </p:spPr>
          <p:txBody>
            <a:bodyPr wrap="square" rtlCol="0">
              <a:spAutoFit/>
            </a:bodyPr>
            <a:lstStyle/>
            <a:p>
              <a:pPr algn="ctr"/>
              <a:r>
                <a:rPr lang="en-US" dirty="0">
                  <a:latin typeface="Century Gothic" panose="020B0502020202020204" pitchFamily="34" charset="0"/>
                </a:rPr>
                <a:t>Domestic</a:t>
              </a:r>
            </a:p>
          </p:txBody>
        </p:sp>
        <p:sp>
          <p:nvSpPr>
            <p:cNvPr id="50" name="TextBox 49">
              <a:extLst>
                <a:ext uri="{FF2B5EF4-FFF2-40B4-BE49-F238E27FC236}">
                  <a16:creationId xmlns:a16="http://schemas.microsoft.com/office/drawing/2014/main" id="{E494CF78-441A-7035-A48A-576532B97341}"/>
                </a:ext>
              </a:extLst>
            </p:cNvPr>
            <p:cNvSpPr txBox="1"/>
            <p:nvPr/>
          </p:nvSpPr>
          <p:spPr>
            <a:xfrm>
              <a:off x="7145856" y="1068092"/>
              <a:ext cx="2156765" cy="369331"/>
            </a:xfrm>
            <a:prstGeom prst="rect">
              <a:avLst/>
            </a:prstGeom>
            <a:noFill/>
            <a:ln>
              <a:solidFill>
                <a:schemeClr val="tx1"/>
              </a:solidFill>
            </a:ln>
          </p:spPr>
          <p:txBody>
            <a:bodyPr wrap="square" rtlCol="0">
              <a:spAutoFit/>
            </a:bodyPr>
            <a:lstStyle/>
            <a:p>
              <a:pPr algn="ctr"/>
              <a:r>
                <a:rPr lang="en-US" dirty="0">
                  <a:latin typeface="Century Gothic" panose="020B0502020202020204" pitchFamily="34" charset="0"/>
                </a:rPr>
                <a:t>Cross Border</a:t>
              </a:r>
            </a:p>
          </p:txBody>
        </p:sp>
        <p:sp>
          <p:nvSpPr>
            <p:cNvPr id="51" name="TextBox 50">
              <a:extLst>
                <a:ext uri="{FF2B5EF4-FFF2-40B4-BE49-F238E27FC236}">
                  <a16:creationId xmlns:a16="http://schemas.microsoft.com/office/drawing/2014/main" id="{74A30F57-6B53-5864-61CB-ECDAB78B9244}"/>
                </a:ext>
              </a:extLst>
            </p:cNvPr>
            <p:cNvSpPr txBox="1"/>
            <p:nvPr/>
          </p:nvSpPr>
          <p:spPr>
            <a:xfrm>
              <a:off x="5702511" y="3080639"/>
              <a:ext cx="4912978" cy="712431"/>
            </a:xfrm>
            <a:prstGeom prst="rect">
              <a:avLst/>
            </a:prstGeom>
            <a:noFill/>
          </p:spPr>
          <p:txBody>
            <a:bodyPr wrap="square" rtlCol="0">
              <a:spAutoFit/>
            </a:bodyPr>
            <a:lstStyle/>
            <a:p>
              <a:pPr algn="ctr"/>
              <a:r>
                <a:rPr lang="en-US" sz="1100" b="1" dirty="0">
                  <a:latin typeface="Century Gothic" panose="020B0502020202020204" pitchFamily="34" charset="0"/>
                </a:rPr>
                <a:t>VAT: </a:t>
              </a:r>
              <a:r>
                <a:rPr lang="en-US" sz="1100" dirty="0">
                  <a:latin typeface="Century Gothic" panose="020B0502020202020204" pitchFamily="34" charset="0"/>
                </a:rPr>
                <a:t>Extant Laws &amp; Rules i.e. VAT invoicing, collection and remission by supplier or VAT paid by importer at the border of entry,  etc.</a:t>
              </a:r>
            </a:p>
          </p:txBody>
        </p:sp>
        <p:sp>
          <p:nvSpPr>
            <p:cNvPr id="52" name="TextBox 51">
              <a:extLst>
                <a:ext uri="{FF2B5EF4-FFF2-40B4-BE49-F238E27FC236}">
                  <a16:creationId xmlns:a16="http://schemas.microsoft.com/office/drawing/2014/main" id="{B2781302-4CB7-7819-76ED-B047C9A8A880}"/>
                </a:ext>
              </a:extLst>
            </p:cNvPr>
            <p:cNvSpPr txBox="1"/>
            <p:nvPr/>
          </p:nvSpPr>
          <p:spPr>
            <a:xfrm>
              <a:off x="9903923" y="4425616"/>
              <a:ext cx="2064754" cy="1114317"/>
            </a:xfrm>
            <a:prstGeom prst="rect">
              <a:avLst/>
            </a:prstGeom>
            <a:noFill/>
            <a:ln>
              <a:solidFill>
                <a:srgbClr val="FF0000"/>
              </a:solidFill>
            </a:ln>
          </p:spPr>
          <p:txBody>
            <a:bodyPr wrap="square" rtlCol="0">
              <a:spAutoFit/>
            </a:bodyPr>
            <a:lstStyle/>
            <a:p>
              <a:r>
                <a:rPr lang="en-US" sz="1100" b="1" dirty="0">
                  <a:latin typeface="Century Gothic" panose="020B0502020202020204" pitchFamily="34" charset="0"/>
                </a:rPr>
                <a:t>Issue: </a:t>
              </a:r>
              <a:r>
                <a:rPr lang="en-US" sz="1100" dirty="0">
                  <a:latin typeface="Century Gothic" panose="020B0502020202020204" pitchFamily="34" charset="0"/>
                </a:rPr>
                <a:t>How to effectively tax cross border supply of intangibles through the internet.</a:t>
              </a:r>
            </a:p>
          </p:txBody>
        </p:sp>
        <p:sp>
          <p:nvSpPr>
            <p:cNvPr id="53" name="TextBox 52">
              <a:extLst>
                <a:ext uri="{FF2B5EF4-FFF2-40B4-BE49-F238E27FC236}">
                  <a16:creationId xmlns:a16="http://schemas.microsoft.com/office/drawing/2014/main" id="{0CE215ED-6D15-28F7-58EB-AA0430236E63}"/>
                </a:ext>
              </a:extLst>
            </p:cNvPr>
            <p:cNvSpPr txBox="1"/>
            <p:nvPr/>
          </p:nvSpPr>
          <p:spPr>
            <a:xfrm>
              <a:off x="1446365" y="5624906"/>
              <a:ext cx="4092036" cy="712431"/>
            </a:xfrm>
            <a:prstGeom prst="rect">
              <a:avLst/>
            </a:prstGeom>
            <a:noFill/>
          </p:spPr>
          <p:txBody>
            <a:bodyPr wrap="square" rtlCol="0">
              <a:spAutoFit/>
            </a:bodyPr>
            <a:lstStyle/>
            <a:p>
              <a:pPr algn="ctr"/>
              <a:r>
                <a:rPr lang="en-US" sz="1100" dirty="0">
                  <a:latin typeface="Century Gothic" panose="020B0502020202020204" pitchFamily="34" charset="0"/>
                </a:rPr>
                <a:t>Companies are registered under the jurisdiction’s law therefore should comply with the extant laws/rules and can be effectively enforced.</a:t>
              </a:r>
            </a:p>
          </p:txBody>
        </p:sp>
        <p:sp>
          <p:nvSpPr>
            <p:cNvPr id="54" name="TextBox 53">
              <a:extLst>
                <a:ext uri="{FF2B5EF4-FFF2-40B4-BE49-F238E27FC236}">
                  <a16:creationId xmlns:a16="http://schemas.microsoft.com/office/drawing/2014/main" id="{C2FEF789-29E2-34FE-B803-53BE4B9500E3}"/>
                </a:ext>
              </a:extLst>
            </p:cNvPr>
            <p:cNvSpPr txBox="1"/>
            <p:nvPr/>
          </p:nvSpPr>
          <p:spPr>
            <a:xfrm>
              <a:off x="5845517" y="5619918"/>
              <a:ext cx="4092036" cy="712431"/>
            </a:xfrm>
            <a:prstGeom prst="rect">
              <a:avLst/>
            </a:prstGeom>
            <a:noFill/>
          </p:spPr>
          <p:txBody>
            <a:bodyPr wrap="square" rtlCol="0">
              <a:spAutoFit/>
            </a:bodyPr>
            <a:lstStyle/>
            <a:p>
              <a:pPr algn="ctr"/>
              <a:r>
                <a:rPr lang="en-US" sz="1100" dirty="0">
                  <a:latin typeface="Century Gothic" panose="020B0502020202020204" pitchFamily="34" charset="0"/>
                </a:rPr>
                <a:t>Where the suppler has no physical presence and is not registered for tax in the jurisdiction of the consumer.</a:t>
              </a:r>
            </a:p>
          </p:txBody>
        </p:sp>
        <p:sp>
          <p:nvSpPr>
            <p:cNvPr id="55" name="TextBox 54">
              <a:extLst>
                <a:ext uri="{FF2B5EF4-FFF2-40B4-BE49-F238E27FC236}">
                  <a16:creationId xmlns:a16="http://schemas.microsoft.com/office/drawing/2014/main" id="{216E935A-37FC-5BA9-A9C6-580DD2D1C93F}"/>
                </a:ext>
              </a:extLst>
            </p:cNvPr>
            <p:cNvSpPr txBox="1"/>
            <p:nvPr/>
          </p:nvSpPr>
          <p:spPr>
            <a:xfrm>
              <a:off x="1536835" y="3090171"/>
              <a:ext cx="4092036" cy="712431"/>
            </a:xfrm>
            <a:prstGeom prst="rect">
              <a:avLst/>
            </a:prstGeom>
            <a:noFill/>
          </p:spPr>
          <p:txBody>
            <a:bodyPr wrap="square" rtlCol="0">
              <a:spAutoFit/>
            </a:bodyPr>
            <a:lstStyle/>
            <a:p>
              <a:pPr algn="ctr"/>
              <a:r>
                <a:rPr lang="en-US" sz="1100" dirty="0">
                  <a:latin typeface="Century Gothic" panose="020B0502020202020204" pitchFamily="34" charset="0"/>
                </a:rPr>
                <a:t>Companies are registered under jurisdiction’s law therefore should comply with the extant laws/rules and can be effectively enforced.</a:t>
              </a:r>
            </a:p>
          </p:txBody>
        </p:sp>
        <p:sp>
          <p:nvSpPr>
            <p:cNvPr id="56" name="TextBox 55">
              <a:extLst>
                <a:ext uri="{FF2B5EF4-FFF2-40B4-BE49-F238E27FC236}">
                  <a16:creationId xmlns:a16="http://schemas.microsoft.com/office/drawing/2014/main" id="{D9BF2428-1ABF-D364-54E7-7F86F925D2BE}"/>
                </a:ext>
              </a:extLst>
            </p:cNvPr>
            <p:cNvSpPr txBox="1"/>
            <p:nvPr/>
          </p:nvSpPr>
          <p:spPr>
            <a:xfrm>
              <a:off x="9937554" y="1921879"/>
              <a:ext cx="2064754" cy="1114317"/>
            </a:xfrm>
            <a:prstGeom prst="rect">
              <a:avLst/>
            </a:prstGeom>
            <a:noFill/>
          </p:spPr>
          <p:txBody>
            <a:bodyPr wrap="square" rtlCol="0">
              <a:spAutoFit/>
            </a:bodyPr>
            <a:lstStyle/>
            <a:p>
              <a:r>
                <a:rPr lang="en-US" sz="1100" b="1" dirty="0">
                  <a:latin typeface="Century Gothic" panose="020B0502020202020204" pitchFamily="34" charset="0"/>
                </a:rPr>
                <a:t>Issue: </a:t>
              </a:r>
              <a:r>
                <a:rPr lang="en-US" sz="1100" dirty="0">
                  <a:latin typeface="Century Gothic" panose="020B0502020202020204" pitchFamily="34" charset="0"/>
                </a:rPr>
                <a:t>How do we effectively improve VAT collection on Imports of low value goods especially for B2C.</a:t>
              </a:r>
            </a:p>
          </p:txBody>
        </p:sp>
        <p:pic>
          <p:nvPicPr>
            <p:cNvPr id="57" name="Picture 56" descr="A close up of a logo&#10;&#10;Description automatically generated">
              <a:extLst>
                <a:ext uri="{FF2B5EF4-FFF2-40B4-BE49-F238E27FC236}">
                  <a16:creationId xmlns:a16="http://schemas.microsoft.com/office/drawing/2014/main" id="{BC3B4080-169F-905E-1D3F-7291A055A94D}"/>
                </a:ext>
              </a:extLst>
            </p:cNvPr>
            <p:cNvPicPr>
              <a:picLocks noChangeAspect="1"/>
            </p:cNvPicPr>
            <p:nvPr/>
          </p:nvPicPr>
          <p:blipFill>
            <a:blip r:embed="rId15"/>
            <a:stretch>
              <a:fillRect/>
            </a:stretch>
          </p:blipFill>
          <p:spPr>
            <a:xfrm>
              <a:off x="1748009" y="4286237"/>
              <a:ext cx="1575089" cy="905676"/>
            </a:xfrm>
            <a:prstGeom prst="rect">
              <a:avLst/>
            </a:prstGeom>
          </p:spPr>
        </p:pic>
      </p:grpSp>
    </p:spTree>
    <p:extLst>
      <p:ext uri="{BB962C8B-B14F-4D97-AF65-F5344CB8AC3E}">
        <p14:creationId xmlns:p14="http://schemas.microsoft.com/office/powerpoint/2010/main" val="93248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794563" y="691833"/>
            <a:ext cx="10256053"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dirty="0"/>
              <a:t>Key Issues</a:t>
            </a:r>
            <a:endParaRPr lang="en-US" dirty="0"/>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grpSp>
        <p:nvGrpSpPr>
          <p:cNvPr id="58" name="Group 57">
            <a:extLst>
              <a:ext uri="{FF2B5EF4-FFF2-40B4-BE49-F238E27FC236}">
                <a16:creationId xmlns:a16="http://schemas.microsoft.com/office/drawing/2014/main" id="{B6989836-A9E8-267F-C72E-425ABE547690}"/>
              </a:ext>
            </a:extLst>
          </p:cNvPr>
          <p:cNvGrpSpPr/>
          <p:nvPr/>
        </p:nvGrpSpPr>
        <p:grpSpPr>
          <a:xfrm>
            <a:off x="311387" y="1624543"/>
            <a:ext cx="11569225" cy="5473682"/>
            <a:chOff x="368313" y="871438"/>
            <a:chExt cx="11569225" cy="5473682"/>
          </a:xfrm>
        </p:grpSpPr>
        <p:sp>
          <p:nvSpPr>
            <p:cNvPr id="33" name="Freeform 36">
              <a:extLst>
                <a:ext uri="{FF2B5EF4-FFF2-40B4-BE49-F238E27FC236}">
                  <a16:creationId xmlns:a16="http://schemas.microsoft.com/office/drawing/2014/main" id="{4047D7B4-69C8-18AA-4B15-29F0F4B895BE}"/>
                </a:ext>
              </a:extLst>
            </p:cNvPr>
            <p:cNvSpPr>
              <a:spLocks noChangeAspect="1"/>
            </p:cNvSpPr>
            <p:nvPr/>
          </p:nvSpPr>
          <p:spPr>
            <a:xfrm>
              <a:off x="3473692" y="871438"/>
              <a:ext cx="1567172" cy="853590"/>
            </a:xfrm>
            <a:custGeom>
              <a:avLst/>
              <a:gdLst>
                <a:gd name="connsiteX0" fmla="*/ 615355 w 1512168"/>
                <a:gd name="connsiteY0" fmla="*/ 0 h 823631"/>
                <a:gd name="connsiteX1" fmla="*/ 946487 w 1512168"/>
                <a:gd name="connsiteY1" fmla="*/ 176061 h 823631"/>
                <a:gd name="connsiteX2" fmla="*/ 971165 w 1512168"/>
                <a:gd name="connsiteY2" fmla="*/ 221528 h 823631"/>
                <a:gd name="connsiteX3" fmla="*/ 1012673 w 1512168"/>
                <a:gd name="connsiteY3" fmla="*/ 198998 h 823631"/>
                <a:gd name="connsiteX4" fmla="*/ 1112273 w 1512168"/>
                <a:gd name="connsiteY4" fmla="*/ 178890 h 823631"/>
                <a:gd name="connsiteX5" fmla="*/ 1368153 w 1512168"/>
                <a:gd name="connsiteY5" fmla="*/ 434770 h 823631"/>
                <a:gd name="connsiteX6" fmla="*/ 1359228 w 1512168"/>
                <a:gd name="connsiteY6" fmla="*/ 478978 h 823631"/>
                <a:gd name="connsiteX7" fmla="*/ 1405590 w 1512168"/>
                <a:gd name="connsiteY7" fmla="*/ 488338 h 823631"/>
                <a:gd name="connsiteX8" fmla="*/ 1512168 w 1512168"/>
                <a:gd name="connsiteY8" fmla="*/ 649128 h 823631"/>
                <a:gd name="connsiteX9" fmla="*/ 1337665 w 1512168"/>
                <a:gd name="connsiteY9" fmla="*/ 823631 h 823631"/>
                <a:gd name="connsiteX10" fmla="*/ 246511 w 1512168"/>
                <a:gd name="connsiteY10" fmla="*/ 823631 h 823631"/>
                <a:gd name="connsiteX11" fmla="*/ 241041 w 1512168"/>
                <a:gd name="connsiteY11" fmla="*/ 822527 h 823631"/>
                <a:gd name="connsiteX12" fmla="*/ 230088 w 1512168"/>
                <a:gd name="connsiteY12" fmla="*/ 823631 h 823631"/>
                <a:gd name="connsiteX13" fmla="*/ 0 w 1512168"/>
                <a:gd name="connsiteY13" fmla="*/ 593543 h 823631"/>
                <a:gd name="connsiteX14" fmla="*/ 183717 w 1512168"/>
                <a:gd name="connsiteY14" fmla="*/ 368130 h 823631"/>
                <a:gd name="connsiteX15" fmla="*/ 219533 w 1512168"/>
                <a:gd name="connsiteY15" fmla="*/ 364519 h 823631"/>
                <a:gd name="connsiteX16" fmla="*/ 224137 w 1512168"/>
                <a:gd name="connsiteY16" fmla="*/ 318852 h 823631"/>
                <a:gd name="connsiteX17" fmla="*/ 615355 w 1512168"/>
                <a:gd name="connsiteY17" fmla="*/ 0 h 82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2168" h="823631">
                  <a:moveTo>
                    <a:pt x="615355" y="0"/>
                  </a:moveTo>
                  <a:cubicBezTo>
                    <a:pt x="753195" y="0"/>
                    <a:pt x="874724" y="69839"/>
                    <a:pt x="946487" y="176061"/>
                  </a:cubicBezTo>
                  <a:lnTo>
                    <a:pt x="971165" y="221528"/>
                  </a:lnTo>
                  <a:lnTo>
                    <a:pt x="1012673" y="198998"/>
                  </a:lnTo>
                  <a:cubicBezTo>
                    <a:pt x="1043286" y="186050"/>
                    <a:pt x="1076944" y="178890"/>
                    <a:pt x="1112273" y="178890"/>
                  </a:cubicBezTo>
                  <a:cubicBezTo>
                    <a:pt x="1253592" y="178890"/>
                    <a:pt x="1368153" y="293451"/>
                    <a:pt x="1368153" y="434770"/>
                  </a:cubicBezTo>
                  <a:lnTo>
                    <a:pt x="1359228" y="478978"/>
                  </a:lnTo>
                  <a:lnTo>
                    <a:pt x="1405590" y="488338"/>
                  </a:lnTo>
                  <a:cubicBezTo>
                    <a:pt x="1468221" y="514830"/>
                    <a:pt x="1512168" y="576847"/>
                    <a:pt x="1512168" y="649128"/>
                  </a:cubicBezTo>
                  <a:cubicBezTo>
                    <a:pt x="1512168" y="745503"/>
                    <a:pt x="1434040" y="823631"/>
                    <a:pt x="1337665" y="823631"/>
                  </a:cubicBezTo>
                  <a:lnTo>
                    <a:pt x="246511" y="823631"/>
                  </a:lnTo>
                  <a:lnTo>
                    <a:pt x="241041" y="822527"/>
                  </a:lnTo>
                  <a:lnTo>
                    <a:pt x="230088" y="823631"/>
                  </a:lnTo>
                  <a:cubicBezTo>
                    <a:pt x="103014" y="823631"/>
                    <a:pt x="0" y="720617"/>
                    <a:pt x="0" y="593543"/>
                  </a:cubicBezTo>
                  <a:cubicBezTo>
                    <a:pt x="0" y="482353"/>
                    <a:pt x="78870" y="389585"/>
                    <a:pt x="183717" y="368130"/>
                  </a:cubicBezTo>
                  <a:lnTo>
                    <a:pt x="219533" y="364519"/>
                  </a:lnTo>
                  <a:lnTo>
                    <a:pt x="224137" y="318852"/>
                  </a:lnTo>
                  <a:cubicBezTo>
                    <a:pt x="261373" y="136884"/>
                    <a:pt x="422379" y="0"/>
                    <a:pt x="615355" y="0"/>
                  </a:cubicBezTo>
                  <a:close/>
                </a:path>
              </a:pathLst>
            </a:custGeom>
            <a:solidFill>
              <a:schemeClr val="tx1">
                <a:alpha val="14902"/>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Opportunities</a:t>
              </a:r>
            </a:p>
          </p:txBody>
        </p:sp>
        <p:sp>
          <p:nvSpPr>
            <p:cNvPr id="34" name="Freeform 41">
              <a:extLst>
                <a:ext uri="{FF2B5EF4-FFF2-40B4-BE49-F238E27FC236}">
                  <a16:creationId xmlns:a16="http://schemas.microsoft.com/office/drawing/2014/main" id="{3942A0C7-FC38-7C7C-B6AE-E3A6FB873991}"/>
                </a:ext>
              </a:extLst>
            </p:cNvPr>
            <p:cNvSpPr>
              <a:spLocks noChangeAspect="1"/>
            </p:cNvSpPr>
            <p:nvPr/>
          </p:nvSpPr>
          <p:spPr>
            <a:xfrm>
              <a:off x="6691345" y="928874"/>
              <a:ext cx="1507191" cy="820920"/>
            </a:xfrm>
            <a:custGeom>
              <a:avLst/>
              <a:gdLst>
                <a:gd name="connsiteX0" fmla="*/ 615355 w 1512168"/>
                <a:gd name="connsiteY0" fmla="*/ 0 h 823631"/>
                <a:gd name="connsiteX1" fmla="*/ 946487 w 1512168"/>
                <a:gd name="connsiteY1" fmla="*/ 176061 h 823631"/>
                <a:gd name="connsiteX2" fmla="*/ 971165 w 1512168"/>
                <a:gd name="connsiteY2" fmla="*/ 221528 h 823631"/>
                <a:gd name="connsiteX3" fmla="*/ 1012673 w 1512168"/>
                <a:gd name="connsiteY3" fmla="*/ 198998 h 823631"/>
                <a:gd name="connsiteX4" fmla="*/ 1112273 w 1512168"/>
                <a:gd name="connsiteY4" fmla="*/ 178890 h 823631"/>
                <a:gd name="connsiteX5" fmla="*/ 1368153 w 1512168"/>
                <a:gd name="connsiteY5" fmla="*/ 434770 h 823631"/>
                <a:gd name="connsiteX6" fmla="*/ 1359228 w 1512168"/>
                <a:gd name="connsiteY6" fmla="*/ 478978 h 823631"/>
                <a:gd name="connsiteX7" fmla="*/ 1405590 w 1512168"/>
                <a:gd name="connsiteY7" fmla="*/ 488338 h 823631"/>
                <a:gd name="connsiteX8" fmla="*/ 1512168 w 1512168"/>
                <a:gd name="connsiteY8" fmla="*/ 649128 h 823631"/>
                <a:gd name="connsiteX9" fmla="*/ 1337665 w 1512168"/>
                <a:gd name="connsiteY9" fmla="*/ 823631 h 823631"/>
                <a:gd name="connsiteX10" fmla="*/ 246511 w 1512168"/>
                <a:gd name="connsiteY10" fmla="*/ 823631 h 823631"/>
                <a:gd name="connsiteX11" fmla="*/ 241041 w 1512168"/>
                <a:gd name="connsiteY11" fmla="*/ 822527 h 823631"/>
                <a:gd name="connsiteX12" fmla="*/ 230088 w 1512168"/>
                <a:gd name="connsiteY12" fmla="*/ 823631 h 823631"/>
                <a:gd name="connsiteX13" fmla="*/ 0 w 1512168"/>
                <a:gd name="connsiteY13" fmla="*/ 593543 h 823631"/>
                <a:gd name="connsiteX14" fmla="*/ 183717 w 1512168"/>
                <a:gd name="connsiteY14" fmla="*/ 368130 h 823631"/>
                <a:gd name="connsiteX15" fmla="*/ 219533 w 1512168"/>
                <a:gd name="connsiteY15" fmla="*/ 364519 h 823631"/>
                <a:gd name="connsiteX16" fmla="*/ 224137 w 1512168"/>
                <a:gd name="connsiteY16" fmla="*/ 318852 h 823631"/>
                <a:gd name="connsiteX17" fmla="*/ 615355 w 1512168"/>
                <a:gd name="connsiteY17" fmla="*/ 0 h 82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2168" h="823631">
                  <a:moveTo>
                    <a:pt x="615355" y="0"/>
                  </a:moveTo>
                  <a:cubicBezTo>
                    <a:pt x="753195" y="0"/>
                    <a:pt x="874724" y="69839"/>
                    <a:pt x="946487" y="176061"/>
                  </a:cubicBezTo>
                  <a:lnTo>
                    <a:pt x="971165" y="221528"/>
                  </a:lnTo>
                  <a:lnTo>
                    <a:pt x="1012673" y="198998"/>
                  </a:lnTo>
                  <a:cubicBezTo>
                    <a:pt x="1043286" y="186050"/>
                    <a:pt x="1076944" y="178890"/>
                    <a:pt x="1112273" y="178890"/>
                  </a:cubicBezTo>
                  <a:cubicBezTo>
                    <a:pt x="1253592" y="178890"/>
                    <a:pt x="1368153" y="293451"/>
                    <a:pt x="1368153" y="434770"/>
                  </a:cubicBezTo>
                  <a:lnTo>
                    <a:pt x="1359228" y="478978"/>
                  </a:lnTo>
                  <a:lnTo>
                    <a:pt x="1405590" y="488338"/>
                  </a:lnTo>
                  <a:cubicBezTo>
                    <a:pt x="1468221" y="514830"/>
                    <a:pt x="1512168" y="576847"/>
                    <a:pt x="1512168" y="649128"/>
                  </a:cubicBezTo>
                  <a:cubicBezTo>
                    <a:pt x="1512168" y="745503"/>
                    <a:pt x="1434040" y="823631"/>
                    <a:pt x="1337665" y="823631"/>
                  </a:cubicBezTo>
                  <a:lnTo>
                    <a:pt x="246511" y="823631"/>
                  </a:lnTo>
                  <a:lnTo>
                    <a:pt x="241041" y="822527"/>
                  </a:lnTo>
                  <a:lnTo>
                    <a:pt x="230088" y="823631"/>
                  </a:lnTo>
                  <a:cubicBezTo>
                    <a:pt x="103014" y="823631"/>
                    <a:pt x="0" y="720617"/>
                    <a:pt x="0" y="593543"/>
                  </a:cubicBezTo>
                  <a:cubicBezTo>
                    <a:pt x="0" y="482353"/>
                    <a:pt x="78870" y="389585"/>
                    <a:pt x="183717" y="368130"/>
                  </a:cubicBezTo>
                  <a:lnTo>
                    <a:pt x="219533" y="364519"/>
                  </a:lnTo>
                  <a:lnTo>
                    <a:pt x="224137" y="318852"/>
                  </a:lnTo>
                  <a:cubicBezTo>
                    <a:pt x="261373" y="136884"/>
                    <a:pt x="422379" y="0"/>
                    <a:pt x="615355" y="0"/>
                  </a:cubicBezTo>
                  <a:close/>
                </a:path>
              </a:pathLst>
            </a:custGeom>
            <a:solidFill>
              <a:schemeClr val="tx1">
                <a:alpha val="14902"/>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Risks</a:t>
              </a:r>
            </a:p>
          </p:txBody>
        </p:sp>
        <p:sp>
          <p:nvSpPr>
            <p:cNvPr id="35" name="Freeform 42">
              <a:extLst>
                <a:ext uri="{FF2B5EF4-FFF2-40B4-BE49-F238E27FC236}">
                  <a16:creationId xmlns:a16="http://schemas.microsoft.com/office/drawing/2014/main" id="{E8B3C1DC-DE80-C846-D126-EFEB80C368E4}"/>
                </a:ext>
              </a:extLst>
            </p:cNvPr>
            <p:cNvSpPr>
              <a:spLocks noChangeAspect="1"/>
            </p:cNvSpPr>
            <p:nvPr/>
          </p:nvSpPr>
          <p:spPr>
            <a:xfrm>
              <a:off x="5204353" y="1375378"/>
              <a:ext cx="1254589" cy="683335"/>
            </a:xfrm>
            <a:custGeom>
              <a:avLst/>
              <a:gdLst>
                <a:gd name="connsiteX0" fmla="*/ 615355 w 1512168"/>
                <a:gd name="connsiteY0" fmla="*/ 0 h 823631"/>
                <a:gd name="connsiteX1" fmla="*/ 946487 w 1512168"/>
                <a:gd name="connsiteY1" fmla="*/ 176061 h 823631"/>
                <a:gd name="connsiteX2" fmla="*/ 971165 w 1512168"/>
                <a:gd name="connsiteY2" fmla="*/ 221528 h 823631"/>
                <a:gd name="connsiteX3" fmla="*/ 1012673 w 1512168"/>
                <a:gd name="connsiteY3" fmla="*/ 198998 h 823631"/>
                <a:gd name="connsiteX4" fmla="*/ 1112273 w 1512168"/>
                <a:gd name="connsiteY4" fmla="*/ 178890 h 823631"/>
                <a:gd name="connsiteX5" fmla="*/ 1368153 w 1512168"/>
                <a:gd name="connsiteY5" fmla="*/ 434770 h 823631"/>
                <a:gd name="connsiteX6" fmla="*/ 1359228 w 1512168"/>
                <a:gd name="connsiteY6" fmla="*/ 478978 h 823631"/>
                <a:gd name="connsiteX7" fmla="*/ 1405590 w 1512168"/>
                <a:gd name="connsiteY7" fmla="*/ 488338 h 823631"/>
                <a:gd name="connsiteX8" fmla="*/ 1512168 w 1512168"/>
                <a:gd name="connsiteY8" fmla="*/ 649128 h 823631"/>
                <a:gd name="connsiteX9" fmla="*/ 1337665 w 1512168"/>
                <a:gd name="connsiteY9" fmla="*/ 823631 h 823631"/>
                <a:gd name="connsiteX10" fmla="*/ 246511 w 1512168"/>
                <a:gd name="connsiteY10" fmla="*/ 823631 h 823631"/>
                <a:gd name="connsiteX11" fmla="*/ 241041 w 1512168"/>
                <a:gd name="connsiteY11" fmla="*/ 822527 h 823631"/>
                <a:gd name="connsiteX12" fmla="*/ 230088 w 1512168"/>
                <a:gd name="connsiteY12" fmla="*/ 823631 h 823631"/>
                <a:gd name="connsiteX13" fmla="*/ 0 w 1512168"/>
                <a:gd name="connsiteY13" fmla="*/ 593543 h 823631"/>
                <a:gd name="connsiteX14" fmla="*/ 183717 w 1512168"/>
                <a:gd name="connsiteY14" fmla="*/ 368130 h 823631"/>
                <a:gd name="connsiteX15" fmla="*/ 219533 w 1512168"/>
                <a:gd name="connsiteY15" fmla="*/ 364519 h 823631"/>
                <a:gd name="connsiteX16" fmla="*/ 224137 w 1512168"/>
                <a:gd name="connsiteY16" fmla="*/ 318852 h 823631"/>
                <a:gd name="connsiteX17" fmla="*/ 615355 w 1512168"/>
                <a:gd name="connsiteY17" fmla="*/ 0 h 82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2168" h="823631">
                  <a:moveTo>
                    <a:pt x="615355" y="0"/>
                  </a:moveTo>
                  <a:cubicBezTo>
                    <a:pt x="753195" y="0"/>
                    <a:pt x="874724" y="69839"/>
                    <a:pt x="946487" y="176061"/>
                  </a:cubicBezTo>
                  <a:lnTo>
                    <a:pt x="971165" y="221528"/>
                  </a:lnTo>
                  <a:lnTo>
                    <a:pt x="1012673" y="198998"/>
                  </a:lnTo>
                  <a:cubicBezTo>
                    <a:pt x="1043286" y="186050"/>
                    <a:pt x="1076944" y="178890"/>
                    <a:pt x="1112273" y="178890"/>
                  </a:cubicBezTo>
                  <a:cubicBezTo>
                    <a:pt x="1253592" y="178890"/>
                    <a:pt x="1368153" y="293451"/>
                    <a:pt x="1368153" y="434770"/>
                  </a:cubicBezTo>
                  <a:lnTo>
                    <a:pt x="1359228" y="478978"/>
                  </a:lnTo>
                  <a:lnTo>
                    <a:pt x="1405590" y="488338"/>
                  </a:lnTo>
                  <a:cubicBezTo>
                    <a:pt x="1468221" y="514830"/>
                    <a:pt x="1512168" y="576847"/>
                    <a:pt x="1512168" y="649128"/>
                  </a:cubicBezTo>
                  <a:cubicBezTo>
                    <a:pt x="1512168" y="745503"/>
                    <a:pt x="1434040" y="823631"/>
                    <a:pt x="1337665" y="823631"/>
                  </a:cubicBezTo>
                  <a:lnTo>
                    <a:pt x="246511" y="823631"/>
                  </a:lnTo>
                  <a:lnTo>
                    <a:pt x="241041" y="822527"/>
                  </a:lnTo>
                  <a:lnTo>
                    <a:pt x="230088" y="823631"/>
                  </a:lnTo>
                  <a:cubicBezTo>
                    <a:pt x="103014" y="823631"/>
                    <a:pt x="0" y="720617"/>
                    <a:pt x="0" y="593543"/>
                  </a:cubicBezTo>
                  <a:cubicBezTo>
                    <a:pt x="0" y="482353"/>
                    <a:pt x="78870" y="389585"/>
                    <a:pt x="183717" y="368130"/>
                  </a:cubicBezTo>
                  <a:lnTo>
                    <a:pt x="219533" y="364519"/>
                  </a:lnTo>
                  <a:lnTo>
                    <a:pt x="224137" y="318852"/>
                  </a:lnTo>
                  <a:cubicBezTo>
                    <a:pt x="261373" y="136884"/>
                    <a:pt x="422379" y="0"/>
                    <a:pt x="615355" y="0"/>
                  </a:cubicBezTo>
                  <a:close/>
                </a:path>
              </a:pathLst>
            </a:custGeom>
            <a:solidFill>
              <a:schemeClr val="tx1">
                <a:alpha val="14902"/>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1D9FAE06-1359-26C6-0BAA-0F7CF1A2A914}"/>
                </a:ext>
              </a:extLst>
            </p:cNvPr>
            <p:cNvSpPr/>
            <p:nvPr/>
          </p:nvSpPr>
          <p:spPr>
            <a:xfrm>
              <a:off x="368313" y="2729307"/>
              <a:ext cx="2703123" cy="2255375"/>
            </a:xfrm>
            <a:prstGeom prst="rect">
              <a:avLst/>
            </a:prstGeom>
            <a:solidFill>
              <a:sysClr val="window" lastClr="FFFFFF">
                <a:lumMod val="50000"/>
                <a:alpha val="15000"/>
              </a:sysClr>
            </a:solidFill>
            <a:ln w="25400" cap="flat" cmpd="sng" algn="ctr">
              <a:noFill/>
              <a:prstDash val="solid"/>
            </a:ln>
            <a:effectLst/>
          </p:spPr>
          <p:txBody>
            <a:bodyPr spcFirstLastPara="0" vert="horz" wrap="square" lIns="182880" tIns="182880" rIns="182880" bIns="182880" numCol="1" spcCol="127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a:ea typeface="+mn-ea"/>
                  <a:cs typeface="+mn-cs"/>
                </a:rPr>
                <a:t>By VAT design and globally accepted principles taxing rights is based on place of consumption – </a:t>
              </a:r>
              <a:r>
                <a:rPr kumimoji="0" lang="en-GB" sz="1400" b="1" i="0" u="none" strike="noStrike" kern="0" cap="none" spc="0" normalizeH="0" baseline="0" noProof="0" dirty="0">
                  <a:ln>
                    <a:noFill/>
                  </a:ln>
                  <a:solidFill>
                    <a:prstClr val="black"/>
                  </a:solidFill>
                  <a:effectLst/>
                  <a:uLnTx/>
                  <a:uFillTx/>
                  <a:latin typeface="Calibri"/>
                  <a:ea typeface="+mn-ea"/>
                  <a:cs typeface="+mn-cs"/>
                </a:rPr>
                <a:t>Destination Principle</a:t>
              </a:r>
            </a:p>
          </p:txBody>
        </p:sp>
        <p:sp>
          <p:nvSpPr>
            <p:cNvPr id="37" name="Rectangle 36">
              <a:extLst>
                <a:ext uri="{FF2B5EF4-FFF2-40B4-BE49-F238E27FC236}">
                  <a16:creationId xmlns:a16="http://schemas.microsoft.com/office/drawing/2014/main" id="{886139ED-B77D-6705-5B71-2DE644786B2F}"/>
                </a:ext>
              </a:extLst>
            </p:cNvPr>
            <p:cNvSpPr/>
            <p:nvPr/>
          </p:nvSpPr>
          <p:spPr>
            <a:xfrm>
              <a:off x="368313" y="2206087"/>
              <a:ext cx="2703123" cy="523220"/>
            </a:xfrm>
            <a:prstGeom prst="rect">
              <a:avLst/>
            </a:prstGeom>
            <a:solidFill>
              <a:srgbClr val="4F81BD"/>
            </a:solidFill>
            <a:ln w="25400" cap="flat" cmpd="sng" algn="ctr">
              <a:noFill/>
              <a:prstDash val="solid"/>
            </a:ln>
            <a:effectLst/>
          </p:spPr>
          <p:txBody>
            <a:bodyPr spcFirstLastPara="0" vert="horz" wrap="square" lIns="182880" tIns="91440" rIns="182880" bIns="182880" numCol="1" spcCol="1270" anchor="t"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a:ea typeface="+mn-ea"/>
                  <a:cs typeface="+mn-cs"/>
                </a:rPr>
                <a:t>Allocation of Taxing Rights </a:t>
              </a:r>
            </a:p>
          </p:txBody>
        </p:sp>
        <p:sp>
          <p:nvSpPr>
            <p:cNvPr id="38" name="Rectangle 37">
              <a:hlinkClick r:id="" action="ppaction://noaction"/>
              <a:extLst>
                <a:ext uri="{FF2B5EF4-FFF2-40B4-BE49-F238E27FC236}">
                  <a16:creationId xmlns:a16="http://schemas.microsoft.com/office/drawing/2014/main" id="{E17AD432-A654-BC31-3B17-75D78F3E9DD5}"/>
                </a:ext>
              </a:extLst>
            </p:cNvPr>
            <p:cNvSpPr/>
            <p:nvPr/>
          </p:nvSpPr>
          <p:spPr>
            <a:xfrm>
              <a:off x="368313" y="4830430"/>
              <a:ext cx="2703123" cy="350865"/>
            </a:xfrm>
            <a:prstGeom prst="rect">
              <a:avLst/>
            </a:prstGeom>
            <a:solidFill>
              <a:sysClr val="windowText" lastClr="000000">
                <a:lumMod val="75000"/>
                <a:alpha val="67000"/>
              </a:sysClr>
            </a:solidFill>
            <a:ln w="25400" cap="flat" cmpd="sng" algn="ctr">
              <a:noFill/>
              <a:prstDash val="solid"/>
            </a:ln>
            <a:effectLst/>
          </p:spPr>
          <p:txBody>
            <a:bodyPr spcFirstLastPara="0" vert="horz" wrap="square" lIns="91440" tIns="91440" rIns="91440" bIns="91440" numCol="1" spcCol="1270" anchor="t" anchorCtr="0">
              <a:spAutoFit/>
            </a:bodyPr>
            <a:lstStyle/>
            <a:p>
              <a:pPr marL="0" marR="0" lvl="0" indent="0" algn="ctr" defTabSz="666734" eaLnBrk="1" fontAlgn="auto" latinLnBrk="0" hangingPunct="1">
                <a:lnSpc>
                  <a:spcPct val="90000"/>
                </a:lnSpc>
                <a:spcBef>
                  <a:spcPct val="0"/>
                </a:spcBef>
                <a:spcAft>
                  <a:spcPts val="2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a:ea typeface="+mn-ea"/>
                  <a:cs typeface="+mn-cs"/>
                </a:rPr>
                <a:t>Globally accepted principle</a:t>
              </a:r>
            </a:p>
          </p:txBody>
        </p:sp>
        <p:grpSp>
          <p:nvGrpSpPr>
            <p:cNvPr id="39" name="Group 38">
              <a:extLst>
                <a:ext uri="{FF2B5EF4-FFF2-40B4-BE49-F238E27FC236}">
                  <a16:creationId xmlns:a16="http://schemas.microsoft.com/office/drawing/2014/main" id="{AF6F01F4-0FB6-3201-7BF8-A5A9D25B120F}"/>
                </a:ext>
              </a:extLst>
            </p:cNvPr>
            <p:cNvGrpSpPr/>
            <p:nvPr/>
          </p:nvGrpSpPr>
          <p:grpSpPr>
            <a:xfrm>
              <a:off x="3398934" y="1777692"/>
              <a:ext cx="5284955" cy="4567428"/>
              <a:chOff x="545359" y="1598813"/>
              <a:chExt cx="5284955" cy="4567428"/>
            </a:xfrm>
          </p:grpSpPr>
          <p:grpSp>
            <p:nvGrpSpPr>
              <p:cNvPr id="40" name="Group 39">
                <a:extLst>
                  <a:ext uri="{FF2B5EF4-FFF2-40B4-BE49-F238E27FC236}">
                    <a16:creationId xmlns:a16="http://schemas.microsoft.com/office/drawing/2014/main" id="{1A72C10C-E08B-9395-B0F8-5448DACE5C4D}"/>
                  </a:ext>
                </a:extLst>
              </p:cNvPr>
              <p:cNvGrpSpPr/>
              <p:nvPr/>
            </p:nvGrpSpPr>
            <p:grpSpPr>
              <a:xfrm>
                <a:off x="545359" y="1598813"/>
                <a:ext cx="5284955" cy="3168990"/>
                <a:chOff x="660622" y="539158"/>
                <a:chExt cx="4021905" cy="2037800"/>
              </a:xfrm>
              <a:gradFill>
                <a:gsLst>
                  <a:gs pos="0">
                    <a:srgbClr val="8064A2">
                      <a:lumMod val="75000"/>
                    </a:srgbClr>
                  </a:gs>
                  <a:gs pos="100000">
                    <a:srgbClr val="C0504D"/>
                  </a:gs>
                </a:gsLst>
                <a:lin ang="16200000" scaled="0"/>
              </a:gradFill>
            </p:grpSpPr>
            <p:sp>
              <p:nvSpPr>
                <p:cNvPr id="50" name="Oval 47">
                  <a:extLst>
                    <a:ext uri="{FF2B5EF4-FFF2-40B4-BE49-F238E27FC236}">
                      <a16:creationId xmlns:a16="http://schemas.microsoft.com/office/drawing/2014/main" id="{897A6BBF-521B-0A2F-BC80-D3FAF870B792}"/>
                    </a:ext>
                  </a:extLst>
                </p:cNvPr>
                <p:cNvSpPr>
                  <a:spLocks noChangeArrowheads="1"/>
                </p:cNvSpPr>
                <p:nvPr/>
              </p:nvSpPr>
              <p:spPr bwMode="auto">
                <a:xfrm>
                  <a:off x="2137141" y="539158"/>
                  <a:ext cx="1506737" cy="1371132"/>
                </a:xfrm>
                <a:prstGeom prst="ellipse">
                  <a:avLst/>
                </a:prstGeom>
                <a:solidFill>
                  <a:srgbClr val="C00000"/>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1" name="Oval 48">
                  <a:extLst>
                    <a:ext uri="{FF2B5EF4-FFF2-40B4-BE49-F238E27FC236}">
                      <a16:creationId xmlns:a16="http://schemas.microsoft.com/office/drawing/2014/main" id="{2F6049C9-3BC5-F1D8-B77D-506FA477BFB0}"/>
                    </a:ext>
                  </a:extLst>
                </p:cNvPr>
                <p:cNvSpPr>
                  <a:spLocks noChangeArrowheads="1"/>
                </p:cNvSpPr>
                <p:nvPr/>
              </p:nvSpPr>
              <p:spPr bwMode="auto">
                <a:xfrm>
                  <a:off x="2380468" y="1031768"/>
                  <a:ext cx="1392225" cy="1274700"/>
                </a:xfrm>
                <a:prstGeom prst="ellipse">
                  <a:avLst/>
                </a:prstGeom>
                <a:solidFill>
                  <a:srgbClr val="C00000"/>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2" name="Oval 49">
                  <a:extLst>
                    <a:ext uri="{FF2B5EF4-FFF2-40B4-BE49-F238E27FC236}">
                      <a16:creationId xmlns:a16="http://schemas.microsoft.com/office/drawing/2014/main" id="{FB05958B-6AF5-3BC7-8285-1CA37CA21317}"/>
                    </a:ext>
                  </a:extLst>
                </p:cNvPr>
                <p:cNvSpPr>
                  <a:spLocks noChangeArrowheads="1"/>
                </p:cNvSpPr>
                <p:nvPr/>
              </p:nvSpPr>
              <p:spPr bwMode="auto">
                <a:xfrm>
                  <a:off x="660622" y="1302258"/>
                  <a:ext cx="1401266" cy="1274700"/>
                </a:xfrm>
                <a:prstGeom prst="ellipse">
                  <a:avLst/>
                </a:prstGeom>
                <a:solidFill>
                  <a:srgbClr val="9BBB59"/>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 name="Oval 49">
                  <a:extLst>
                    <a:ext uri="{FF2B5EF4-FFF2-40B4-BE49-F238E27FC236}">
                      <a16:creationId xmlns:a16="http://schemas.microsoft.com/office/drawing/2014/main" id="{6120AB68-BD6C-AC3B-E798-23E1672B29D9}"/>
                    </a:ext>
                  </a:extLst>
                </p:cNvPr>
                <p:cNvSpPr>
                  <a:spLocks noChangeArrowheads="1"/>
                </p:cNvSpPr>
                <p:nvPr/>
              </p:nvSpPr>
              <p:spPr bwMode="auto">
                <a:xfrm>
                  <a:off x="3281261" y="910179"/>
                  <a:ext cx="1401266" cy="1274700"/>
                </a:xfrm>
                <a:prstGeom prst="ellipse">
                  <a:avLst/>
                </a:prstGeom>
                <a:solidFill>
                  <a:srgbClr val="C00000"/>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4" name="Oval 49">
                  <a:extLst>
                    <a:ext uri="{FF2B5EF4-FFF2-40B4-BE49-F238E27FC236}">
                      <a16:creationId xmlns:a16="http://schemas.microsoft.com/office/drawing/2014/main" id="{384308B4-E0E3-D56F-EFD4-5B74ED93CAFF}"/>
                    </a:ext>
                  </a:extLst>
                </p:cNvPr>
                <p:cNvSpPr>
                  <a:spLocks noChangeArrowheads="1"/>
                </p:cNvSpPr>
                <p:nvPr/>
              </p:nvSpPr>
              <p:spPr bwMode="auto">
                <a:xfrm>
                  <a:off x="906672" y="585096"/>
                  <a:ext cx="1836598" cy="1497950"/>
                </a:xfrm>
                <a:prstGeom prst="ellipse">
                  <a:avLst/>
                </a:prstGeom>
                <a:solidFill>
                  <a:srgbClr val="9BBB59"/>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41" name="Freeform 56">
                <a:extLst>
                  <a:ext uri="{FF2B5EF4-FFF2-40B4-BE49-F238E27FC236}">
                    <a16:creationId xmlns:a16="http://schemas.microsoft.com/office/drawing/2014/main" id="{B9F702D1-E604-7E05-8239-F78FDC835DD6}"/>
                  </a:ext>
                </a:extLst>
              </p:cNvPr>
              <p:cNvSpPr>
                <a:spLocks/>
              </p:cNvSpPr>
              <p:nvPr/>
            </p:nvSpPr>
            <p:spPr bwMode="auto">
              <a:xfrm>
                <a:off x="1714171" y="2684389"/>
                <a:ext cx="2293181" cy="3481852"/>
              </a:xfrm>
              <a:custGeom>
                <a:avLst/>
                <a:gdLst>
                  <a:gd name="T0" fmla="*/ 161 w 195"/>
                  <a:gd name="T1" fmla="*/ 278 h 278"/>
                  <a:gd name="T2" fmla="*/ 127 w 195"/>
                  <a:gd name="T3" fmla="*/ 153 h 278"/>
                  <a:gd name="T4" fmla="*/ 193 w 195"/>
                  <a:gd name="T5" fmla="*/ 83 h 278"/>
                  <a:gd name="T6" fmla="*/ 193 w 195"/>
                  <a:gd name="T7" fmla="*/ 82 h 278"/>
                  <a:gd name="T8" fmla="*/ 125 w 195"/>
                  <a:gd name="T9" fmla="*/ 130 h 278"/>
                  <a:gd name="T10" fmla="*/ 153 w 195"/>
                  <a:gd name="T11" fmla="*/ 37 h 278"/>
                  <a:gd name="T12" fmla="*/ 152 w 195"/>
                  <a:gd name="T13" fmla="*/ 36 h 278"/>
                  <a:gd name="T14" fmla="*/ 115 w 195"/>
                  <a:gd name="T15" fmla="*/ 116 h 278"/>
                  <a:gd name="T16" fmla="*/ 56 w 195"/>
                  <a:gd name="T17" fmla="*/ 0 h 278"/>
                  <a:gd name="T18" fmla="*/ 56 w 195"/>
                  <a:gd name="T19" fmla="*/ 1 h 278"/>
                  <a:gd name="T20" fmla="*/ 112 w 195"/>
                  <a:gd name="T21" fmla="*/ 151 h 278"/>
                  <a:gd name="T22" fmla="*/ 1 w 195"/>
                  <a:gd name="T23" fmla="*/ 45 h 278"/>
                  <a:gd name="T24" fmla="*/ 1 w 195"/>
                  <a:gd name="T25" fmla="*/ 46 h 278"/>
                  <a:gd name="T26" fmla="*/ 111 w 195"/>
                  <a:gd name="T27" fmla="*/ 175 h 278"/>
                  <a:gd name="T28" fmla="*/ 74 w 195"/>
                  <a:gd name="T29" fmla="*/ 278 h 278"/>
                  <a:gd name="T30" fmla="*/ 161 w 195"/>
                  <a:gd name="T3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 h="278">
                    <a:moveTo>
                      <a:pt x="161" y="278"/>
                    </a:moveTo>
                    <a:cubicBezTo>
                      <a:pt x="137" y="257"/>
                      <a:pt x="123" y="181"/>
                      <a:pt x="127" y="153"/>
                    </a:cubicBezTo>
                    <a:cubicBezTo>
                      <a:pt x="131" y="124"/>
                      <a:pt x="167" y="94"/>
                      <a:pt x="193" y="83"/>
                    </a:cubicBezTo>
                    <a:cubicBezTo>
                      <a:pt x="195" y="82"/>
                      <a:pt x="195" y="81"/>
                      <a:pt x="193" y="82"/>
                    </a:cubicBezTo>
                    <a:cubicBezTo>
                      <a:pt x="192" y="82"/>
                      <a:pt x="144" y="103"/>
                      <a:pt x="125" y="130"/>
                    </a:cubicBezTo>
                    <a:cubicBezTo>
                      <a:pt x="119" y="88"/>
                      <a:pt x="141" y="54"/>
                      <a:pt x="153" y="37"/>
                    </a:cubicBezTo>
                    <a:cubicBezTo>
                      <a:pt x="154" y="36"/>
                      <a:pt x="153" y="35"/>
                      <a:pt x="152" y="36"/>
                    </a:cubicBezTo>
                    <a:cubicBezTo>
                      <a:pt x="144" y="45"/>
                      <a:pt x="120" y="76"/>
                      <a:pt x="115" y="116"/>
                    </a:cubicBezTo>
                    <a:cubicBezTo>
                      <a:pt x="111" y="79"/>
                      <a:pt x="78" y="22"/>
                      <a:pt x="56" y="0"/>
                    </a:cubicBezTo>
                    <a:cubicBezTo>
                      <a:pt x="56" y="0"/>
                      <a:pt x="55" y="1"/>
                      <a:pt x="56" y="1"/>
                    </a:cubicBezTo>
                    <a:cubicBezTo>
                      <a:pt x="74" y="19"/>
                      <a:pt x="116" y="91"/>
                      <a:pt x="112" y="151"/>
                    </a:cubicBezTo>
                    <a:cubicBezTo>
                      <a:pt x="95" y="116"/>
                      <a:pt x="55" y="74"/>
                      <a:pt x="1" y="45"/>
                    </a:cubicBezTo>
                    <a:cubicBezTo>
                      <a:pt x="0" y="45"/>
                      <a:pt x="0" y="46"/>
                      <a:pt x="1" y="46"/>
                    </a:cubicBezTo>
                    <a:cubicBezTo>
                      <a:pt x="40" y="67"/>
                      <a:pt x="102" y="123"/>
                      <a:pt x="111" y="175"/>
                    </a:cubicBezTo>
                    <a:cubicBezTo>
                      <a:pt x="115" y="202"/>
                      <a:pt x="103" y="252"/>
                      <a:pt x="74" y="278"/>
                    </a:cubicBezTo>
                    <a:lnTo>
                      <a:pt x="161" y="278"/>
                    </a:lnTo>
                    <a:close/>
                  </a:path>
                </a:pathLst>
              </a:custGeom>
              <a:solidFill>
                <a:srgbClr val="7F7F7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 name="TextBox 41">
                <a:extLst>
                  <a:ext uri="{FF2B5EF4-FFF2-40B4-BE49-F238E27FC236}">
                    <a16:creationId xmlns:a16="http://schemas.microsoft.com/office/drawing/2014/main" id="{B3690E4F-C869-7CDF-5DB2-7B338E208BB4}"/>
                  </a:ext>
                </a:extLst>
              </p:cNvPr>
              <p:cNvSpPr txBox="1"/>
              <p:nvPr/>
            </p:nvSpPr>
            <p:spPr>
              <a:xfrm>
                <a:off x="4301020" y="2348771"/>
                <a:ext cx="1303460" cy="646331"/>
              </a:xfrm>
              <a:prstGeom prst="rect">
                <a:avLst/>
              </a:prstGeom>
              <a:noFill/>
            </p:spPr>
            <p:txBody>
              <a:bodyPr wrap="square">
                <a:spAutoFit/>
              </a:bodyP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white"/>
                    </a:solidFill>
                    <a:effectLst/>
                    <a:uLnTx/>
                    <a:uFillTx/>
                  </a:rPr>
                  <a:t>Lack of visibility on transactions </a:t>
                </a:r>
                <a:endParaRPr kumimoji="0" lang="en-ZA" sz="1200" b="1" i="0" u="none" strike="noStrike" kern="0" cap="none" spc="0" normalizeH="0" baseline="0" noProof="0" dirty="0">
                  <a:ln>
                    <a:noFill/>
                  </a:ln>
                  <a:solidFill>
                    <a:prstClr val="white"/>
                  </a:solidFill>
                  <a:effectLst/>
                  <a:uLnTx/>
                  <a:uFillTx/>
                </a:endParaRPr>
              </a:p>
            </p:txBody>
          </p:sp>
          <p:sp>
            <p:nvSpPr>
              <p:cNvPr id="43" name="TextBox 42">
                <a:extLst>
                  <a:ext uri="{FF2B5EF4-FFF2-40B4-BE49-F238E27FC236}">
                    <a16:creationId xmlns:a16="http://schemas.microsoft.com/office/drawing/2014/main" id="{FBEB648C-0F9C-0753-F2D6-EAE9E962ADB9}"/>
                  </a:ext>
                </a:extLst>
              </p:cNvPr>
              <p:cNvSpPr txBox="1"/>
              <p:nvPr/>
            </p:nvSpPr>
            <p:spPr>
              <a:xfrm>
                <a:off x="1962481" y="3058933"/>
                <a:ext cx="1074063" cy="448392"/>
              </a:xfrm>
              <a:prstGeom prst="rect">
                <a:avLst/>
              </a:prstGeom>
              <a:noFill/>
            </p:spPr>
            <p:txBody>
              <a:bodyPr wrap="square">
                <a:spAutoFit/>
              </a:bodyPr>
              <a:lstStyle/>
              <a:p>
                <a:pPr marL="171450" marR="0" lvl="0" indent="-171450" defTabSz="457200" eaLnBrk="1" fontAlgn="auto" latinLnBrk="0" hangingPunct="1">
                  <a:lnSpc>
                    <a:spcPct val="89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white"/>
                    </a:solidFill>
                    <a:effectLst/>
                    <a:uLnTx/>
                    <a:uFillTx/>
                  </a:rPr>
                  <a:t>Expansion</a:t>
                </a:r>
                <a:r>
                  <a:rPr kumimoji="0" lang="en-US" sz="1400" b="1" i="0" u="none" strike="noStrike" kern="0" cap="none" spc="0" normalizeH="0" baseline="0" noProof="0" dirty="0">
                    <a:ln>
                      <a:noFill/>
                    </a:ln>
                    <a:solidFill>
                      <a:prstClr val="white"/>
                    </a:solidFill>
                    <a:effectLst/>
                    <a:uLnTx/>
                    <a:uFillTx/>
                  </a:rPr>
                  <a:t> </a:t>
                </a:r>
                <a:r>
                  <a:rPr kumimoji="0" lang="en-US" sz="1200" b="1" i="0" u="none" strike="noStrike" kern="0" cap="none" spc="0" normalizeH="0" baseline="0" noProof="0" dirty="0">
                    <a:ln>
                      <a:noFill/>
                    </a:ln>
                    <a:solidFill>
                      <a:prstClr val="white"/>
                    </a:solidFill>
                    <a:effectLst/>
                    <a:uLnTx/>
                    <a:uFillTx/>
                  </a:rPr>
                  <a:t>of tax base </a:t>
                </a:r>
                <a:endParaRPr kumimoji="0" lang="en-US" sz="1400" b="1" i="0" u="none" strike="noStrike" kern="0" cap="none" spc="0" normalizeH="0" baseline="0" noProof="0" dirty="0">
                  <a:ln>
                    <a:noFill/>
                  </a:ln>
                  <a:solidFill>
                    <a:prstClr val="white"/>
                  </a:solidFill>
                  <a:effectLst/>
                  <a:uLnTx/>
                  <a:uFillTx/>
                </a:endParaRPr>
              </a:p>
            </p:txBody>
          </p:sp>
          <p:sp>
            <p:nvSpPr>
              <p:cNvPr id="44" name="TextBox 43">
                <a:extLst>
                  <a:ext uri="{FF2B5EF4-FFF2-40B4-BE49-F238E27FC236}">
                    <a16:creationId xmlns:a16="http://schemas.microsoft.com/office/drawing/2014/main" id="{A6D06EFF-1650-AA67-CD60-8D838E14B34D}"/>
                  </a:ext>
                </a:extLst>
              </p:cNvPr>
              <p:cNvSpPr txBox="1"/>
              <p:nvPr/>
            </p:nvSpPr>
            <p:spPr>
              <a:xfrm>
                <a:off x="1308852" y="1987551"/>
                <a:ext cx="1814104" cy="1078372"/>
              </a:xfrm>
              <a:prstGeom prst="rect">
                <a:avLst/>
              </a:prstGeom>
              <a:noFill/>
            </p:spPr>
            <p:txBody>
              <a:bodyPr wrap="square">
                <a:spAutoFit/>
              </a:bodyPr>
              <a:lstStyle/>
              <a:p>
                <a:pPr marL="171450" marR="0" lvl="0" indent="-171450" defTabSz="457200" eaLnBrk="1" fontAlgn="auto" latinLnBrk="0" hangingPunct="1">
                  <a:lnSpc>
                    <a:spcPct val="89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white"/>
                    </a:solidFill>
                    <a:effectLst/>
                    <a:uLnTx/>
                    <a:uFillTx/>
                  </a:rPr>
                  <a:t>Review and amendment of the extant laws to bring them up to date with the current environment.</a:t>
                </a:r>
              </a:p>
            </p:txBody>
          </p:sp>
          <p:sp>
            <p:nvSpPr>
              <p:cNvPr id="45" name="TextBox 44">
                <a:extLst>
                  <a:ext uri="{FF2B5EF4-FFF2-40B4-BE49-F238E27FC236}">
                    <a16:creationId xmlns:a16="http://schemas.microsoft.com/office/drawing/2014/main" id="{1CE1BDF1-54B4-103F-F1F2-76700C1E9268}"/>
                  </a:ext>
                </a:extLst>
              </p:cNvPr>
              <p:cNvSpPr txBox="1"/>
              <p:nvPr/>
            </p:nvSpPr>
            <p:spPr>
              <a:xfrm>
                <a:off x="796583" y="3086372"/>
                <a:ext cx="1303460" cy="749692"/>
              </a:xfrm>
              <a:prstGeom prst="rect">
                <a:avLst/>
              </a:prstGeom>
              <a:noFill/>
            </p:spPr>
            <p:txBody>
              <a:bodyPr wrap="square">
                <a:spAutoFit/>
              </a:bodyPr>
              <a:lstStyle/>
              <a:p>
                <a:pPr marL="171450" marR="0" lvl="0" indent="-171450" defTabSz="457200" eaLnBrk="1" fontAlgn="auto" latinLnBrk="0" hangingPunct="1">
                  <a:lnSpc>
                    <a:spcPct val="89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white"/>
                    </a:solidFill>
                    <a:effectLst/>
                    <a:uLnTx/>
                    <a:uFillTx/>
                  </a:rPr>
                  <a:t>Technological advancement in revenue collection</a:t>
                </a:r>
              </a:p>
            </p:txBody>
          </p:sp>
          <p:sp>
            <p:nvSpPr>
              <p:cNvPr id="46" name="TextBox 45">
                <a:extLst>
                  <a:ext uri="{FF2B5EF4-FFF2-40B4-BE49-F238E27FC236}">
                    <a16:creationId xmlns:a16="http://schemas.microsoft.com/office/drawing/2014/main" id="{E4CEF723-A146-35AE-36F8-098F78E23E92}"/>
                  </a:ext>
                </a:extLst>
              </p:cNvPr>
              <p:cNvSpPr txBox="1"/>
              <p:nvPr/>
            </p:nvSpPr>
            <p:spPr>
              <a:xfrm>
                <a:off x="749969" y="3873136"/>
                <a:ext cx="1237351" cy="749692"/>
              </a:xfrm>
              <a:prstGeom prst="rect">
                <a:avLst/>
              </a:prstGeom>
              <a:noFill/>
            </p:spPr>
            <p:txBody>
              <a:bodyPr wrap="square">
                <a:spAutoFit/>
              </a:bodyPr>
              <a:lstStyle/>
              <a:p>
                <a:pPr marL="171450" marR="0" lvl="0" indent="-171450" defTabSz="457200" eaLnBrk="1" fontAlgn="auto" latinLnBrk="0" hangingPunct="1">
                  <a:lnSpc>
                    <a:spcPct val="89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white"/>
                    </a:solidFill>
                    <a:effectLst/>
                    <a:uLnTx/>
                    <a:uFillTx/>
                  </a:rPr>
                  <a:t>Enhanced Domestic Revenue Mobilization</a:t>
                </a:r>
              </a:p>
            </p:txBody>
          </p:sp>
          <p:sp>
            <p:nvSpPr>
              <p:cNvPr id="47" name="TextBox 46">
                <a:extLst>
                  <a:ext uri="{FF2B5EF4-FFF2-40B4-BE49-F238E27FC236}">
                    <a16:creationId xmlns:a16="http://schemas.microsoft.com/office/drawing/2014/main" id="{21202838-3FFF-3C22-6418-BE34CAD78755}"/>
                  </a:ext>
                </a:extLst>
              </p:cNvPr>
              <p:cNvSpPr txBox="1"/>
              <p:nvPr/>
            </p:nvSpPr>
            <p:spPr>
              <a:xfrm>
                <a:off x="4532922" y="3084460"/>
                <a:ext cx="1192939" cy="830997"/>
              </a:xfrm>
              <a:prstGeom prst="rect">
                <a:avLst/>
              </a:prstGeom>
              <a:noFill/>
            </p:spPr>
            <p:txBody>
              <a:bodyPr wrap="square">
                <a:spAutoFit/>
              </a:bodyP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white"/>
                    </a:solidFill>
                    <a:effectLst/>
                    <a:uLnTx/>
                    <a:uFillTx/>
                  </a:rPr>
                  <a:t>Recurrent fraud and revenue leakages </a:t>
                </a:r>
                <a:endParaRPr kumimoji="0" lang="en-US" sz="1600" b="1" i="0" u="none" strike="noStrike" kern="0" cap="none" spc="0" normalizeH="0" baseline="0" noProof="0" dirty="0">
                  <a:ln>
                    <a:noFill/>
                  </a:ln>
                  <a:solidFill>
                    <a:prstClr val="white"/>
                  </a:solidFill>
                  <a:effectLst/>
                  <a:uLnTx/>
                  <a:uFillTx/>
                </a:endParaRPr>
              </a:p>
            </p:txBody>
          </p:sp>
          <p:sp>
            <p:nvSpPr>
              <p:cNvPr id="48" name="TextBox 47">
                <a:extLst>
                  <a:ext uri="{FF2B5EF4-FFF2-40B4-BE49-F238E27FC236}">
                    <a16:creationId xmlns:a16="http://schemas.microsoft.com/office/drawing/2014/main" id="{CB9D476D-BA95-69D8-9749-639CEB266C40}"/>
                  </a:ext>
                </a:extLst>
              </p:cNvPr>
              <p:cNvSpPr txBox="1"/>
              <p:nvPr/>
            </p:nvSpPr>
            <p:spPr>
              <a:xfrm>
                <a:off x="3247660" y="3071276"/>
                <a:ext cx="1482662" cy="1015663"/>
              </a:xfrm>
              <a:prstGeom prst="rect">
                <a:avLst/>
              </a:prstGeom>
              <a:noFill/>
            </p:spPr>
            <p:txBody>
              <a:bodyPr wrap="square">
                <a:spAutoFit/>
              </a:bodyP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white"/>
                    </a:solidFill>
                    <a:effectLst/>
                    <a:uLnTx/>
                    <a:uFillTx/>
                  </a:rPr>
                  <a:t>Limited compliance monitoring and enforcement authority</a:t>
                </a:r>
                <a:endParaRPr kumimoji="0" lang="en-US" sz="1600" b="1" i="0" u="none" strike="noStrike" kern="0" cap="none" spc="0" normalizeH="0" baseline="0" noProof="0" dirty="0">
                  <a:ln>
                    <a:noFill/>
                  </a:ln>
                  <a:solidFill>
                    <a:prstClr val="white"/>
                  </a:solidFill>
                  <a:effectLst/>
                  <a:uLnTx/>
                  <a:uFillTx/>
                </a:endParaRPr>
              </a:p>
            </p:txBody>
          </p:sp>
          <p:sp>
            <p:nvSpPr>
              <p:cNvPr id="49" name="TextBox 48">
                <a:extLst>
                  <a:ext uri="{FF2B5EF4-FFF2-40B4-BE49-F238E27FC236}">
                    <a16:creationId xmlns:a16="http://schemas.microsoft.com/office/drawing/2014/main" id="{81108037-D220-4D7D-EA78-393234D07DA6}"/>
                  </a:ext>
                </a:extLst>
              </p:cNvPr>
              <p:cNvSpPr txBox="1"/>
              <p:nvPr/>
            </p:nvSpPr>
            <p:spPr>
              <a:xfrm>
                <a:off x="3026346" y="1786960"/>
                <a:ext cx="1318482" cy="1015663"/>
              </a:xfrm>
              <a:prstGeom prst="rect">
                <a:avLst/>
              </a:prstGeom>
              <a:noFill/>
            </p:spPr>
            <p:txBody>
              <a:bodyPr wrap="square">
                <a:spAutoFit/>
              </a:bodyP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white"/>
                    </a:solidFill>
                    <a:effectLst/>
                    <a:uLnTx/>
                    <a:uFillTx/>
                  </a:rPr>
                  <a:t>Tax uncertainty and distorted tax treatment of transactions</a:t>
                </a:r>
                <a:endParaRPr kumimoji="0" lang="en-US" sz="1600" b="1" i="0" u="none" strike="noStrike" kern="0" cap="none" spc="0" normalizeH="0" baseline="0" noProof="0" dirty="0">
                  <a:ln>
                    <a:noFill/>
                  </a:ln>
                  <a:solidFill>
                    <a:prstClr val="white"/>
                  </a:solidFill>
                  <a:effectLst/>
                  <a:uLnTx/>
                  <a:uFillTx/>
                </a:endParaRPr>
              </a:p>
            </p:txBody>
          </p:sp>
        </p:grpSp>
        <p:sp>
          <p:nvSpPr>
            <p:cNvPr id="55" name="Rectangle 54">
              <a:extLst>
                <a:ext uri="{FF2B5EF4-FFF2-40B4-BE49-F238E27FC236}">
                  <a16:creationId xmlns:a16="http://schemas.microsoft.com/office/drawing/2014/main" id="{D8BA504F-DB87-BE3C-1CFB-A4AF2BB94FBF}"/>
                </a:ext>
              </a:extLst>
            </p:cNvPr>
            <p:cNvSpPr/>
            <p:nvPr/>
          </p:nvSpPr>
          <p:spPr>
            <a:xfrm>
              <a:off x="8935949" y="2700584"/>
              <a:ext cx="3001589" cy="2255375"/>
            </a:xfrm>
            <a:prstGeom prst="rect">
              <a:avLst/>
            </a:prstGeom>
            <a:solidFill>
              <a:sysClr val="window" lastClr="FFFFFF">
                <a:lumMod val="50000"/>
                <a:alpha val="15000"/>
              </a:sysClr>
            </a:solidFill>
            <a:ln w="25400" cap="flat" cmpd="sng" algn="ctr">
              <a:noFill/>
              <a:prstDash val="solid"/>
            </a:ln>
            <a:effectLst/>
          </p:spPr>
          <p:txBody>
            <a:bodyPr spcFirstLastPara="0" vert="horz" wrap="square" lIns="182880" tIns="182880" rIns="182880" bIns="182880" numCol="1" spcCol="127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a:ea typeface="+mn-ea"/>
                  <a:cs typeface="+mn-cs"/>
                </a:rPr>
                <a:t>Key element is voluntary compliance founded on ease of compliance, neutrality, fairness, simplicity &amp; certainty.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Calibri"/>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a:ea typeface="+mn-ea"/>
                  <a:cs typeface="+mn-cs"/>
                </a:rPr>
                <a:t>Supported by harnessing of data and international cooperation for compliance monitoring and enforcement.</a:t>
              </a:r>
            </a:p>
          </p:txBody>
        </p:sp>
        <p:sp>
          <p:nvSpPr>
            <p:cNvPr id="56" name="Rectangle 55">
              <a:extLst>
                <a:ext uri="{FF2B5EF4-FFF2-40B4-BE49-F238E27FC236}">
                  <a16:creationId xmlns:a16="http://schemas.microsoft.com/office/drawing/2014/main" id="{011EC5B1-928A-5671-1E78-0323F22A7F0C}"/>
                </a:ext>
              </a:extLst>
            </p:cNvPr>
            <p:cNvSpPr/>
            <p:nvPr/>
          </p:nvSpPr>
          <p:spPr>
            <a:xfrm>
              <a:off x="8938455" y="2177364"/>
              <a:ext cx="2999083" cy="523220"/>
            </a:xfrm>
            <a:prstGeom prst="rect">
              <a:avLst/>
            </a:prstGeom>
            <a:solidFill>
              <a:srgbClr val="F79646">
                <a:lumMod val="75000"/>
              </a:srgbClr>
            </a:solidFill>
            <a:ln w="25400" cap="flat" cmpd="sng" algn="ctr">
              <a:noFill/>
              <a:prstDash val="solid"/>
            </a:ln>
            <a:effectLst/>
          </p:spPr>
          <p:txBody>
            <a:bodyPr spcFirstLastPara="0" vert="horz" wrap="square" lIns="182880" tIns="91440" rIns="182880" bIns="182880" numCol="1" spcCol="1270" anchor="t"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a:ea typeface="+mn-ea"/>
                  <a:cs typeface="+mn-cs"/>
                </a:rPr>
                <a:t>Enforcement of Taxing Rights</a:t>
              </a:r>
            </a:p>
          </p:txBody>
        </p:sp>
        <p:sp>
          <p:nvSpPr>
            <p:cNvPr id="57" name="Rectangle 56">
              <a:hlinkClick r:id="" action="ppaction://noaction"/>
              <a:extLst>
                <a:ext uri="{FF2B5EF4-FFF2-40B4-BE49-F238E27FC236}">
                  <a16:creationId xmlns:a16="http://schemas.microsoft.com/office/drawing/2014/main" id="{8E48A798-DF1C-1106-EEBD-D46038EBFF13}"/>
                </a:ext>
              </a:extLst>
            </p:cNvPr>
            <p:cNvSpPr/>
            <p:nvPr/>
          </p:nvSpPr>
          <p:spPr>
            <a:xfrm>
              <a:off x="8935949" y="4801707"/>
              <a:ext cx="3001589" cy="350865"/>
            </a:xfrm>
            <a:prstGeom prst="rect">
              <a:avLst/>
            </a:prstGeom>
            <a:solidFill>
              <a:sysClr val="windowText" lastClr="000000">
                <a:lumMod val="75000"/>
                <a:alpha val="67000"/>
              </a:sysClr>
            </a:solidFill>
            <a:ln w="25400" cap="flat" cmpd="sng" algn="ctr">
              <a:noFill/>
              <a:prstDash val="solid"/>
            </a:ln>
            <a:effectLst/>
          </p:spPr>
          <p:txBody>
            <a:bodyPr spcFirstLastPara="0" vert="horz" wrap="square" lIns="91440" tIns="91440" rIns="91440" bIns="91440" numCol="1" spcCol="1270" anchor="t" anchorCtr="0">
              <a:spAutoFit/>
            </a:bodyPr>
            <a:lstStyle/>
            <a:p>
              <a:pPr marL="0" marR="0" lvl="0" indent="0" algn="ctr" defTabSz="666734" eaLnBrk="1" fontAlgn="auto" latinLnBrk="0" hangingPunct="1">
                <a:lnSpc>
                  <a:spcPct val="90000"/>
                </a:lnSpc>
                <a:spcBef>
                  <a:spcPct val="0"/>
                </a:spcBef>
                <a:spcAft>
                  <a:spcPts val="2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a:ea typeface="+mn-ea"/>
                  <a:cs typeface="+mn-cs"/>
                </a:rPr>
                <a:t>Driven by voluntary compliance</a:t>
              </a:r>
            </a:p>
          </p:txBody>
        </p:sp>
      </p:grpSp>
    </p:spTree>
    <p:extLst>
      <p:ext uri="{BB962C8B-B14F-4D97-AF65-F5344CB8AC3E}">
        <p14:creationId xmlns:p14="http://schemas.microsoft.com/office/powerpoint/2010/main" val="131666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dirty="0"/>
              <a:t>Taxing Supply of Electronic Services</a:t>
            </a:r>
            <a:endParaRPr lang="en-US" dirty="0"/>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pic>
        <p:nvPicPr>
          <p:cNvPr id="7" name="Picture 6" descr="Diagram&#10;&#10;Description automatically generated">
            <a:extLst>
              <a:ext uri="{FF2B5EF4-FFF2-40B4-BE49-F238E27FC236}">
                <a16:creationId xmlns:a16="http://schemas.microsoft.com/office/drawing/2014/main" id="{E396B5C0-A078-02E6-B38D-15909D5F0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6414" y="2599568"/>
            <a:ext cx="2014994" cy="2848783"/>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diagram&#10;&#10;Description automatically generated">
            <a:extLst>
              <a:ext uri="{FF2B5EF4-FFF2-40B4-BE49-F238E27FC236}">
                <a16:creationId xmlns:a16="http://schemas.microsoft.com/office/drawing/2014/main" id="{A8565BFF-EE76-1950-9F72-580A0F9A0090}"/>
              </a:ext>
            </a:extLst>
          </p:cNvPr>
          <p:cNvPicPr>
            <a:picLocks noChangeAspect="1"/>
          </p:cNvPicPr>
          <p:nvPr/>
        </p:nvPicPr>
        <p:blipFill>
          <a:blip r:embed="rId4"/>
          <a:stretch>
            <a:fillRect/>
          </a:stretch>
        </p:blipFill>
        <p:spPr>
          <a:xfrm>
            <a:off x="7637136" y="1756019"/>
            <a:ext cx="1985308" cy="2848784"/>
          </a:xfrm>
          <a:prstGeom prst="rect">
            <a:avLst/>
          </a:prstGeom>
        </p:spPr>
      </p:pic>
      <p:sp>
        <p:nvSpPr>
          <p:cNvPr id="10" name="TextBox 9">
            <a:extLst>
              <a:ext uri="{FF2B5EF4-FFF2-40B4-BE49-F238E27FC236}">
                <a16:creationId xmlns:a16="http://schemas.microsoft.com/office/drawing/2014/main" id="{3DF464B4-2E7A-380F-FB8E-E7B6898CC274}"/>
              </a:ext>
            </a:extLst>
          </p:cNvPr>
          <p:cNvSpPr txBox="1"/>
          <p:nvPr/>
        </p:nvSpPr>
        <p:spPr>
          <a:xfrm>
            <a:off x="795528" y="1938527"/>
            <a:ext cx="4215384" cy="4201150"/>
          </a:xfrm>
          <a:prstGeom prst="rect">
            <a:avLst/>
          </a:prstGeom>
          <a:noFill/>
        </p:spPr>
        <p:txBody>
          <a:bodyPr wrap="square">
            <a:spAutoFit/>
          </a:bodyPr>
          <a:lstStyle/>
          <a:p>
            <a:pPr marL="474300" indent="-457200">
              <a:spcBef>
                <a:spcPts val="0"/>
              </a:spcBef>
              <a:spcAft>
                <a:spcPts val="1800"/>
              </a:spcAft>
              <a:buFont typeface="+mj-lt"/>
              <a:buAutoNum type="arabicPeriod"/>
            </a:pPr>
            <a:r>
              <a:rPr lang="en-US" sz="1600" dirty="0">
                <a:cs typeface="Arial" panose="020B0604020202020204" pitchFamily="34" charset="0"/>
              </a:rPr>
              <a:t>Suggested policy framework for international supplies of services and intangibles</a:t>
            </a:r>
          </a:p>
          <a:p>
            <a:pPr marL="474300" indent="-457200">
              <a:spcBef>
                <a:spcPts val="0"/>
              </a:spcBef>
              <a:spcAft>
                <a:spcPts val="1800"/>
              </a:spcAft>
              <a:buFont typeface="+mj-lt"/>
              <a:buAutoNum type="arabicPeriod"/>
            </a:pPr>
            <a:r>
              <a:rPr lang="en-US" sz="1600" dirty="0">
                <a:cs typeface="Arial" panose="020B0604020202020204" pitchFamily="34" charset="0"/>
              </a:rPr>
              <a:t>Suggested policy framework for international supplies of low-value goods </a:t>
            </a:r>
          </a:p>
          <a:p>
            <a:pPr marL="474300" indent="-457200">
              <a:spcBef>
                <a:spcPts val="0"/>
              </a:spcBef>
              <a:spcAft>
                <a:spcPts val="1800"/>
              </a:spcAft>
              <a:buFont typeface="+mj-lt"/>
              <a:buAutoNum type="arabicPeriod"/>
            </a:pPr>
            <a:r>
              <a:rPr lang="en-US" sz="1600" dirty="0">
                <a:cs typeface="Arial" panose="020B0604020202020204" pitchFamily="34" charset="0"/>
              </a:rPr>
              <a:t>Addressing the VAT implications of the sharing and gig economy</a:t>
            </a:r>
          </a:p>
          <a:p>
            <a:pPr marL="474300" indent="-457200">
              <a:spcBef>
                <a:spcPts val="0"/>
              </a:spcBef>
              <a:spcAft>
                <a:spcPts val="1800"/>
              </a:spcAft>
              <a:buFont typeface="+mj-lt"/>
              <a:buAutoNum type="arabicPeriod"/>
            </a:pPr>
            <a:r>
              <a:rPr lang="en-US" sz="1600" dirty="0">
                <a:cs typeface="Arial" panose="020B0604020202020204" pitchFamily="34" charset="0"/>
              </a:rPr>
              <a:t>Administrative and operational implementation of the simplified registration and collection regime</a:t>
            </a:r>
          </a:p>
          <a:p>
            <a:pPr marL="474300" indent="-457200">
              <a:spcBef>
                <a:spcPts val="0"/>
              </a:spcBef>
              <a:spcAft>
                <a:spcPts val="1800"/>
              </a:spcAft>
              <a:buFont typeface="+mj-lt"/>
              <a:buAutoNum type="arabicPeriod"/>
            </a:pPr>
            <a:r>
              <a:rPr lang="en-US" sz="1600" dirty="0">
                <a:cs typeface="Arial" panose="020B0604020202020204" pitchFamily="34" charset="0"/>
              </a:rPr>
              <a:t>Enhancing compliance and enforcement</a:t>
            </a:r>
          </a:p>
          <a:p>
            <a:pPr marL="474300" indent="-457200">
              <a:spcBef>
                <a:spcPts val="0"/>
              </a:spcBef>
              <a:spcAft>
                <a:spcPts val="1800"/>
              </a:spcAft>
              <a:buFont typeface="+mj-lt"/>
              <a:buAutoNum type="arabicPeriod"/>
            </a:pPr>
            <a:r>
              <a:rPr lang="en-US" sz="1600" dirty="0">
                <a:cs typeface="Arial" panose="020B0604020202020204" pitchFamily="34" charset="0"/>
              </a:rPr>
              <a:t>Checklists to support implementation </a:t>
            </a:r>
          </a:p>
        </p:txBody>
      </p:sp>
      <p:pic>
        <p:nvPicPr>
          <p:cNvPr id="11" name="Picture 10">
            <a:extLst>
              <a:ext uri="{FF2B5EF4-FFF2-40B4-BE49-F238E27FC236}">
                <a16:creationId xmlns:a16="http://schemas.microsoft.com/office/drawing/2014/main" id="{44F4A094-F36C-1D4C-86ED-F3E2B1DBBC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5298675" y="2599568"/>
            <a:ext cx="2307731" cy="2848784"/>
          </a:xfrm>
          <a:prstGeom prst="rect">
            <a:avLst/>
          </a:prstGeom>
        </p:spPr>
      </p:pic>
    </p:spTree>
    <p:extLst>
      <p:ext uri="{BB962C8B-B14F-4D97-AF65-F5344CB8AC3E}">
        <p14:creationId xmlns:p14="http://schemas.microsoft.com/office/powerpoint/2010/main" val="30019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a:t>VAT Compliance in Cross Border Supply of Digital Services </a:t>
            </a:r>
            <a:endParaRPr lang="en-US"/>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sp>
        <p:nvSpPr>
          <p:cNvPr id="5" name="TextBox 4">
            <a:extLst>
              <a:ext uri="{FF2B5EF4-FFF2-40B4-BE49-F238E27FC236}">
                <a16:creationId xmlns:a16="http://schemas.microsoft.com/office/drawing/2014/main" id="{264A2CA9-5345-DC73-B656-DE77F0DE8841}"/>
              </a:ext>
            </a:extLst>
          </p:cNvPr>
          <p:cNvSpPr txBox="1"/>
          <p:nvPr/>
        </p:nvSpPr>
        <p:spPr>
          <a:xfrm>
            <a:off x="1940560" y="1619479"/>
            <a:ext cx="9655096" cy="4524315"/>
          </a:xfrm>
          <a:prstGeom prst="rect">
            <a:avLst/>
          </a:prstGeom>
          <a:noFill/>
        </p:spPr>
        <p:txBody>
          <a:bodyPr wrap="square" rtlCol="0">
            <a:spAutoFit/>
          </a:bodyPr>
          <a:lstStyle/>
          <a:p>
            <a:pPr marL="285750" indent="-285750">
              <a:buFont typeface="Arial" panose="020B0604020202020204" pitchFamily="34" charset="0"/>
              <a:buChar char="•"/>
            </a:pPr>
            <a:r>
              <a:rPr lang="en-ZA" dirty="0"/>
              <a:t>Application of the destination principle, neutrality and fairness </a:t>
            </a:r>
          </a:p>
          <a:p>
            <a:endParaRPr lang="en-ZA" dirty="0"/>
          </a:p>
          <a:p>
            <a:pPr marL="285750" indent="-285750">
              <a:buFont typeface="Arial" panose="020B0604020202020204" pitchFamily="34" charset="0"/>
              <a:buChar char="•"/>
            </a:pPr>
            <a:r>
              <a:rPr lang="en-ZA" dirty="0"/>
              <a:t>Cross border supply of services were usually taxed as imported services especially for B2B transactions using the reverse charge mechanism</a:t>
            </a:r>
          </a:p>
          <a:p>
            <a:endParaRPr lang="en-ZA" dirty="0"/>
          </a:p>
          <a:p>
            <a:pPr marL="285750" indent="-285750">
              <a:buFont typeface="Arial" panose="020B0604020202020204" pitchFamily="34" charset="0"/>
              <a:buChar char="•"/>
            </a:pPr>
            <a:r>
              <a:rPr lang="en-ZA" dirty="0"/>
              <a:t>Advent and proliferation of digital services has resulted the adoption of the simplified VAT compliance regime for cross border supplies</a:t>
            </a:r>
          </a:p>
          <a:p>
            <a:endParaRPr lang="en-ZA" dirty="0"/>
          </a:p>
          <a:p>
            <a:pPr marL="285750" indent="-285750">
              <a:buFont typeface="Arial" panose="020B0604020202020204" pitchFamily="34" charset="0"/>
              <a:buChar char="•"/>
            </a:pPr>
            <a:r>
              <a:rPr lang="en-ZA" dirty="0"/>
              <a:t>Simplified regime puts obligation to charge and remit VAT on the foreign supplier making supply of digital services into the jurisdiction</a:t>
            </a:r>
          </a:p>
          <a:p>
            <a:endParaRPr lang="en-ZA" dirty="0"/>
          </a:p>
          <a:p>
            <a:pPr marL="285750" indent="-285750">
              <a:buFont typeface="Arial" panose="020B0604020202020204" pitchFamily="34" charset="0"/>
              <a:buChar char="•"/>
            </a:pPr>
            <a:r>
              <a:rPr lang="en-ZA" dirty="0"/>
              <a:t>International VAT/GST Guideline is focused on B2C supplies but some jurisdictions in Africa have all-inclusive regime covering B2C and B2B supplies </a:t>
            </a:r>
          </a:p>
          <a:p>
            <a:endParaRPr lang="en-ZA" dirty="0"/>
          </a:p>
          <a:p>
            <a:pPr marL="285750" indent="-285750">
              <a:buFont typeface="Arial" panose="020B0604020202020204" pitchFamily="34" charset="0"/>
              <a:buChar char="•"/>
            </a:pPr>
            <a:r>
              <a:rPr lang="en-ZA" dirty="0"/>
              <a:t>Over 70 countries have implemented a simplified VAT compliance regime for cross border supply of digital services</a:t>
            </a:r>
          </a:p>
        </p:txBody>
      </p:sp>
    </p:spTree>
    <p:extLst>
      <p:ext uri="{BB962C8B-B14F-4D97-AF65-F5344CB8AC3E}">
        <p14:creationId xmlns:p14="http://schemas.microsoft.com/office/powerpoint/2010/main" val="404321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7" y="800941"/>
            <a:ext cx="9144000"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dirty="0"/>
              <a:t>Issues for Consideration</a:t>
            </a:r>
            <a:endParaRPr lang="en-US" dirty="0"/>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sp>
        <p:nvSpPr>
          <p:cNvPr id="6" name="TextBox 5">
            <a:extLst>
              <a:ext uri="{FF2B5EF4-FFF2-40B4-BE49-F238E27FC236}">
                <a16:creationId xmlns:a16="http://schemas.microsoft.com/office/drawing/2014/main" id="{1E5FFE07-26D8-6A18-AE5A-2BC41FED0060}"/>
              </a:ext>
            </a:extLst>
          </p:cNvPr>
          <p:cNvSpPr txBox="1"/>
          <p:nvPr/>
        </p:nvSpPr>
        <p:spPr>
          <a:xfrm>
            <a:off x="1758608" y="1490755"/>
            <a:ext cx="9799989" cy="5355312"/>
          </a:xfrm>
          <a:prstGeom prst="rect">
            <a:avLst/>
          </a:prstGeom>
          <a:noFill/>
        </p:spPr>
        <p:txBody>
          <a:bodyPr wrap="square" rtlCol="0">
            <a:spAutoFit/>
          </a:bodyPr>
          <a:lstStyle/>
          <a:p>
            <a:pPr marL="285750" indent="-285750">
              <a:buFont typeface="Courier New" panose="02070309020205020404" pitchFamily="49" charset="0"/>
              <a:buChar char="o"/>
            </a:pPr>
            <a:r>
              <a:rPr lang="en-ZA" dirty="0"/>
              <a:t>Imposition</a:t>
            </a:r>
          </a:p>
          <a:p>
            <a:pPr marL="742950" lvl="1" indent="-285750">
              <a:buFont typeface="Arial" panose="020B0604020202020204" pitchFamily="34" charset="0"/>
              <a:buChar char="•"/>
            </a:pPr>
            <a:r>
              <a:rPr lang="en-ZA" dirty="0"/>
              <a:t>Definition of Goods and Services – </a:t>
            </a:r>
            <a:r>
              <a:rPr lang="en-ZA" dirty="0">
                <a:solidFill>
                  <a:srgbClr val="FF0000"/>
                </a:solidFill>
              </a:rPr>
              <a:t>Is extant legislation adequate to cover digital goods?</a:t>
            </a:r>
          </a:p>
          <a:p>
            <a:pPr marL="742950" lvl="1" indent="-285750">
              <a:buFont typeface="Arial" panose="020B0604020202020204" pitchFamily="34" charset="0"/>
              <a:buChar char="•"/>
            </a:pPr>
            <a:r>
              <a:rPr lang="en-ZA" dirty="0"/>
              <a:t>Definition of Taxable Supplies - </a:t>
            </a:r>
            <a:r>
              <a:rPr lang="en-ZA" dirty="0">
                <a:solidFill>
                  <a:srgbClr val="FF0000"/>
                </a:solidFill>
              </a:rPr>
              <a:t>Is extant legislation adequate to cover supplies to non-registered taxpayers by non-residents?</a:t>
            </a:r>
          </a:p>
          <a:p>
            <a:pPr marL="742950" lvl="1" indent="-285750">
              <a:buFont typeface="Arial" panose="020B0604020202020204" pitchFamily="34" charset="0"/>
              <a:buChar char="•"/>
            </a:pPr>
            <a:r>
              <a:rPr lang="en-ZA" dirty="0"/>
              <a:t>Definition of Electronic Services - </a:t>
            </a:r>
            <a:r>
              <a:rPr lang="en-US" dirty="0">
                <a:solidFill>
                  <a:srgbClr val="FF0000"/>
                </a:solidFill>
              </a:rPr>
              <a:t>Is electronic service clearly defined in the law and within scope of VAT?</a:t>
            </a:r>
          </a:p>
          <a:p>
            <a:pPr lvl="1"/>
            <a:endParaRPr lang="en-ZA" dirty="0"/>
          </a:p>
          <a:p>
            <a:pPr marL="342900" indent="-342900">
              <a:buFont typeface="Courier New" panose="02070309020205020404" pitchFamily="49" charset="0"/>
              <a:buChar char="o"/>
            </a:pPr>
            <a:r>
              <a:rPr lang="en-ZA" dirty="0"/>
              <a:t>Place of Supply – </a:t>
            </a:r>
            <a:r>
              <a:rPr lang="en-ZA" dirty="0">
                <a:solidFill>
                  <a:srgbClr val="FF0000"/>
                </a:solidFill>
              </a:rPr>
              <a:t>Does the extant rules enable ease of identification of place consumption or utility?</a:t>
            </a:r>
            <a:endParaRPr lang="en-ZA" dirty="0"/>
          </a:p>
          <a:p>
            <a:pPr marL="742950" lvl="1" indent="-285750">
              <a:buFont typeface="Arial" panose="020B0604020202020204" pitchFamily="34" charset="0"/>
              <a:buChar char="•"/>
            </a:pPr>
            <a:endParaRPr lang="en-ZA" dirty="0"/>
          </a:p>
          <a:p>
            <a:pPr marL="285750" indent="-285750">
              <a:buFont typeface="Courier New" panose="02070309020205020404" pitchFamily="49" charset="0"/>
              <a:buChar char="o"/>
            </a:pPr>
            <a:r>
              <a:rPr lang="en-ZA" dirty="0"/>
              <a:t>Collection Mechanism – </a:t>
            </a:r>
            <a:r>
              <a:rPr lang="en-ZA" dirty="0">
                <a:solidFill>
                  <a:srgbClr val="FF0000"/>
                </a:solidFill>
              </a:rPr>
              <a:t>Reverse charge works for VAT registered taxpayers but leaves the rapidly growing non-registered out of the VAT net. </a:t>
            </a:r>
          </a:p>
          <a:p>
            <a:pPr lvl="1"/>
            <a:endParaRPr lang="en-ZA" dirty="0"/>
          </a:p>
          <a:p>
            <a:pPr lvl="1"/>
            <a:endParaRPr lang="en-ZA" dirty="0"/>
          </a:p>
          <a:p>
            <a:pPr marL="285750" indent="-285750">
              <a:buFont typeface="Courier New" panose="02070309020205020404" pitchFamily="49" charset="0"/>
              <a:buChar char="o"/>
            </a:pPr>
            <a:r>
              <a:rPr lang="en-ZA" dirty="0"/>
              <a:t>Compliance and Administration – </a:t>
            </a:r>
            <a:r>
              <a:rPr lang="en-ZA" dirty="0">
                <a:solidFill>
                  <a:srgbClr val="FF0000"/>
                </a:solidFill>
              </a:rPr>
              <a:t>Non-residents making supplies in the digital economy not required or enabled to register for VAT even when above threshold but compete in the same market as domestic suppliers</a:t>
            </a:r>
            <a:endParaRPr lang="en-ZA" dirty="0"/>
          </a:p>
          <a:p>
            <a:pPr lvl="1"/>
            <a:endParaRPr lang="en-ZA" dirty="0"/>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403995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2023163" y="732378"/>
            <a:ext cx="10256053"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sz="2000" dirty="0"/>
              <a:t>Addressing VAT Compliance in Cross Border Supply of Digital Services </a:t>
            </a:r>
            <a:endParaRPr lang="en-US" sz="2000" dirty="0"/>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sp>
        <p:nvSpPr>
          <p:cNvPr id="5" name="TextBox 4">
            <a:extLst>
              <a:ext uri="{FF2B5EF4-FFF2-40B4-BE49-F238E27FC236}">
                <a16:creationId xmlns:a16="http://schemas.microsoft.com/office/drawing/2014/main" id="{DB01F89E-7CA9-B34C-2E2F-1126286B2E15}"/>
              </a:ext>
            </a:extLst>
          </p:cNvPr>
          <p:cNvSpPr txBox="1"/>
          <p:nvPr/>
        </p:nvSpPr>
        <p:spPr>
          <a:xfrm>
            <a:off x="7021901" y="6342336"/>
            <a:ext cx="4779035" cy="307777"/>
          </a:xfrm>
          <a:prstGeom prst="rect">
            <a:avLst/>
          </a:prstGeom>
          <a:solidFill>
            <a:schemeClr val="bg1"/>
          </a:solidFill>
        </p:spPr>
        <p:txBody>
          <a:bodyPr wrap="square" rtlCol="0">
            <a:spAutoFit/>
          </a:bodyPr>
          <a:lstStyle/>
          <a:p>
            <a:r>
              <a:rPr lang="en-US" sz="1400" i="1" dirty="0">
                <a:solidFill>
                  <a:schemeClr val="accent6">
                    <a:lumMod val="75000"/>
                  </a:schemeClr>
                </a:solidFill>
              </a:rPr>
              <a:t>Building effective and efficient tax administrations in Africa</a:t>
            </a:r>
          </a:p>
        </p:txBody>
      </p:sp>
      <p:grpSp>
        <p:nvGrpSpPr>
          <p:cNvPr id="22" name="Group 21">
            <a:extLst>
              <a:ext uri="{FF2B5EF4-FFF2-40B4-BE49-F238E27FC236}">
                <a16:creationId xmlns:a16="http://schemas.microsoft.com/office/drawing/2014/main" id="{1C80EE1F-C21E-F79C-A8C9-2AC14134AEC6}"/>
              </a:ext>
            </a:extLst>
          </p:cNvPr>
          <p:cNvGrpSpPr/>
          <p:nvPr/>
        </p:nvGrpSpPr>
        <p:grpSpPr>
          <a:xfrm>
            <a:off x="1905334" y="1860483"/>
            <a:ext cx="10043031" cy="4325128"/>
            <a:chOff x="734198" y="1428477"/>
            <a:chExt cx="11249393" cy="4844656"/>
          </a:xfrm>
        </p:grpSpPr>
        <p:sp>
          <p:nvSpPr>
            <p:cNvPr id="7" name="Rectangle: Rounded Corners 6">
              <a:extLst>
                <a:ext uri="{FF2B5EF4-FFF2-40B4-BE49-F238E27FC236}">
                  <a16:creationId xmlns:a16="http://schemas.microsoft.com/office/drawing/2014/main" id="{68AF8554-F101-1FF7-F68A-8BA8B0315F6D}"/>
                </a:ext>
              </a:extLst>
            </p:cNvPr>
            <p:cNvSpPr/>
            <p:nvPr/>
          </p:nvSpPr>
          <p:spPr>
            <a:xfrm>
              <a:off x="1302272" y="1438751"/>
              <a:ext cx="1268004" cy="791110"/>
            </a:xfrm>
            <a:prstGeom prst="roundRect">
              <a:avLst/>
            </a:prstGeom>
            <a:solidFill>
              <a:schemeClr val="accent6">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a:t>Not a New Tax</a:t>
              </a:r>
            </a:p>
          </p:txBody>
        </p:sp>
        <p:sp>
          <p:nvSpPr>
            <p:cNvPr id="9" name="Rectangle: Rounded Corners 8">
              <a:extLst>
                <a:ext uri="{FF2B5EF4-FFF2-40B4-BE49-F238E27FC236}">
                  <a16:creationId xmlns:a16="http://schemas.microsoft.com/office/drawing/2014/main" id="{04115055-65DB-446E-D803-A8CACCD07094}"/>
                </a:ext>
              </a:extLst>
            </p:cNvPr>
            <p:cNvSpPr/>
            <p:nvPr/>
          </p:nvSpPr>
          <p:spPr>
            <a:xfrm>
              <a:off x="4599258" y="1433646"/>
              <a:ext cx="1436239" cy="791110"/>
            </a:xfrm>
            <a:prstGeom prst="roundRect">
              <a:avLst/>
            </a:prstGeom>
            <a:solidFill>
              <a:schemeClr val="accent6">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a:t>Simplified Compliance Regime</a:t>
              </a:r>
            </a:p>
          </p:txBody>
        </p:sp>
        <p:sp>
          <p:nvSpPr>
            <p:cNvPr id="10" name="Rectangle: Rounded Corners 9">
              <a:extLst>
                <a:ext uri="{FF2B5EF4-FFF2-40B4-BE49-F238E27FC236}">
                  <a16:creationId xmlns:a16="http://schemas.microsoft.com/office/drawing/2014/main" id="{5D13839A-2E8A-B1D5-B3C1-ACCF214600F1}"/>
                </a:ext>
              </a:extLst>
            </p:cNvPr>
            <p:cNvSpPr/>
            <p:nvPr/>
          </p:nvSpPr>
          <p:spPr>
            <a:xfrm>
              <a:off x="7865207" y="1438751"/>
              <a:ext cx="1504823" cy="791110"/>
            </a:xfrm>
            <a:prstGeom prst="roundRect">
              <a:avLst/>
            </a:prstGeom>
            <a:solidFill>
              <a:schemeClr val="accent6">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a:t>Scope of VAT and Regime</a:t>
              </a:r>
            </a:p>
          </p:txBody>
        </p:sp>
        <p:sp>
          <p:nvSpPr>
            <p:cNvPr id="11" name="Rectangle: Rounded Corners 10">
              <a:extLst>
                <a:ext uri="{FF2B5EF4-FFF2-40B4-BE49-F238E27FC236}">
                  <a16:creationId xmlns:a16="http://schemas.microsoft.com/office/drawing/2014/main" id="{19C57336-764A-97AE-8F4D-086A174483A8}"/>
                </a:ext>
              </a:extLst>
            </p:cNvPr>
            <p:cNvSpPr/>
            <p:nvPr/>
          </p:nvSpPr>
          <p:spPr>
            <a:xfrm>
              <a:off x="7865208" y="2724214"/>
              <a:ext cx="1531440" cy="791110"/>
            </a:xfrm>
            <a:prstGeom prst="roundRect">
              <a:avLst/>
            </a:prstGeom>
            <a:solidFill>
              <a:schemeClr val="accent6">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a:t>Place of Supply</a:t>
              </a:r>
            </a:p>
          </p:txBody>
        </p:sp>
        <p:sp>
          <p:nvSpPr>
            <p:cNvPr id="12" name="Rectangle: Rounded Corners 11">
              <a:extLst>
                <a:ext uri="{FF2B5EF4-FFF2-40B4-BE49-F238E27FC236}">
                  <a16:creationId xmlns:a16="http://schemas.microsoft.com/office/drawing/2014/main" id="{E5D4F8A5-4B40-9759-257A-B7A9C3BEEB56}"/>
                </a:ext>
              </a:extLst>
            </p:cNvPr>
            <p:cNvSpPr/>
            <p:nvPr/>
          </p:nvSpPr>
          <p:spPr>
            <a:xfrm>
              <a:off x="7865208" y="4009678"/>
              <a:ext cx="1504822" cy="791110"/>
            </a:xfrm>
            <a:prstGeom prst="roundRect">
              <a:avLst/>
            </a:prstGeom>
            <a:solidFill>
              <a:schemeClr val="accent6">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a:t>Collection Mechanism</a:t>
              </a:r>
            </a:p>
          </p:txBody>
        </p:sp>
        <p:sp>
          <p:nvSpPr>
            <p:cNvPr id="13" name="Rectangle: Rounded Corners 12">
              <a:extLst>
                <a:ext uri="{FF2B5EF4-FFF2-40B4-BE49-F238E27FC236}">
                  <a16:creationId xmlns:a16="http://schemas.microsoft.com/office/drawing/2014/main" id="{F2F34029-2B9E-60EE-A1B8-B6855B1B071F}"/>
                </a:ext>
              </a:extLst>
            </p:cNvPr>
            <p:cNvSpPr/>
            <p:nvPr/>
          </p:nvSpPr>
          <p:spPr>
            <a:xfrm>
              <a:off x="7865208" y="5351001"/>
              <a:ext cx="1638388" cy="791110"/>
            </a:xfrm>
            <a:prstGeom prst="roundRect">
              <a:avLst/>
            </a:prstGeom>
            <a:solidFill>
              <a:schemeClr val="accent6">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a:t>Administrative Processes</a:t>
              </a:r>
            </a:p>
          </p:txBody>
        </p:sp>
        <p:sp>
          <p:nvSpPr>
            <p:cNvPr id="14" name="Left Brace 13">
              <a:extLst>
                <a:ext uri="{FF2B5EF4-FFF2-40B4-BE49-F238E27FC236}">
                  <a16:creationId xmlns:a16="http://schemas.microsoft.com/office/drawing/2014/main" id="{D89AF672-C2A1-9CE3-1D1F-F8C25596AAD2}"/>
                </a:ext>
              </a:extLst>
            </p:cNvPr>
            <p:cNvSpPr/>
            <p:nvPr/>
          </p:nvSpPr>
          <p:spPr>
            <a:xfrm rot="10800000">
              <a:off x="7047022" y="1428477"/>
              <a:ext cx="503435" cy="4834382"/>
            </a:xfrm>
            <a:prstGeom prst="leftBrac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1400"/>
            </a:p>
          </p:txBody>
        </p:sp>
        <p:sp>
          <p:nvSpPr>
            <p:cNvPr id="15" name="TextBox 14">
              <a:extLst>
                <a:ext uri="{FF2B5EF4-FFF2-40B4-BE49-F238E27FC236}">
                  <a16:creationId xmlns:a16="http://schemas.microsoft.com/office/drawing/2014/main" id="{38917C95-C3F2-CDE6-9FE3-C249E59C0D09}"/>
                </a:ext>
              </a:extLst>
            </p:cNvPr>
            <p:cNvSpPr txBox="1"/>
            <p:nvPr/>
          </p:nvSpPr>
          <p:spPr>
            <a:xfrm>
              <a:off x="3872055" y="2339210"/>
              <a:ext cx="2976016" cy="2275325"/>
            </a:xfrm>
            <a:prstGeom prst="rect">
              <a:avLst/>
            </a:prstGeom>
            <a:noFill/>
            <a:ln>
              <a:solidFill>
                <a:schemeClr val="accent3">
                  <a:lumMod val="75000"/>
                </a:schemeClr>
              </a:solidFill>
            </a:ln>
          </p:spPr>
          <p:txBody>
            <a:bodyPr wrap="square" rtlCol="0">
              <a:spAutoFit/>
            </a:bodyPr>
            <a:lstStyle/>
            <a:p>
              <a:pPr algn="ctr"/>
              <a:r>
                <a:rPr lang="en-ZA" sz="1400" dirty="0"/>
                <a:t>The simplified compliance regime is built on consistency of rules and ease of voluntary compliance. It addresses the areas of compliance that may create challenges thus providing clarity and tax certainty.</a:t>
              </a:r>
            </a:p>
            <a:p>
              <a:pPr algn="ctr"/>
              <a:endParaRPr lang="en-ZA" sz="1400" dirty="0"/>
            </a:p>
          </p:txBody>
        </p:sp>
        <p:sp>
          <p:nvSpPr>
            <p:cNvPr id="16" name="Left Brace 15">
              <a:extLst>
                <a:ext uri="{FF2B5EF4-FFF2-40B4-BE49-F238E27FC236}">
                  <a16:creationId xmlns:a16="http://schemas.microsoft.com/office/drawing/2014/main" id="{97DF2E2A-B184-6487-1A7D-685BBF2EC276}"/>
                </a:ext>
              </a:extLst>
            </p:cNvPr>
            <p:cNvSpPr/>
            <p:nvPr/>
          </p:nvSpPr>
          <p:spPr>
            <a:xfrm rot="10800000">
              <a:off x="3084300" y="1438751"/>
              <a:ext cx="503435" cy="4834382"/>
            </a:xfrm>
            <a:prstGeom prst="leftBrac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1400" dirty="0"/>
            </a:p>
          </p:txBody>
        </p:sp>
        <p:sp>
          <p:nvSpPr>
            <p:cNvPr id="17" name="TextBox 16">
              <a:extLst>
                <a:ext uri="{FF2B5EF4-FFF2-40B4-BE49-F238E27FC236}">
                  <a16:creationId xmlns:a16="http://schemas.microsoft.com/office/drawing/2014/main" id="{5CF0ED06-82DC-21E2-2401-90ABE6854EA9}"/>
                </a:ext>
              </a:extLst>
            </p:cNvPr>
            <p:cNvSpPr txBox="1"/>
            <p:nvPr/>
          </p:nvSpPr>
          <p:spPr>
            <a:xfrm>
              <a:off x="734198" y="2616208"/>
              <a:ext cx="2404152" cy="2034004"/>
            </a:xfrm>
            <a:prstGeom prst="rect">
              <a:avLst/>
            </a:prstGeom>
            <a:noFill/>
            <a:ln>
              <a:solidFill>
                <a:schemeClr val="accent3">
                  <a:lumMod val="75000"/>
                </a:schemeClr>
              </a:solidFill>
            </a:ln>
          </p:spPr>
          <p:txBody>
            <a:bodyPr wrap="square" rtlCol="0">
              <a:spAutoFit/>
            </a:bodyPr>
            <a:lstStyle/>
            <a:p>
              <a:pPr algn="ctr"/>
              <a:r>
                <a:rPr lang="en-ZA" sz="1400" dirty="0"/>
                <a:t>VAT on cross border supply of digital services is not a new tax but the implementation of VAT compliance rules and processes suitable for digital services supplied by non residents.</a:t>
              </a:r>
            </a:p>
          </p:txBody>
        </p:sp>
        <p:sp>
          <p:nvSpPr>
            <p:cNvPr id="18" name="TextBox 17">
              <a:extLst>
                <a:ext uri="{FF2B5EF4-FFF2-40B4-BE49-F238E27FC236}">
                  <a16:creationId xmlns:a16="http://schemas.microsoft.com/office/drawing/2014/main" id="{E2E28CDB-219D-558E-3E47-956ECDE7B12E}"/>
                </a:ext>
              </a:extLst>
            </p:cNvPr>
            <p:cNvSpPr txBox="1"/>
            <p:nvPr/>
          </p:nvSpPr>
          <p:spPr>
            <a:xfrm>
              <a:off x="9579439" y="2840279"/>
              <a:ext cx="2404152" cy="1551360"/>
            </a:xfrm>
            <a:prstGeom prst="rect">
              <a:avLst/>
            </a:prstGeom>
            <a:noFill/>
            <a:ln>
              <a:solidFill>
                <a:schemeClr val="accent3">
                  <a:lumMod val="75000"/>
                </a:schemeClr>
              </a:solidFill>
            </a:ln>
          </p:spPr>
          <p:txBody>
            <a:bodyPr wrap="square" rtlCol="0">
              <a:spAutoFit/>
            </a:bodyPr>
            <a:lstStyle/>
            <a:p>
              <a:pPr algn="ctr"/>
              <a:r>
                <a:rPr lang="en-ZA" sz="1400" dirty="0"/>
                <a:t>These are the core areas essential to effective implementation of the compliance regime for cross border suppliers of digital services.</a:t>
              </a:r>
            </a:p>
          </p:txBody>
        </p:sp>
        <p:pic>
          <p:nvPicPr>
            <p:cNvPr id="19" name="Picture 18">
              <a:extLst>
                <a:ext uri="{FF2B5EF4-FFF2-40B4-BE49-F238E27FC236}">
                  <a16:creationId xmlns:a16="http://schemas.microsoft.com/office/drawing/2014/main" id="{2167C5CE-8072-C457-5508-A433B69DF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3724361" y="4868214"/>
              <a:ext cx="993782" cy="1226778"/>
            </a:xfrm>
            <a:prstGeom prst="rect">
              <a:avLst/>
            </a:prstGeom>
          </p:spPr>
        </p:pic>
        <p:pic>
          <p:nvPicPr>
            <p:cNvPr id="20" name="Picture 19" descr="Diagram&#10;&#10;Description automatically generated">
              <a:extLst>
                <a:ext uri="{FF2B5EF4-FFF2-40B4-BE49-F238E27FC236}">
                  <a16:creationId xmlns:a16="http://schemas.microsoft.com/office/drawing/2014/main" id="{E83C48E9-5477-53B8-D777-215D52BAFB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6613" y="4868213"/>
              <a:ext cx="993783" cy="1189198"/>
            </a:xfrm>
            <a:prstGeom prst="rect">
              <a:avLst/>
            </a:prstGeom>
            <a:ln>
              <a:noFill/>
            </a:ln>
            <a:effectLst>
              <a:outerShdw blurRad="292100" dist="139700" dir="2700000" algn="tl" rotWithShape="0">
                <a:srgbClr val="333333">
                  <a:alpha val="65000"/>
                </a:srgbClr>
              </a:outerShdw>
            </a:effectLst>
          </p:spPr>
        </p:pic>
        <p:pic>
          <p:nvPicPr>
            <p:cNvPr id="21" name="Picture 20" descr="A picture containing diagram&#10;&#10;Description automatically generated">
              <a:extLst>
                <a:ext uri="{FF2B5EF4-FFF2-40B4-BE49-F238E27FC236}">
                  <a16:creationId xmlns:a16="http://schemas.microsoft.com/office/drawing/2014/main" id="{07B9B1B1-D882-1DA6-59D9-C82E1DF6BB62}"/>
                </a:ext>
              </a:extLst>
            </p:cNvPr>
            <p:cNvPicPr>
              <a:picLocks noChangeAspect="1"/>
            </p:cNvPicPr>
            <p:nvPr/>
          </p:nvPicPr>
          <p:blipFill>
            <a:blip r:embed="rId5"/>
            <a:stretch>
              <a:fillRect/>
            </a:stretch>
          </p:blipFill>
          <p:spPr>
            <a:xfrm>
              <a:off x="4833310" y="4844647"/>
              <a:ext cx="993784" cy="1212764"/>
            </a:xfrm>
            <a:prstGeom prst="rect">
              <a:avLst/>
            </a:prstGeom>
          </p:spPr>
        </p:pic>
      </p:grpSp>
      <p:sp>
        <p:nvSpPr>
          <p:cNvPr id="23" name="TextBox 22">
            <a:extLst>
              <a:ext uri="{FF2B5EF4-FFF2-40B4-BE49-F238E27FC236}">
                <a16:creationId xmlns:a16="http://schemas.microsoft.com/office/drawing/2014/main" id="{89526CDF-D85E-6CD8-D32B-E0924439370D}"/>
              </a:ext>
            </a:extLst>
          </p:cNvPr>
          <p:cNvSpPr txBox="1"/>
          <p:nvPr/>
        </p:nvSpPr>
        <p:spPr>
          <a:xfrm>
            <a:off x="8562671" y="2713843"/>
            <a:ext cx="795411" cy="369332"/>
          </a:xfrm>
          <a:prstGeom prst="rect">
            <a:avLst/>
          </a:prstGeom>
          <a:noFill/>
        </p:spPr>
        <p:txBody>
          <a:bodyPr wrap="none" rtlCol="0">
            <a:spAutoFit/>
          </a:bodyPr>
          <a:lstStyle/>
          <a:p>
            <a:r>
              <a:rPr lang="en-US" dirty="0">
                <a:solidFill>
                  <a:srgbClr val="FF0000"/>
                </a:solidFill>
              </a:rPr>
              <a:t>WHEN</a:t>
            </a:r>
          </a:p>
        </p:txBody>
      </p:sp>
      <p:sp>
        <p:nvSpPr>
          <p:cNvPr id="24" name="TextBox 23">
            <a:extLst>
              <a:ext uri="{FF2B5EF4-FFF2-40B4-BE49-F238E27FC236}">
                <a16:creationId xmlns:a16="http://schemas.microsoft.com/office/drawing/2014/main" id="{FF50638C-16C0-1196-38E5-1E08B1FDD8EC}"/>
              </a:ext>
            </a:extLst>
          </p:cNvPr>
          <p:cNvSpPr txBox="1"/>
          <p:nvPr/>
        </p:nvSpPr>
        <p:spPr>
          <a:xfrm>
            <a:off x="8580000" y="1532273"/>
            <a:ext cx="761362" cy="369332"/>
          </a:xfrm>
          <a:prstGeom prst="rect">
            <a:avLst/>
          </a:prstGeom>
          <a:noFill/>
        </p:spPr>
        <p:txBody>
          <a:bodyPr wrap="none" rtlCol="0">
            <a:spAutoFit/>
          </a:bodyPr>
          <a:lstStyle/>
          <a:p>
            <a:r>
              <a:rPr lang="en-US" dirty="0">
                <a:solidFill>
                  <a:srgbClr val="FF0000"/>
                </a:solidFill>
              </a:rPr>
              <a:t>WHAT</a:t>
            </a:r>
          </a:p>
        </p:txBody>
      </p:sp>
      <p:sp>
        <p:nvSpPr>
          <p:cNvPr id="25" name="TextBox 24">
            <a:extLst>
              <a:ext uri="{FF2B5EF4-FFF2-40B4-BE49-F238E27FC236}">
                <a16:creationId xmlns:a16="http://schemas.microsoft.com/office/drawing/2014/main" id="{466A53CF-07FB-8796-116F-DB869E61D92F}"/>
              </a:ext>
            </a:extLst>
          </p:cNvPr>
          <p:cNvSpPr txBox="1"/>
          <p:nvPr/>
        </p:nvSpPr>
        <p:spPr>
          <a:xfrm>
            <a:off x="8600149" y="3828786"/>
            <a:ext cx="686406" cy="369332"/>
          </a:xfrm>
          <a:prstGeom prst="rect">
            <a:avLst/>
          </a:prstGeom>
          <a:noFill/>
        </p:spPr>
        <p:txBody>
          <a:bodyPr wrap="none" rtlCol="0">
            <a:spAutoFit/>
          </a:bodyPr>
          <a:lstStyle/>
          <a:p>
            <a:r>
              <a:rPr lang="en-US" dirty="0">
                <a:solidFill>
                  <a:srgbClr val="FF0000"/>
                </a:solidFill>
              </a:rPr>
              <a:t>WHO</a:t>
            </a:r>
          </a:p>
        </p:txBody>
      </p:sp>
      <p:sp>
        <p:nvSpPr>
          <p:cNvPr id="26" name="TextBox 25">
            <a:extLst>
              <a:ext uri="{FF2B5EF4-FFF2-40B4-BE49-F238E27FC236}">
                <a16:creationId xmlns:a16="http://schemas.microsoft.com/office/drawing/2014/main" id="{82F163F5-D0B7-37A9-5585-0945716EB45A}"/>
              </a:ext>
            </a:extLst>
          </p:cNvPr>
          <p:cNvSpPr txBox="1"/>
          <p:nvPr/>
        </p:nvSpPr>
        <p:spPr>
          <a:xfrm>
            <a:off x="8612031" y="5022587"/>
            <a:ext cx="683905" cy="369332"/>
          </a:xfrm>
          <a:prstGeom prst="rect">
            <a:avLst/>
          </a:prstGeom>
          <a:noFill/>
        </p:spPr>
        <p:txBody>
          <a:bodyPr wrap="none" rtlCol="0">
            <a:spAutoFit/>
          </a:bodyPr>
          <a:lstStyle/>
          <a:p>
            <a:r>
              <a:rPr lang="en-US" dirty="0">
                <a:solidFill>
                  <a:srgbClr val="FF0000"/>
                </a:solidFill>
              </a:rPr>
              <a:t>HOW</a:t>
            </a:r>
          </a:p>
        </p:txBody>
      </p:sp>
    </p:spTree>
    <p:extLst>
      <p:ext uri="{BB962C8B-B14F-4D97-AF65-F5344CB8AC3E}">
        <p14:creationId xmlns:p14="http://schemas.microsoft.com/office/powerpoint/2010/main" val="13936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B21C-9FF3-218D-7B27-8F03960C3CAC}"/>
              </a:ext>
            </a:extLst>
          </p:cNvPr>
          <p:cNvSpPr>
            <a:spLocks noGrp="1"/>
          </p:cNvSpPr>
          <p:nvPr>
            <p:ph type="ctrTitle" idx="4294967295" hasCustomPrompt="1"/>
          </p:nvPr>
        </p:nvSpPr>
        <p:spPr>
          <a:xfrm>
            <a:off x="1940560" y="787084"/>
            <a:ext cx="9144000" cy="675957"/>
          </a:xfrm>
          <a:prstGeom prst="rect">
            <a:avLst/>
          </a:prstGeom>
        </p:spPr>
        <p:txBody>
          <a:bodyPr anchor="b"/>
          <a:lstStyle>
            <a:lvl1pPr algn="l">
              <a:defRPr sz="2400" b="1">
                <a:solidFill>
                  <a:srgbClr val="007F40"/>
                </a:solidFill>
                <a:latin typeface="Arial" panose="020B0604020202020204" pitchFamily="34" charset="0"/>
                <a:cs typeface="Arial" panose="020B0604020202020204" pitchFamily="34" charset="0"/>
              </a:defRPr>
            </a:lvl1pPr>
          </a:lstStyle>
          <a:p>
            <a:r>
              <a:rPr lang="en-GB"/>
              <a:t>WHY HAS ATAF DEVELOPED A QMDTT?</a:t>
            </a:r>
            <a:endParaRPr lang="en-US"/>
          </a:p>
        </p:txBody>
      </p:sp>
      <p:pic>
        <p:nvPicPr>
          <p:cNvPr id="3" name="Picture 2">
            <a:extLst>
              <a:ext uri="{FF2B5EF4-FFF2-40B4-BE49-F238E27FC236}">
                <a16:creationId xmlns:a16="http://schemas.microsoft.com/office/drawing/2014/main" id="{5A8CCEF7-3F33-5F9D-CD32-7A6D30F5480E}"/>
              </a:ext>
            </a:extLst>
          </p:cNvPr>
          <p:cNvPicPr>
            <a:picLocks noChangeAspect="1"/>
          </p:cNvPicPr>
          <p:nvPr/>
        </p:nvPicPr>
        <p:blipFill>
          <a:blip r:embed="rId2"/>
          <a:stretch>
            <a:fillRect/>
          </a:stretch>
        </p:blipFill>
        <p:spPr>
          <a:xfrm>
            <a:off x="0" y="0"/>
            <a:ext cx="12178139" cy="6865814"/>
          </a:xfrm>
          <a:prstGeom prst="rect">
            <a:avLst/>
          </a:prstGeom>
        </p:spPr>
      </p:pic>
      <p:sp>
        <p:nvSpPr>
          <p:cNvPr id="4" name="Title 1">
            <a:extLst>
              <a:ext uri="{FF2B5EF4-FFF2-40B4-BE49-F238E27FC236}">
                <a16:creationId xmlns:a16="http://schemas.microsoft.com/office/drawing/2014/main" id="{B1B9E370-2071-6E9E-436E-57E9EAF47162}"/>
              </a:ext>
            </a:extLst>
          </p:cNvPr>
          <p:cNvSpPr txBox="1">
            <a:spLocks/>
          </p:cNvSpPr>
          <p:nvPr/>
        </p:nvSpPr>
        <p:spPr>
          <a:xfrm>
            <a:off x="1935946" y="800941"/>
            <a:ext cx="9741933" cy="675957"/>
          </a:xfrm>
          <a:prstGeom prst="rect">
            <a:avLst/>
          </a:prstGeom>
        </p:spPr>
        <p:txBody>
          <a:bodyPr anchor="b"/>
          <a:lstStyle>
            <a:lvl1pPr algn="l" defTabSz="914400" rtl="0" eaLnBrk="1" latinLnBrk="0" hangingPunct="1">
              <a:lnSpc>
                <a:spcPct val="90000"/>
              </a:lnSpc>
              <a:spcBef>
                <a:spcPct val="0"/>
              </a:spcBef>
              <a:buNone/>
              <a:defRPr sz="2400" b="1" kern="1200">
                <a:solidFill>
                  <a:srgbClr val="007F40"/>
                </a:solidFill>
                <a:latin typeface="Arial" panose="020B0604020202020204" pitchFamily="34" charset="0"/>
                <a:ea typeface="+mj-ea"/>
                <a:cs typeface="Arial" panose="020B0604020202020204" pitchFamily="34" charset="0"/>
              </a:defRPr>
            </a:lvl1pPr>
          </a:lstStyle>
          <a:p>
            <a:r>
              <a:rPr lang="en-GB"/>
              <a:t>Implementing a Compliance Regime for Cross Border Supplies</a:t>
            </a:r>
            <a:endParaRPr lang="en-US"/>
          </a:p>
        </p:txBody>
      </p:sp>
      <p:sp>
        <p:nvSpPr>
          <p:cNvPr id="8" name="Footer Placeholder 4">
            <a:extLst>
              <a:ext uri="{FF2B5EF4-FFF2-40B4-BE49-F238E27FC236}">
                <a16:creationId xmlns:a16="http://schemas.microsoft.com/office/drawing/2014/main" id="{E5EAAA52-210F-282A-E652-415641F3EE43}"/>
              </a:ext>
            </a:extLst>
          </p:cNvPr>
          <p:cNvSpPr txBox="1">
            <a:spLocks/>
          </p:cNvSpPr>
          <p:nvPr/>
        </p:nvSpPr>
        <p:spPr>
          <a:xfrm>
            <a:off x="724601" y="6411568"/>
            <a:ext cx="9799989"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2021 - African Tax Administration Forum (ATAF), All rights reserved.</a:t>
            </a:r>
          </a:p>
        </p:txBody>
      </p:sp>
      <p:grpSp>
        <p:nvGrpSpPr>
          <p:cNvPr id="13" name="Group 12">
            <a:extLst>
              <a:ext uri="{FF2B5EF4-FFF2-40B4-BE49-F238E27FC236}">
                <a16:creationId xmlns:a16="http://schemas.microsoft.com/office/drawing/2014/main" id="{7737EB79-D3B1-3788-3345-D0C01DE356A8}"/>
              </a:ext>
            </a:extLst>
          </p:cNvPr>
          <p:cNvGrpSpPr/>
          <p:nvPr/>
        </p:nvGrpSpPr>
        <p:grpSpPr>
          <a:xfrm>
            <a:off x="73446" y="1948229"/>
            <a:ext cx="12045107" cy="3761277"/>
            <a:chOff x="123365" y="1806153"/>
            <a:chExt cx="11935603" cy="3727083"/>
          </a:xfrm>
        </p:grpSpPr>
        <p:sp>
          <p:nvSpPr>
            <p:cNvPr id="5" name="TextBox 4">
              <a:extLst>
                <a:ext uri="{FF2B5EF4-FFF2-40B4-BE49-F238E27FC236}">
                  <a16:creationId xmlns:a16="http://schemas.microsoft.com/office/drawing/2014/main" id="{75CF535C-29A2-3584-0843-8ABA97F45525}"/>
                </a:ext>
              </a:extLst>
            </p:cNvPr>
            <p:cNvSpPr txBox="1"/>
            <p:nvPr/>
          </p:nvSpPr>
          <p:spPr>
            <a:xfrm>
              <a:off x="715079" y="1806153"/>
              <a:ext cx="2497850" cy="369332"/>
            </a:xfrm>
            <a:prstGeom prst="rect">
              <a:avLst/>
            </a:prstGeom>
            <a:solidFill>
              <a:schemeClr val="bg1">
                <a:lumMod val="50000"/>
                <a:alpha val="50000"/>
              </a:schemeClr>
            </a:solidFill>
            <a:ln w="3175">
              <a:solidFill>
                <a:schemeClr val="tx1">
                  <a:lumMod val="60000"/>
                  <a:lumOff val="40000"/>
                </a:schemeClr>
              </a:solidFill>
            </a:ln>
          </p:spPr>
          <p:txBody>
            <a:bodyPr wrap="square" lIns="182880" tIns="91440" rIns="182880" bIns="91440" rtlCol="0">
              <a:spAutoFit/>
            </a:bodyPr>
            <a:lstStyle/>
            <a:p>
              <a:r>
                <a:rPr lang="en-US" sz="1200"/>
                <a:t>Design Considerations</a:t>
              </a:r>
            </a:p>
          </p:txBody>
        </p:sp>
        <p:sp>
          <p:nvSpPr>
            <p:cNvPr id="7" name="TextBox 6">
              <a:extLst>
                <a:ext uri="{FF2B5EF4-FFF2-40B4-BE49-F238E27FC236}">
                  <a16:creationId xmlns:a16="http://schemas.microsoft.com/office/drawing/2014/main" id="{A8B56B5C-8F74-0C5F-15DB-2EED92A49C05}"/>
                </a:ext>
              </a:extLst>
            </p:cNvPr>
            <p:cNvSpPr txBox="1"/>
            <p:nvPr/>
          </p:nvSpPr>
          <p:spPr>
            <a:xfrm>
              <a:off x="2346481" y="1806153"/>
              <a:ext cx="8713406" cy="369332"/>
            </a:xfrm>
            <a:prstGeom prst="rect">
              <a:avLst/>
            </a:prstGeom>
            <a:solidFill>
              <a:schemeClr val="bg1">
                <a:lumMod val="95000"/>
              </a:schemeClr>
            </a:solidFill>
            <a:ln w="3175">
              <a:solidFill>
                <a:schemeClr val="tx1">
                  <a:lumMod val="60000"/>
                  <a:lumOff val="40000"/>
                </a:schemeClr>
              </a:solidFill>
            </a:ln>
          </p:spPr>
          <p:txBody>
            <a:bodyPr wrap="square" lIns="182880" tIns="91440" rIns="182880" bIns="91440" rtlCol="0">
              <a:spAutoFit/>
            </a:bodyPr>
            <a:lstStyle/>
            <a:p>
              <a:r>
                <a:rPr lang="en-GB" sz="1200"/>
                <a:t>These are the core areas essential for effective implementation of the compliance regime for cross border suppliers of digital services.</a:t>
              </a:r>
            </a:p>
          </p:txBody>
        </p:sp>
        <p:sp>
          <p:nvSpPr>
            <p:cNvPr id="9" name="Up Arrow 4">
              <a:extLst>
                <a:ext uri="{FF2B5EF4-FFF2-40B4-BE49-F238E27FC236}">
                  <a16:creationId xmlns:a16="http://schemas.microsoft.com/office/drawing/2014/main" id="{47984C15-5890-544E-A610-630FF9AEB226}"/>
                </a:ext>
              </a:extLst>
            </p:cNvPr>
            <p:cNvSpPr/>
            <p:nvPr/>
          </p:nvSpPr>
          <p:spPr>
            <a:xfrm>
              <a:off x="123365" y="2435843"/>
              <a:ext cx="3765443" cy="3097393"/>
            </a:xfrm>
            <a:prstGeom prst="upArrow">
              <a:avLst>
                <a:gd name="adj1" fmla="val 70794"/>
                <a:gd name="adj2" fmla="val 3742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182880" bIns="182880" rtlCol="0" anchor="b" anchorCtr="0"/>
            <a:lstStyle/>
            <a:p>
              <a:pPr algn="ctr"/>
              <a:r>
                <a:rPr lang="en-US" sz="2100">
                  <a:solidFill>
                    <a:srgbClr val="FFFFFF"/>
                  </a:solidFill>
                </a:rPr>
                <a:t> </a:t>
              </a:r>
              <a:r>
                <a:rPr lang="en-US" sz="2100" b="1">
                  <a:solidFill>
                    <a:srgbClr val="FFFFFF"/>
                  </a:solidFill>
                </a:rPr>
                <a:t>Scope of Regime </a:t>
              </a:r>
            </a:p>
            <a:p>
              <a:pPr algn="ctr"/>
              <a:endParaRPr lang="en-GB" sz="1050">
                <a:solidFill>
                  <a:srgbClr val="FFFFFF"/>
                </a:solidFill>
              </a:endParaRPr>
            </a:p>
            <a:p>
              <a:pPr algn="ctr"/>
              <a:r>
                <a:rPr lang="en-GB" sz="1050">
                  <a:solidFill>
                    <a:srgbClr val="FFFFFF"/>
                  </a:solidFill>
                </a:rPr>
                <a:t>Clear definition of goods and services in a concise but comprehensive way that captures all the emerging products in the digital economy including the clear definition of digital services in the VAT Act. Definition of digital or electronic services provides clarity on the types of supplies covered under the regime.</a:t>
              </a:r>
            </a:p>
            <a:p>
              <a:pPr algn="ctr"/>
              <a:endParaRPr lang="en-GB" sz="1050">
                <a:solidFill>
                  <a:srgbClr val="FFFFFF"/>
                </a:solidFill>
              </a:endParaRPr>
            </a:p>
            <a:p>
              <a:pPr algn="ctr"/>
              <a:endParaRPr lang="en-US" sz="1050">
                <a:solidFill>
                  <a:srgbClr val="FFFFFF"/>
                </a:solidFill>
              </a:endParaRPr>
            </a:p>
          </p:txBody>
        </p:sp>
        <p:sp>
          <p:nvSpPr>
            <p:cNvPr id="10" name="Up Arrow 12">
              <a:extLst>
                <a:ext uri="{FF2B5EF4-FFF2-40B4-BE49-F238E27FC236}">
                  <a16:creationId xmlns:a16="http://schemas.microsoft.com/office/drawing/2014/main" id="{54D69230-3369-8D86-10E9-09598FA6A865}"/>
                </a:ext>
              </a:extLst>
            </p:cNvPr>
            <p:cNvSpPr/>
            <p:nvPr/>
          </p:nvSpPr>
          <p:spPr>
            <a:xfrm>
              <a:off x="2839494" y="2405520"/>
              <a:ext cx="3765443" cy="3097393"/>
            </a:xfrm>
            <a:prstGeom prst="upArrow">
              <a:avLst>
                <a:gd name="adj1" fmla="val 70794"/>
                <a:gd name="adj2" fmla="val 3742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182880" bIns="182880" rtlCol="0" anchor="b" anchorCtr="0"/>
            <a:lstStyle/>
            <a:p>
              <a:pPr algn="ctr"/>
              <a:r>
                <a:rPr lang="en-US" sz="2100">
                  <a:solidFill>
                    <a:srgbClr val="FFFFFF"/>
                  </a:solidFill>
                </a:rPr>
                <a:t> </a:t>
              </a:r>
              <a:r>
                <a:rPr lang="en-US" sz="2100" b="1">
                  <a:solidFill>
                    <a:srgbClr val="FFFFFF"/>
                  </a:solidFill>
                </a:rPr>
                <a:t>Place of Taxation</a:t>
              </a:r>
            </a:p>
            <a:p>
              <a:pPr algn="ctr"/>
              <a:endParaRPr lang="en-US" sz="1050">
                <a:solidFill>
                  <a:srgbClr val="FFFFFF"/>
                </a:solidFill>
              </a:endParaRPr>
            </a:p>
            <a:p>
              <a:pPr algn="ctr"/>
              <a:r>
                <a:rPr lang="en-US" sz="1050">
                  <a:solidFill>
                    <a:srgbClr val="FFFFFF"/>
                  </a:solidFill>
                </a:rPr>
                <a:t>Place of consumption is the place of taxation under the destination principle. Intangibility and high mobility of digital services presents a challenge in determining place of consumption. The simplified regime suggests the use of place of usual residence as a proxy for determining place of consumption. Place of usual residence can be determined by use of factors such as address, jurisdiction of bank used in payment, etc.</a:t>
              </a:r>
            </a:p>
            <a:p>
              <a:pPr algn="ctr"/>
              <a:endParaRPr lang="en-US" sz="1050">
                <a:solidFill>
                  <a:srgbClr val="FFFFFF"/>
                </a:solidFill>
              </a:endParaRPr>
            </a:p>
          </p:txBody>
        </p:sp>
        <p:sp>
          <p:nvSpPr>
            <p:cNvPr id="11" name="Up Arrow 13">
              <a:extLst>
                <a:ext uri="{FF2B5EF4-FFF2-40B4-BE49-F238E27FC236}">
                  <a16:creationId xmlns:a16="http://schemas.microsoft.com/office/drawing/2014/main" id="{B11588BB-1565-5ED3-ECD1-870D533C8747}"/>
                </a:ext>
              </a:extLst>
            </p:cNvPr>
            <p:cNvSpPr/>
            <p:nvPr/>
          </p:nvSpPr>
          <p:spPr>
            <a:xfrm>
              <a:off x="5563058" y="2399325"/>
              <a:ext cx="3765443" cy="3097393"/>
            </a:xfrm>
            <a:prstGeom prst="upArrow">
              <a:avLst>
                <a:gd name="adj1" fmla="val 70794"/>
                <a:gd name="adj2" fmla="val 3742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182880" bIns="182880" rtlCol="0" anchor="b" anchorCtr="0"/>
            <a:lstStyle/>
            <a:p>
              <a:pPr algn="ctr"/>
              <a:r>
                <a:rPr lang="en-US" sz="2100">
                  <a:solidFill>
                    <a:srgbClr val="FFFFFF"/>
                  </a:solidFill>
                </a:rPr>
                <a:t> </a:t>
              </a:r>
              <a:r>
                <a:rPr lang="en-US" sz="2100" b="1">
                  <a:solidFill>
                    <a:srgbClr val="FFFFFF"/>
                  </a:solidFill>
                </a:rPr>
                <a:t>Collection Mechanism</a:t>
              </a:r>
            </a:p>
            <a:p>
              <a:pPr algn="ctr"/>
              <a:r>
                <a:rPr lang="en-GB" sz="1050">
                  <a:solidFill>
                    <a:srgbClr val="FFFFFF"/>
                  </a:solidFill>
                </a:rPr>
                <a:t>The International VAT/GST Guideline recommends the simplified regime for only B2C transactions. The non-resident suppliers account for VAT on supply of digital services in B2C transactions while reverse charge or withholding VAT is applied to B2B transactions. However, some jurisdictions apply an all-inclusive approach (B2C and B2B inclusive) especially African countries with no differentiation between B2B and B2C transactions in its VAT system.</a:t>
              </a:r>
              <a:endParaRPr lang="en-US" sz="1050">
                <a:solidFill>
                  <a:srgbClr val="FFFFFF"/>
                </a:solidFill>
              </a:endParaRPr>
            </a:p>
          </p:txBody>
        </p:sp>
        <p:sp>
          <p:nvSpPr>
            <p:cNvPr id="12" name="Up Arrow 14">
              <a:extLst>
                <a:ext uri="{FF2B5EF4-FFF2-40B4-BE49-F238E27FC236}">
                  <a16:creationId xmlns:a16="http://schemas.microsoft.com/office/drawing/2014/main" id="{5E1D6831-114B-17C9-E5B9-23F5644EB127}"/>
                </a:ext>
              </a:extLst>
            </p:cNvPr>
            <p:cNvSpPr/>
            <p:nvPr/>
          </p:nvSpPr>
          <p:spPr>
            <a:xfrm>
              <a:off x="8293525" y="2393130"/>
              <a:ext cx="3765443" cy="3097393"/>
            </a:xfrm>
            <a:prstGeom prst="upArrow">
              <a:avLst>
                <a:gd name="adj1" fmla="val 70794"/>
                <a:gd name="adj2" fmla="val 37427"/>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tIns="182880" bIns="182880" rtlCol="0" anchor="b" anchorCtr="0"/>
            <a:lstStyle/>
            <a:p>
              <a:pPr algn="ctr"/>
              <a:r>
                <a:rPr lang="en-US" sz="2100" b="1">
                  <a:solidFill>
                    <a:srgbClr val="FFFFFF"/>
                  </a:solidFill>
                </a:rPr>
                <a:t>Administration</a:t>
              </a:r>
            </a:p>
            <a:p>
              <a:pPr algn="ctr"/>
              <a:endParaRPr lang="en-GB" sz="1050">
                <a:solidFill>
                  <a:srgbClr val="FFFFFF"/>
                </a:solidFill>
              </a:endParaRPr>
            </a:p>
            <a:p>
              <a:pPr algn="ctr"/>
              <a:r>
                <a:rPr lang="en-GB" sz="1050">
                  <a:solidFill>
                    <a:srgbClr val="FFFFFF"/>
                  </a:solidFill>
                </a:rPr>
                <a:t>Provision of digital channels to non-resident suppliers to fulfil registration, filing and payment obligations. The registration and filing requirements should be simplified and multiple channels and currencies of payment made available. Digital channels should be extended to access to dispute resolution mechanisms and other services to non-resident suppliers. Consideration should also be given to the necessary data and its source for compliance monitoring.</a:t>
              </a:r>
              <a:endParaRPr lang="en-US" sz="1050">
                <a:solidFill>
                  <a:srgbClr val="FFFFFF"/>
                </a:solidFill>
              </a:endParaRPr>
            </a:p>
          </p:txBody>
        </p:sp>
      </p:grpSp>
    </p:spTree>
    <p:extLst>
      <p:ext uri="{BB962C8B-B14F-4D97-AF65-F5344CB8AC3E}">
        <p14:creationId xmlns:p14="http://schemas.microsoft.com/office/powerpoint/2010/main" val="2036658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dfdb2bc-f6d8-43fe-9858-74c7c53d1a93}" enabled="0" method="" siteId="{7dfdb2bc-f6d8-43fe-9858-74c7c53d1a93}" removed="1"/>
</clbl:labelList>
</file>

<file path=docProps/app.xml><?xml version="1.0" encoding="utf-8"?>
<Properties xmlns="http://schemas.openxmlformats.org/officeDocument/2006/extended-properties" xmlns:vt="http://schemas.openxmlformats.org/officeDocument/2006/docPropsVTypes">
  <TotalTime>449</TotalTime>
  <Words>3580</Words>
  <Application>Microsoft Office PowerPoint</Application>
  <PresentationFormat>Widescreen</PresentationFormat>
  <Paragraphs>372</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Century Gothic</vt:lpstr>
      <vt:lpstr>Courier New</vt:lpstr>
      <vt:lpstr>Lato Light</vt:lpstr>
      <vt:lpstr>Poppins</vt:lpstr>
      <vt:lpstr>Sohne</vt:lpstr>
      <vt:lpstr>Söhne</vt:lpstr>
      <vt:lpstr>Wingdings</vt:lpstr>
      <vt:lpstr>Office Theme</vt:lpstr>
      <vt:lpstr>WHY HAS ATAF DEVELOPED A QMDTT?</vt:lpstr>
      <vt:lpstr>WHY HAS ATAF DEVELOPED A QMDTT?</vt:lpstr>
      <vt:lpstr>WHY HAS ATAF DEVELOPED A QMDTT?</vt:lpstr>
      <vt:lpstr>WHY HAS ATAF DEVELOPED A QMDTT?</vt:lpstr>
      <vt:lpstr>WHY HAS ATAF DEVELOPED A QMDTT?</vt:lpstr>
      <vt:lpstr>WHY HAS ATAF DEVELOPED A QMDTT?</vt:lpstr>
      <vt:lpstr>WHY HAS ATAF DEVELOPED A QMDTT?</vt:lpstr>
      <vt:lpstr>Click to edit Master title style</vt:lpstr>
      <vt:lpstr>WHY HAS ATAF DEVELOPED A QMDTT?</vt:lpstr>
      <vt:lpstr>WHY HAS ATAF DEVELOPED A QMDTT?</vt:lpstr>
      <vt:lpstr>PowerPoint Presentation</vt:lpstr>
      <vt:lpstr>PowerPoint Presentation</vt:lpstr>
      <vt:lpstr>PowerPoint Presentation</vt:lpstr>
      <vt:lpstr>PowerPoint Presentation</vt:lpstr>
      <vt:lpstr>WHY HAS ATAF DEVELOPED A QMDTT?</vt:lpstr>
      <vt:lpstr>PowerPoint Presentation</vt:lpstr>
      <vt:lpstr>PowerPoint Presentation</vt:lpstr>
      <vt:lpstr>PowerPoint Presentation</vt:lpstr>
      <vt:lpstr>PowerPoint Presentation</vt:lpstr>
      <vt:lpstr>WHY HAS ATAF DEVELOPED A QMDTT?</vt:lpstr>
      <vt:lpstr>WHY HAS ATAF DEVELOPED A QMDTT?</vt:lpstr>
      <vt:lpstr>Click to edit Master title style</vt:lpstr>
      <vt:lpstr>PowerPoint Presentation</vt:lpstr>
      <vt:lpstr>PowerPoint Presentation</vt:lpstr>
      <vt:lpstr>Click to edit Master title style</vt:lpstr>
      <vt:lpstr>Click to edit Master title style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Emeka Nwankwo</cp:lastModifiedBy>
  <cp:revision>3</cp:revision>
  <dcterms:created xsi:type="dcterms:W3CDTF">2022-05-30T13:37:12Z</dcterms:created>
  <dcterms:modified xsi:type="dcterms:W3CDTF">2025-09-21T17:59:10Z</dcterms:modified>
</cp:coreProperties>
</file>