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68" r:id="rId3"/>
    <p:sldId id="2565" r:id="rId4"/>
    <p:sldId id="2567" r:id="rId5"/>
    <p:sldId id="2573" r:id="rId6"/>
    <p:sldId id="2574" r:id="rId7"/>
    <p:sldId id="2576" r:id="rId8"/>
    <p:sldId id="2578" r:id="rId9"/>
    <p:sldId id="2581"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070"/>
    <a:srgbClr val="005A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D0DF9A-C2E7-4A32-8332-A5D1EF064B2B}" v="34" dt="2025-11-06T09:53:51.5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660"/>
  </p:normalViewPr>
  <p:slideViewPr>
    <p:cSldViewPr snapToGrid="0">
      <p:cViewPr varScale="1">
        <p:scale>
          <a:sx n="70" d="100"/>
          <a:sy n="70" d="100"/>
        </p:scale>
        <p:origin x="4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isin, Esther A.P" userId="1ba9d059-4e65-40ae-9e13-84aad0c36574" providerId="ADAL" clId="{CB013F7C-4D32-4D58-8654-F7E2DE4AF773}"/>
    <pc:docChg chg="undo custSel addSld delSld modSld">
      <pc:chgData name="Koisin, Esther A.P" userId="1ba9d059-4e65-40ae-9e13-84aad0c36574" providerId="ADAL" clId="{CB013F7C-4D32-4D58-8654-F7E2DE4AF773}" dt="2025-11-06T09:53:51.508" v="276" actId="20577"/>
      <pc:docMkLst>
        <pc:docMk/>
      </pc:docMkLst>
      <pc:sldChg chg="addSp modSp mod">
        <pc:chgData name="Koisin, Esther A.P" userId="1ba9d059-4e65-40ae-9e13-84aad0c36574" providerId="ADAL" clId="{CB013F7C-4D32-4D58-8654-F7E2DE4AF773}" dt="2025-10-30T16:48:33.664" v="224" actId="113"/>
        <pc:sldMkLst>
          <pc:docMk/>
          <pc:sldMk cId="1641115677" sldId="256"/>
        </pc:sldMkLst>
        <pc:spChg chg="mod">
          <ac:chgData name="Koisin, Esther A.P" userId="1ba9d059-4e65-40ae-9e13-84aad0c36574" providerId="ADAL" clId="{CB013F7C-4D32-4D58-8654-F7E2DE4AF773}" dt="2025-10-30T16:48:33.664" v="224" actId="113"/>
          <ac:spMkLst>
            <pc:docMk/>
            <pc:sldMk cId="1641115677" sldId="256"/>
            <ac:spMk id="2" creationId="{3DCDE995-ECBB-7344-128B-D771B9E7DDC3}"/>
          </ac:spMkLst>
        </pc:spChg>
        <pc:spChg chg="mod">
          <ac:chgData name="Koisin, Esther A.P" userId="1ba9d059-4e65-40ae-9e13-84aad0c36574" providerId="ADAL" clId="{CB013F7C-4D32-4D58-8654-F7E2DE4AF773}" dt="2025-10-30T16:42:38.105" v="141" actId="1076"/>
          <ac:spMkLst>
            <pc:docMk/>
            <pc:sldMk cId="1641115677" sldId="256"/>
            <ac:spMk id="3" creationId="{49A43B05-0563-80B4-682D-83A3DC1B524B}"/>
          </ac:spMkLst>
        </pc:spChg>
        <pc:spChg chg="add mod">
          <ac:chgData name="Koisin, Esther A.P" userId="1ba9d059-4e65-40ae-9e13-84aad0c36574" providerId="ADAL" clId="{CB013F7C-4D32-4D58-8654-F7E2DE4AF773}" dt="2025-10-30T16:48:15.867" v="223" actId="14100"/>
          <ac:spMkLst>
            <pc:docMk/>
            <pc:sldMk cId="1641115677" sldId="256"/>
            <ac:spMk id="6" creationId="{6FC330A3-AE6C-E217-832E-0C99912B5DFD}"/>
          </ac:spMkLst>
        </pc:spChg>
      </pc:sldChg>
      <pc:sldChg chg="modSp add del mod">
        <pc:chgData name="Koisin, Esther A.P" userId="1ba9d059-4e65-40ae-9e13-84aad0c36574" providerId="ADAL" clId="{CB013F7C-4D32-4D58-8654-F7E2DE4AF773}" dt="2025-10-30T16:30:12.282" v="102" actId="255"/>
        <pc:sldMkLst>
          <pc:docMk/>
          <pc:sldMk cId="4080334744" sldId="2565"/>
        </pc:sldMkLst>
        <pc:spChg chg="mod">
          <ac:chgData name="Koisin, Esther A.P" userId="1ba9d059-4e65-40ae-9e13-84aad0c36574" providerId="ADAL" clId="{CB013F7C-4D32-4D58-8654-F7E2DE4AF773}" dt="2025-10-30T16:30:12.282" v="102" actId="255"/>
          <ac:spMkLst>
            <pc:docMk/>
            <pc:sldMk cId="4080334744" sldId="2565"/>
            <ac:spMk id="2" creationId="{42AEF1F0-BB05-CD3D-3843-E75FF8109DB1}"/>
          </ac:spMkLst>
        </pc:spChg>
        <pc:spChg chg="mod">
          <ac:chgData name="Koisin, Esther A.P" userId="1ba9d059-4e65-40ae-9e13-84aad0c36574" providerId="ADAL" clId="{CB013F7C-4D32-4D58-8654-F7E2DE4AF773}" dt="2025-10-30T16:27:13.352" v="90" actId="14100"/>
          <ac:spMkLst>
            <pc:docMk/>
            <pc:sldMk cId="4080334744" sldId="2565"/>
            <ac:spMk id="4" creationId="{F9366C40-7987-89A5-783F-D7EA6D9E3621}"/>
          </ac:spMkLst>
        </pc:spChg>
      </pc:sldChg>
      <pc:sldChg chg="modSp mod">
        <pc:chgData name="Koisin, Esther A.P" userId="1ba9d059-4e65-40ae-9e13-84aad0c36574" providerId="ADAL" clId="{CB013F7C-4D32-4D58-8654-F7E2DE4AF773}" dt="2025-10-30T16:32:16.500" v="104" actId="255"/>
        <pc:sldMkLst>
          <pc:docMk/>
          <pc:sldMk cId="4085735439" sldId="2567"/>
        </pc:sldMkLst>
        <pc:spChg chg="mod">
          <ac:chgData name="Koisin, Esther A.P" userId="1ba9d059-4e65-40ae-9e13-84aad0c36574" providerId="ADAL" clId="{CB013F7C-4D32-4D58-8654-F7E2DE4AF773}" dt="2025-10-30T16:30:04.352" v="101" actId="255"/>
          <ac:spMkLst>
            <pc:docMk/>
            <pc:sldMk cId="4085735439" sldId="2567"/>
            <ac:spMk id="2" creationId="{C4F47DD3-E3F4-9965-BB16-0E84487E9321}"/>
          </ac:spMkLst>
        </pc:spChg>
        <pc:spChg chg="mod">
          <ac:chgData name="Koisin, Esther A.P" userId="1ba9d059-4e65-40ae-9e13-84aad0c36574" providerId="ADAL" clId="{CB013F7C-4D32-4D58-8654-F7E2DE4AF773}" dt="2025-10-30T16:32:16.500" v="104" actId="255"/>
          <ac:spMkLst>
            <pc:docMk/>
            <pc:sldMk cId="4085735439" sldId="2567"/>
            <ac:spMk id="4" creationId="{1EF45B3C-0A5A-572D-00A8-5735686AC8B5}"/>
          </ac:spMkLst>
        </pc:spChg>
      </pc:sldChg>
      <pc:sldChg chg="modSp mod modAnim">
        <pc:chgData name="Koisin, Esther A.P" userId="1ba9d059-4e65-40ae-9e13-84aad0c36574" providerId="ADAL" clId="{CB013F7C-4D32-4D58-8654-F7E2DE4AF773}" dt="2025-10-30T16:30:19.112" v="103" actId="255"/>
        <pc:sldMkLst>
          <pc:docMk/>
          <pc:sldMk cId="268565470" sldId="2568"/>
        </pc:sldMkLst>
        <pc:spChg chg="mod">
          <ac:chgData name="Koisin, Esther A.P" userId="1ba9d059-4e65-40ae-9e13-84aad0c36574" providerId="ADAL" clId="{CB013F7C-4D32-4D58-8654-F7E2DE4AF773}" dt="2025-10-30T16:30:19.112" v="103" actId="255"/>
          <ac:spMkLst>
            <pc:docMk/>
            <pc:sldMk cId="268565470" sldId="2568"/>
            <ac:spMk id="2" creationId="{1F3561A5-242F-EAD5-1AB2-A4F60D5D5B91}"/>
          </ac:spMkLst>
        </pc:spChg>
        <pc:spChg chg="mod">
          <ac:chgData name="Koisin, Esther A.P" userId="1ba9d059-4e65-40ae-9e13-84aad0c36574" providerId="ADAL" clId="{CB013F7C-4D32-4D58-8654-F7E2DE4AF773}" dt="2025-10-30T16:27:51.879" v="94" actId="14100"/>
          <ac:spMkLst>
            <pc:docMk/>
            <pc:sldMk cId="268565470" sldId="2568"/>
            <ac:spMk id="4" creationId="{B88912B1-DE49-D5B1-6CB5-877B2A6AC489}"/>
          </ac:spMkLst>
        </pc:spChg>
      </pc:sldChg>
      <pc:sldChg chg="modSp add del mod">
        <pc:chgData name="Koisin, Esther A.P" userId="1ba9d059-4e65-40ae-9e13-84aad0c36574" providerId="ADAL" clId="{CB013F7C-4D32-4D58-8654-F7E2DE4AF773}" dt="2025-11-05T10:33:27.513" v="272" actId="20577"/>
        <pc:sldMkLst>
          <pc:docMk/>
          <pc:sldMk cId="2500443691" sldId="2573"/>
        </pc:sldMkLst>
        <pc:spChg chg="mod">
          <ac:chgData name="Koisin, Esther A.P" userId="1ba9d059-4e65-40ae-9e13-84aad0c36574" providerId="ADAL" clId="{CB013F7C-4D32-4D58-8654-F7E2DE4AF773}" dt="2025-11-05T10:33:27.513" v="272" actId="20577"/>
          <ac:spMkLst>
            <pc:docMk/>
            <pc:sldMk cId="2500443691" sldId="2573"/>
            <ac:spMk id="2" creationId="{7FEDF756-B57E-DA25-02D5-329A03B873AD}"/>
          </ac:spMkLst>
        </pc:spChg>
        <pc:spChg chg="mod">
          <ac:chgData name="Koisin, Esther A.P" userId="1ba9d059-4e65-40ae-9e13-84aad0c36574" providerId="ADAL" clId="{CB013F7C-4D32-4D58-8654-F7E2DE4AF773}" dt="2025-10-30T16:34:32.582" v="112" actId="255"/>
          <ac:spMkLst>
            <pc:docMk/>
            <pc:sldMk cId="2500443691" sldId="2573"/>
            <ac:spMk id="4" creationId="{F71AB652-DD6A-3E6C-0127-619F2705D7F0}"/>
          </ac:spMkLst>
        </pc:spChg>
      </pc:sldChg>
      <pc:sldChg chg="modSp">
        <pc:chgData name="Koisin, Esther A.P" userId="1ba9d059-4e65-40ae-9e13-84aad0c36574" providerId="ADAL" clId="{CB013F7C-4D32-4D58-8654-F7E2DE4AF773}" dt="2025-11-05T10:30:59.733" v="259" actId="6549"/>
        <pc:sldMkLst>
          <pc:docMk/>
          <pc:sldMk cId="4149517026" sldId="2574"/>
        </pc:sldMkLst>
        <pc:spChg chg="mod">
          <ac:chgData name="Koisin, Esther A.P" userId="1ba9d059-4e65-40ae-9e13-84aad0c36574" providerId="ADAL" clId="{CB013F7C-4D32-4D58-8654-F7E2DE4AF773}" dt="2025-10-30T16:35:20.320" v="114"/>
          <ac:spMkLst>
            <pc:docMk/>
            <pc:sldMk cId="4149517026" sldId="2574"/>
            <ac:spMk id="2" creationId="{EB381DC0-C7AA-84C4-98F4-B8BBA7EE65A6}"/>
          </ac:spMkLst>
        </pc:spChg>
        <pc:spChg chg="mod">
          <ac:chgData name="Koisin, Esther A.P" userId="1ba9d059-4e65-40ae-9e13-84aad0c36574" providerId="ADAL" clId="{CB013F7C-4D32-4D58-8654-F7E2DE4AF773}" dt="2025-11-05T10:30:59.733" v="259" actId="6549"/>
          <ac:spMkLst>
            <pc:docMk/>
            <pc:sldMk cId="4149517026" sldId="2574"/>
            <ac:spMk id="4" creationId="{DA70E51E-F823-5DE2-7D3B-7DAFD51AE04C}"/>
          </ac:spMkLst>
        </pc:spChg>
      </pc:sldChg>
      <pc:sldChg chg="modSp mod">
        <pc:chgData name="Koisin, Esther A.P" userId="1ba9d059-4e65-40ae-9e13-84aad0c36574" providerId="ADAL" clId="{CB013F7C-4D32-4D58-8654-F7E2DE4AF773}" dt="2025-10-30T16:37:47.094" v="123" actId="255"/>
        <pc:sldMkLst>
          <pc:docMk/>
          <pc:sldMk cId="1785081916" sldId="2576"/>
        </pc:sldMkLst>
        <pc:spChg chg="mod">
          <ac:chgData name="Koisin, Esther A.P" userId="1ba9d059-4e65-40ae-9e13-84aad0c36574" providerId="ADAL" clId="{CB013F7C-4D32-4D58-8654-F7E2DE4AF773}" dt="2025-10-30T16:37:40.804" v="122" actId="255"/>
          <ac:spMkLst>
            <pc:docMk/>
            <pc:sldMk cId="1785081916" sldId="2576"/>
            <ac:spMk id="2" creationId="{60B36BD4-55AC-8561-D085-36407D192F67}"/>
          </ac:spMkLst>
        </pc:spChg>
        <pc:spChg chg="mod">
          <ac:chgData name="Koisin, Esther A.P" userId="1ba9d059-4e65-40ae-9e13-84aad0c36574" providerId="ADAL" clId="{CB013F7C-4D32-4D58-8654-F7E2DE4AF773}" dt="2025-10-30T16:37:47.094" v="123" actId="255"/>
          <ac:spMkLst>
            <pc:docMk/>
            <pc:sldMk cId="1785081916" sldId="2576"/>
            <ac:spMk id="4" creationId="{1A3C14CD-4154-7A75-6692-1E06DB4F05A6}"/>
          </ac:spMkLst>
        </pc:spChg>
      </pc:sldChg>
      <pc:sldChg chg="modSp modAnim">
        <pc:chgData name="Koisin, Esther A.P" userId="1ba9d059-4e65-40ae-9e13-84aad0c36574" providerId="ADAL" clId="{CB013F7C-4D32-4D58-8654-F7E2DE4AF773}" dt="2025-11-06T09:53:51.508" v="276" actId="20577"/>
        <pc:sldMkLst>
          <pc:docMk/>
          <pc:sldMk cId="3793887767" sldId="2578"/>
        </pc:sldMkLst>
        <pc:spChg chg="mod">
          <ac:chgData name="Koisin, Esther A.P" userId="1ba9d059-4e65-40ae-9e13-84aad0c36574" providerId="ADAL" clId="{CB013F7C-4D32-4D58-8654-F7E2DE4AF773}" dt="2025-10-30T16:38:18.420" v="125"/>
          <ac:spMkLst>
            <pc:docMk/>
            <pc:sldMk cId="3793887767" sldId="2578"/>
            <ac:spMk id="2" creationId="{CF8EA953-EE85-7697-C61D-851C452432AF}"/>
          </ac:spMkLst>
        </pc:spChg>
        <pc:spChg chg="mod">
          <ac:chgData name="Koisin, Esther A.P" userId="1ba9d059-4e65-40ae-9e13-84aad0c36574" providerId="ADAL" clId="{CB013F7C-4D32-4D58-8654-F7E2DE4AF773}" dt="2025-11-06T09:53:35.634" v="274"/>
          <ac:spMkLst>
            <pc:docMk/>
            <pc:sldMk cId="3793887767" sldId="2578"/>
            <ac:spMk id="4" creationId="{E35BE9A8-8146-547E-609F-2905E0FE265F}"/>
          </ac:spMkLst>
        </pc:spChg>
      </pc:sldChg>
      <pc:sldMasterChg chg="addSldLayout delSldLayout">
        <pc:chgData name="Koisin, Esther A.P" userId="1ba9d059-4e65-40ae-9e13-84aad0c36574" providerId="ADAL" clId="{CB013F7C-4D32-4D58-8654-F7E2DE4AF773}" dt="2025-10-30T16:39:06.625" v="128" actId="47"/>
        <pc:sldMasterMkLst>
          <pc:docMk/>
          <pc:sldMasterMk cId="3869774580" sldId="2147483660"/>
        </pc:sldMasterMkLst>
        <pc:sldLayoutChg chg="add del">
          <pc:chgData name="Koisin, Esther A.P" userId="1ba9d059-4e65-40ae-9e13-84aad0c36574" providerId="ADAL" clId="{CB013F7C-4D32-4D58-8654-F7E2DE4AF773}" dt="2025-10-30T16:33:11.534" v="107" actId="47"/>
          <pc:sldLayoutMkLst>
            <pc:docMk/>
            <pc:sldMasterMk cId="3869774580" sldId="2147483660"/>
            <pc:sldLayoutMk cId="1297017504" sldId="214748368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209EF7-4930-498C-8449-1298F3F6D9FB}" type="datetimeFigureOut">
              <a:rPr lang="en-GB" smtClean="0"/>
              <a:t>06/11/2025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5E653B-36DC-4B7F-91E5-754FE31AC79C}" type="slidenum">
              <a:rPr lang="en-GB" smtClean="0"/>
              <a:t>‹#›</a:t>
            </a:fld>
            <a:endParaRPr lang="en-GB"/>
          </a:p>
        </p:txBody>
      </p:sp>
    </p:spTree>
    <p:extLst>
      <p:ext uri="{BB962C8B-B14F-4D97-AF65-F5344CB8AC3E}">
        <p14:creationId xmlns:p14="http://schemas.microsoft.com/office/powerpoint/2010/main" val="618219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https://www.oecd.org/en/publications/tax-policy-reforms-2024_c3686f5e-en.html,https://kpmg.com/us/en/articles/2023/global-tax-transparency.html
Governments have traditionally relied on tax incentives to attract investment, offering tax holidays, reduced rates, and exemptions to lure foreign capital. However, in today’s global investment landscape, these incentives are no longer sufficient. Investors are increasingly prioritizing trust, transparency, and predictability in tax systems. This shift is driven by the need to mitigate risks, align with environmental, social, and governance (ESG) standards, and ensure long-term stability. CATA member countries are at the forefront of this transformation, demonstrating that clear and fair tax systems can be just as effective as incentives. For example, India’s tax simplification reforms allowed taxpayers to choose between old and new systems, with most opting for the simpler, more transparent option. This move not only improved compliance but also built investor confidence. Similarly, Barbados and Jamaica have digitized their tax systems and clarified taxpayer rights, reducing disputes and enhancing trust. These examples underscore the importance of moving beyond incentives and embracing transparency as a strategic tool for investment attraction.
</a:t>
            </a:r>
          </a:p>
        </p:txBody>
      </p:sp>
      <p:sp>
        <p:nvSpPr>
          <p:cNvPr id="4" name="Slide Number Placeholder 3"/>
          <p:cNvSpPr>
            <a:spLocks noGrp="1"/>
          </p:cNvSpPr>
          <p:nvPr>
            <p:ph type="sldNum" sz="quarter" idx="5"/>
          </p:nvPr>
        </p:nvSpPr>
        <p:spPr/>
        <p:txBody>
          <a:bodyPr/>
          <a:lstStyle/>
          <a:p>
            <a:fld id="{28C6B470-179D-4B95-8906-D61C195EFD62}" type="slidenum">
              <a:rPr lang="en-US" smtClean="0"/>
              <a:t>2</a:t>
            </a:fld>
            <a:endParaRPr lang="en-US" dirty="0"/>
          </a:p>
        </p:txBody>
      </p:sp>
    </p:spTree>
    <p:extLst>
      <p:ext uri="{BB962C8B-B14F-4D97-AF65-F5344CB8AC3E}">
        <p14:creationId xmlns:p14="http://schemas.microsoft.com/office/powerpoint/2010/main" val="2375255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https://financing.desa.un.org/sites/default/files/2024-10/CRP%2037%20-%20Annex%201%20-%20Increasing%20Tax%20Transparency.pdf,https://haus.fi/wp-content/uploads/2024/11/Desktop-Research_Final-Report-subm.-24April24.pdf
While tax incentives can deliver short-term gains, they often come with significant drawbacks. These include distorted market competition, erosion of the tax base, and reduced government revenue. Moreover, incentives do not address deeper concerns such as governance, ESG alignment, and risk mitigation. In Nigeria, generous incentives have led to investor uncertainty due to inconsistent enforcement and lack of transparency. The country is now focusing on digital reforms to rebuild trust. In Fiji, modernization of the tax office and the launch of an online portal have improved compliance and investor confidence, showing that transparency can be more effective than incentives. These cases highlight the need for a balanced approach that prioritizes long-term stability and fairness over short-term benefits. By addressing the limitations of traditional incentives, governments can create a more sustainable and attractive investment environment.
</a:t>
            </a:r>
          </a:p>
        </p:txBody>
      </p:sp>
      <p:sp>
        <p:nvSpPr>
          <p:cNvPr id="4" name="Slide Number Placeholder 3"/>
          <p:cNvSpPr>
            <a:spLocks noGrp="1"/>
          </p:cNvSpPr>
          <p:nvPr>
            <p:ph type="sldNum" sz="quarter" idx="5"/>
          </p:nvPr>
        </p:nvSpPr>
        <p:spPr/>
        <p:txBody>
          <a:bodyPr/>
          <a:lstStyle/>
          <a:p>
            <a:fld id="{28C6B470-179D-4B95-8906-D61C195EFD62}" type="slidenum">
              <a:rPr lang="en-US" smtClean="0"/>
              <a:t>3</a:t>
            </a:fld>
            <a:endParaRPr lang="en-US" dirty="0"/>
          </a:p>
        </p:txBody>
      </p:sp>
    </p:spTree>
    <p:extLst>
      <p:ext uri="{BB962C8B-B14F-4D97-AF65-F5344CB8AC3E}">
        <p14:creationId xmlns:p14="http://schemas.microsoft.com/office/powerpoint/2010/main" val="1026824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https://unctad.org/system/files/official-document/diaepcbinf2022d3_en.pdf,https://kpmg.com/us/en/articles/2023/global-tax-transparency.html
Tax transparency plays a crucial role in reducing uncertainty and building investor confidence. When investors understand how taxes are assessed, collected, and enforced, they can better plan and manage risks. Transparency also supports ESG reporting, which is increasingly important for investment decisions. The Asia Initiative, endorsed by 17 countries including Malaysia and Sri Lanka, promotes the exchange of tax information and transparency to combat illicit financial flows. In Kenya, reforms have improved transparency through third-party data integration and stakeholder engagement. In the Caribbean, Barbados and Jamaica have digitized their tax systems and clarified taxpayer rights, enhancing trust and reducing disputes. These examples demonstrate that transparency is not just a regulatory requirement but a strategic asset that can drive investment and economic growth.
</a:t>
            </a:r>
          </a:p>
        </p:txBody>
      </p:sp>
      <p:sp>
        <p:nvSpPr>
          <p:cNvPr id="4" name="Slide Number Placeholder 3"/>
          <p:cNvSpPr>
            <a:spLocks noGrp="1"/>
          </p:cNvSpPr>
          <p:nvPr>
            <p:ph type="sldNum" sz="quarter" idx="5"/>
          </p:nvPr>
        </p:nvSpPr>
        <p:spPr/>
        <p:txBody>
          <a:bodyPr/>
          <a:lstStyle/>
          <a:p>
            <a:fld id="{28C6B470-179D-4B95-8906-D61C195EFD62}" type="slidenum">
              <a:rPr lang="en-US" smtClean="0"/>
              <a:t>4</a:t>
            </a:fld>
            <a:endParaRPr lang="en-US" dirty="0"/>
          </a:p>
        </p:txBody>
      </p:sp>
    </p:spTree>
    <p:extLst>
      <p:ext uri="{BB962C8B-B14F-4D97-AF65-F5344CB8AC3E}">
        <p14:creationId xmlns:p14="http://schemas.microsoft.com/office/powerpoint/2010/main" val="317282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financing.desa.un.org/sites/default/files/2024-10/CRP%2037%20-%20Annex%201%20-%20Increasing%20Tax%20Transparency.pdf,https://haus.fi/wp-content/uploads/2024/11/Desktop-Research_Final-Report-subm.-24April24.pdf,https://kpmg.com/us/en/articles/2023/global-tax-transparency.html
Countries that embrace tax transparency and reform tend to attract more investment and improve revenue collection. In Africa, Rwanda’s simplified tax code and digitized filing system have reduced compliance time and attracted new investment. In the Pacific, Palau introduced VAT as part of a reform package, expected to raise 1% of GDP in revenue and improve fiscal stability. In the Caribbean, Trinidad &amp; Tobago established a Revenue Authority and reformed property taxes to enhance transparency and efficiency. These success stories from CATA member countries illustrate the tangible benefits of transparency and reform. They show that clear and predictable tax systems can lead to better compliance, increased revenue, and stronger investor engagement. By learning from these examples, other countries can design effective tax policies that support sustainable development and economic resilience.
</a:t>
            </a:r>
          </a:p>
        </p:txBody>
      </p:sp>
      <p:sp>
        <p:nvSpPr>
          <p:cNvPr id="4" name="Slide Number Placeholder 3"/>
          <p:cNvSpPr>
            <a:spLocks noGrp="1"/>
          </p:cNvSpPr>
          <p:nvPr>
            <p:ph type="sldNum" sz="quarter" idx="5"/>
          </p:nvPr>
        </p:nvSpPr>
        <p:spPr/>
        <p:txBody>
          <a:bodyPr/>
          <a:lstStyle/>
          <a:p>
            <a:fld id="{28C6B470-179D-4B95-8906-D61C195EFD62}" type="slidenum">
              <a:rPr lang="en-US" smtClean="0"/>
              <a:t>5</a:t>
            </a:fld>
            <a:endParaRPr lang="en-US" dirty="0"/>
          </a:p>
        </p:txBody>
      </p:sp>
    </p:spTree>
    <p:extLst>
      <p:ext uri="{BB962C8B-B14F-4D97-AF65-F5344CB8AC3E}">
        <p14:creationId xmlns:p14="http://schemas.microsoft.com/office/powerpoint/2010/main" val="1903117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www.cato.org/policy-analysis/bold-international-tax-reforms-counteract-oecd-global-tax,https://www.taxnotes.com/lr/resolve/featured-analysis/oecd-african-tax-transparency-sees-explosive-progress/7kcbn,https://news.bloombergtax.com/daily-tax-report-international/global-tax-changes-create-challenges-and-opportunities-for-africa
Effective tax reform should be guided by principles of simplification, fairness, digitalization, and stakeholder engagement. Simplification involves making tax codes easier to understand and comply with. Fairness ensures that reforms do not disproportionately benefit large corporations. Digitalization streamlines administration and reduces errors. Stakeholder engagement fosters trust and ensures that reforms are aligned with public needs. Regional frameworks such as the Bali Declaration under the Asia Initiative and the Yaoundé Declaration in Africa provide valuable guidance for implementing these principles. In Guyana and Papua New Guinea, reforms have focused on modernizing tax administration and improving governance. These efforts have led to increased compliance and investor confidence. By adopting these principles and leveraging regional cooperation, countries can design tax reforms that are both effective and inclusive.
</a:t>
            </a:r>
          </a:p>
        </p:txBody>
      </p:sp>
      <p:sp>
        <p:nvSpPr>
          <p:cNvPr id="4" name="Slide Number Placeholder 3"/>
          <p:cNvSpPr>
            <a:spLocks noGrp="1"/>
          </p:cNvSpPr>
          <p:nvPr>
            <p:ph type="sldNum" sz="quarter" idx="5"/>
          </p:nvPr>
        </p:nvSpPr>
        <p:spPr/>
        <p:txBody>
          <a:bodyPr/>
          <a:lstStyle/>
          <a:p>
            <a:fld id="{28C6B470-179D-4B95-8906-D61C195EFD62}" type="slidenum">
              <a:rPr lang="en-US" smtClean="0"/>
              <a:t>6</a:t>
            </a:fld>
            <a:endParaRPr lang="en-US" dirty="0"/>
          </a:p>
        </p:txBody>
      </p:sp>
    </p:spTree>
    <p:extLst>
      <p:ext uri="{BB962C8B-B14F-4D97-AF65-F5344CB8AC3E}">
        <p14:creationId xmlns:p14="http://schemas.microsoft.com/office/powerpoint/2010/main" val="832168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https://unctad.org/system/files/official-document/diaepcbinf2022d3_en.pdf,https://news.bloombergtax.com/daily-tax-report-international/global-tax-changes-create-challenges-and-opportunities-for-africa
To build investor confidence, governments should consider several key policy recommendations. First, mandate public country-by-country reporting to enhance transparency and accountability. Second, align tax governance with ESG standards to meet investor expectations. Third, strengthen regulatory oversight and develop clear roadmaps for reform. Regional initiatives such as the Asia Initiative and the Pacific Islands Tax Administrators Association (PITAA) promote cooperation and capacity building. These platforms support the exchange of best practices and the development of innovative strategies. By implementing these recommendations, countries can create a more predictable and trustworthy tax environment. This not only attracts investment but also supports sustainable development and economic resilience.
</a:t>
            </a:r>
          </a:p>
        </p:txBody>
      </p:sp>
      <p:sp>
        <p:nvSpPr>
          <p:cNvPr id="4" name="Slide Number Placeholder 3"/>
          <p:cNvSpPr>
            <a:spLocks noGrp="1"/>
          </p:cNvSpPr>
          <p:nvPr>
            <p:ph type="sldNum" sz="quarter" idx="5"/>
          </p:nvPr>
        </p:nvSpPr>
        <p:spPr/>
        <p:txBody>
          <a:bodyPr/>
          <a:lstStyle/>
          <a:p>
            <a:fld id="{28C6B470-179D-4B95-8906-D61C195EFD62}" type="slidenum">
              <a:rPr lang="en-US" smtClean="0"/>
              <a:t>7</a:t>
            </a:fld>
            <a:endParaRPr lang="en-US" dirty="0"/>
          </a:p>
        </p:txBody>
      </p:sp>
    </p:spTree>
    <p:extLst>
      <p:ext uri="{BB962C8B-B14F-4D97-AF65-F5344CB8AC3E}">
        <p14:creationId xmlns:p14="http://schemas.microsoft.com/office/powerpoint/2010/main" val="227989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https://www.oecd.org/en/publications/tax-policy-reforms-2024_c3686f5e-en.html,https://haus.fi/wp-content/uploads/2024/11/Desktop-Research_Final-Report-subm.-24April24.pdf
Tax transparency offers strategic benefits for both governments and corporations. For governments, it leads to better compliance, increased revenue, and enhanced reputation. Transparent systems also improve competitiveness and support public trust. For corporations, transparency reduces the cost of capital by lowering perceived risk. It also improves ESG ratings, making companies more attractive to investors. In Jamaica, tax modernization has improved the country’s international competitiveness ranking. In Vanuatu, increased VAT rates and streamlined administration have boosted revenue and investor confidence. These examples show that transparency is not just a regulatory obligation but a strategic tool that can drive economic growth and resilience. By embracing transparency, countries and businesses can unlock new opportunities and build stronger, more sustainable economies.
</a:t>
            </a:r>
          </a:p>
        </p:txBody>
      </p:sp>
      <p:sp>
        <p:nvSpPr>
          <p:cNvPr id="4" name="Slide Number Placeholder 3"/>
          <p:cNvSpPr>
            <a:spLocks noGrp="1"/>
          </p:cNvSpPr>
          <p:nvPr>
            <p:ph type="sldNum" sz="quarter" idx="5"/>
          </p:nvPr>
        </p:nvSpPr>
        <p:spPr/>
        <p:txBody>
          <a:bodyPr/>
          <a:lstStyle/>
          <a:p>
            <a:fld id="{28C6B470-179D-4B95-8906-D61C195EFD62}" type="slidenum">
              <a:rPr lang="en-US" smtClean="0"/>
              <a:t>8</a:t>
            </a:fld>
            <a:endParaRPr lang="en-US" dirty="0"/>
          </a:p>
        </p:txBody>
      </p:sp>
    </p:spTree>
    <p:extLst>
      <p:ext uri="{BB962C8B-B14F-4D97-AF65-F5344CB8AC3E}">
        <p14:creationId xmlns:p14="http://schemas.microsoft.com/office/powerpoint/2010/main" val="18068229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GB"/>
            </a:p>
          </p:txBody>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GB"/>
            </a:p>
          </p:txBody>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GB"/>
            </a:p>
          </p:txBody>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GB"/>
            </a:p>
          </p:txBody>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GB"/>
            </a:p>
          </p:txBody>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GB"/>
            </a:p>
          </p:txBody>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C0F2785A-5DBC-41CD-B3B3-9B8F0A8AF3D9}" type="datetimeFigureOut">
              <a:rPr lang="en-GB" smtClean="0"/>
              <a:t>06/11/2025</a:t>
            </a:fld>
            <a:endParaRPr lang="en-GB"/>
          </a:p>
        </p:txBody>
      </p:sp>
      <p:sp>
        <p:nvSpPr>
          <p:cNvPr id="5" name="Footer Placeholder 4"/>
          <p:cNvSpPr>
            <a:spLocks noGrp="1"/>
          </p:cNvSpPr>
          <p:nvPr>
            <p:ph type="ftr" sz="quarter" idx="11"/>
          </p:nvPr>
        </p:nvSpPr>
        <p:spPr>
          <a:xfrm>
            <a:off x="5332412" y="5883275"/>
            <a:ext cx="4324044" cy="365125"/>
          </a:xfrm>
        </p:spPr>
        <p:txBody>
          <a:bodyPr/>
          <a:lstStyle/>
          <a:p>
            <a:endParaRPr lang="en-GB" dirty="0"/>
          </a:p>
        </p:txBody>
      </p:sp>
      <p:sp>
        <p:nvSpPr>
          <p:cNvPr id="6" name="Slide Number Placeholder 5"/>
          <p:cNvSpPr>
            <a:spLocks noGrp="1"/>
          </p:cNvSpPr>
          <p:nvPr>
            <p:ph type="sldNum" sz="quarter" idx="12"/>
          </p:nvPr>
        </p:nvSpPr>
        <p:spPr/>
        <p:txBody>
          <a:bodyPr/>
          <a:lstStyle/>
          <a:p>
            <a:fld id="{CE452697-B58C-460B-999F-E409AC3E64A8}" type="slidenum">
              <a:rPr lang="en-GB" smtClean="0"/>
              <a:t>‹#›</a:t>
            </a:fld>
            <a:endParaRPr lang="en-GB"/>
          </a:p>
        </p:txBody>
      </p:sp>
      <p:pic>
        <p:nvPicPr>
          <p:cNvPr id="8" name="Picture 7" descr="A picture containing building, window&#10;&#10;Description automatically generated">
            <a:extLst>
              <a:ext uri="{FF2B5EF4-FFF2-40B4-BE49-F238E27FC236}">
                <a16:creationId xmlns:a16="http://schemas.microsoft.com/office/drawing/2014/main" id="{FD952341-57A5-439D-A79D-2FFC9956F5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47875" y="-150019"/>
            <a:ext cx="1084580" cy="1536700"/>
          </a:xfrm>
          <a:prstGeom prst="rect">
            <a:avLst/>
          </a:prstGeom>
        </p:spPr>
      </p:pic>
      <p:sp>
        <p:nvSpPr>
          <p:cNvPr id="9" name="TextBox 8">
            <a:extLst>
              <a:ext uri="{FF2B5EF4-FFF2-40B4-BE49-F238E27FC236}">
                <a16:creationId xmlns:a16="http://schemas.microsoft.com/office/drawing/2014/main" id="{D998E5E0-44B2-68CC-B0F5-02D617D4ACD0}"/>
              </a:ext>
            </a:extLst>
          </p:cNvPr>
          <p:cNvSpPr txBox="1"/>
          <p:nvPr userDrawn="1"/>
        </p:nvSpPr>
        <p:spPr>
          <a:xfrm>
            <a:off x="3220243" y="394156"/>
            <a:ext cx="6096000" cy="43088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4070"/>
                </a:solidFill>
                <a:effectLst/>
                <a:uLnTx/>
                <a:uFillTx/>
                <a:latin typeface="Corbel" panose="020B0503020204020204"/>
                <a:ea typeface="+mn-ea"/>
                <a:cs typeface="+mn-cs"/>
              </a:rPr>
              <a:t>Commonwealth Association of Tax Administrators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srgbClr val="0F6FC6">
                    <a:lumMod val="75000"/>
                  </a:srgbClr>
                </a:solidFill>
                <a:effectLst/>
                <a:uLnTx/>
                <a:uFillTx/>
                <a:latin typeface="Corbel" panose="020B0503020204020204"/>
                <a:ea typeface="+mn-ea"/>
                <a:cs typeface="+mn-cs"/>
              </a:rPr>
              <a:t>                      Promoting excellence in tax administration since 1978</a:t>
            </a:r>
          </a:p>
        </p:txBody>
      </p:sp>
    </p:spTree>
    <p:extLst>
      <p:ext uri="{BB962C8B-B14F-4D97-AF65-F5344CB8AC3E}">
        <p14:creationId xmlns:p14="http://schemas.microsoft.com/office/powerpoint/2010/main" val="1887073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F2785A-5DBC-41CD-B3B3-9B8F0A8AF3D9}" type="datetimeFigureOut">
              <a:rPr lang="en-GB" smtClean="0"/>
              <a:t>06/11/2025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452697-B58C-460B-999F-E409AC3E64A8}" type="slidenum">
              <a:rPr lang="en-GB" smtClean="0"/>
              <a:t>‹#›</a:t>
            </a:fld>
            <a:endParaRPr lang="en-GB"/>
          </a:p>
        </p:txBody>
      </p:sp>
    </p:spTree>
    <p:extLst>
      <p:ext uri="{BB962C8B-B14F-4D97-AF65-F5344CB8AC3E}">
        <p14:creationId xmlns:p14="http://schemas.microsoft.com/office/powerpoint/2010/main" val="1891137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F2785A-5DBC-41CD-B3B3-9B8F0A8AF3D9}" type="datetimeFigureOut">
              <a:rPr lang="en-GB" smtClean="0"/>
              <a:t>06/11/2025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452697-B58C-460B-999F-E409AC3E64A8}" type="slidenum">
              <a:rPr lang="en-GB" smtClean="0"/>
              <a:t>‹#›</a:t>
            </a:fld>
            <a:endParaRPr lang="en-GB"/>
          </a:p>
        </p:txBody>
      </p:sp>
    </p:spTree>
    <p:extLst>
      <p:ext uri="{BB962C8B-B14F-4D97-AF65-F5344CB8AC3E}">
        <p14:creationId xmlns:p14="http://schemas.microsoft.com/office/powerpoint/2010/main" val="482729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F2785A-5DBC-41CD-B3B3-9B8F0A8AF3D9}" type="datetimeFigureOut">
              <a:rPr lang="en-GB" smtClean="0"/>
              <a:t>06/11/2025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452697-B58C-460B-999F-E409AC3E64A8}" type="slidenum">
              <a:rPr lang="en-GB" smtClean="0"/>
              <a:t>‹#›</a:t>
            </a:fld>
            <a:endParaRPr lang="en-GB"/>
          </a:p>
        </p:txBody>
      </p:sp>
    </p:spTree>
    <p:extLst>
      <p:ext uri="{BB962C8B-B14F-4D97-AF65-F5344CB8AC3E}">
        <p14:creationId xmlns:p14="http://schemas.microsoft.com/office/powerpoint/2010/main" val="3811828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F2785A-5DBC-41CD-B3B3-9B8F0A8AF3D9}" type="datetimeFigureOut">
              <a:rPr lang="en-GB" smtClean="0"/>
              <a:t>06/11/2025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452697-B58C-460B-999F-E409AC3E64A8}" type="slidenum">
              <a:rPr lang="en-GB" smtClean="0"/>
              <a:t>‹#›</a:t>
            </a:fld>
            <a:endParaRPr lang="en-GB"/>
          </a:p>
        </p:txBody>
      </p:sp>
    </p:spTree>
    <p:extLst>
      <p:ext uri="{BB962C8B-B14F-4D97-AF65-F5344CB8AC3E}">
        <p14:creationId xmlns:p14="http://schemas.microsoft.com/office/powerpoint/2010/main" val="1406093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F2785A-5DBC-41CD-B3B3-9B8F0A8AF3D9}" type="datetimeFigureOut">
              <a:rPr lang="en-GB" smtClean="0"/>
              <a:t>06/11/2025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452697-B58C-460B-999F-E409AC3E64A8}" type="slidenum">
              <a:rPr lang="en-GB" smtClean="0"/>
              <a:t>‹#›</a:t>
            </a:fld>
            <a:endParaRPr lang="en-GB"/>
          </a:p>
        </p:txBody>
      </p:sp>
    </p:spTree>
    <p:extLst>
      <p:ext uri="{BB962C8B-B14F-4D97-AF65-F5344CB8AC3E}">
        <p14:creationId xmlns:p14="http://schemas.microsoft.com/office/powerpoint/2010/main" val="1415112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F2785A-5DBC-41CD-B3B3-9B8F0A8AF3D9}" type="datetimeFigureOut">
              <a:rPr lang="en-GB" smtClean="0"/>
              <a:t>06/11/2025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452697-B58C-460B-999F-E409AC3E64A8}" type="slidenum">
              <a:rPr lang="en-GB" smtClean="0"/>
              <a:t>‹#›</a:t>
            </a:fld>
            <a:endParaRPr lang="en-GB"/>
          </a:p>
        </p:txBody>
      </p:sp>
    </p:spTree>
    <p:extLst>
      <p:ext uri="{BB962C8B-B14F-4D97-AF65-F5344CB8AC3E}">
        <p14:creationId xmlns:p14="http://schemas.microsoft.com/office/powerpoint/2010/main" val="2007168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F2785A-5DBC-41CD-B3B3-9B8F0A8AF3D9}" type="datetimeFigureOut">
              <a:rPr lang="en-GB" smtClean="0"/>
              <a:t>06/11/2025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452697-B58C-460B-999F-E409AC3E64A8}" type="slidenum">
              <a:rPr lang="en-GB" smtClean="0"/>
              <a:t>‹#›</a:t>
            </a:fld>
            <a:endParaRPr lang="en-GB"/>
          </a:p>
        </p:txBody>
      </p:sp>
    </p:spTree>
    <p:extLst>
      <p:ext uri="{BB962C8B-B14F-4D97-AF65-F5344CB8AC3E}">
        <p14:creationId xmlns:p14="http://schemas.microsoft.com/office/powerpoint/2010/main" val="419963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F2785A-5DBC-41CD-B3B3-9B8F0A8AF3D9}" type="datetimeFigureOut">
              <a:rPr lang="en-GB" smtClean="0"/>
              <a:t>06/11/2025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452697-B58C-460B-999F-E409AC3E64A8}" type="slidenum">
              <a:rPr lang="en-GB" smtClean="0"/>
              <a:t>‹#›</a:t>
            </a:fld>
            <a:endParaRPr lang="en-GB"/>
          </a:p>
        </p:txBody>
      </p:sp>
    </p:spTree>
    <p:extLst>
      <p:ext uri="{BB962C8B-B14F-4D97-AF65-F5344CB8AC3E}">
        <p14:creationId xmlns:p14="http://schemas.microsoft.com/office/powerpoint/2010/main" val="30384144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with Pictur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1355" y="1111101"/>
            <a:ext cx="3813845" cy="1493861"/>
          </a:xfrm>
        </p:spPr>
        <p:txBody>
          <a:bodyPr anchor="t">
            <a:normAutofit/>
          </a:bodyPr>
          <a:lstStyle>
            <a:lvl1pPr>
              <a:defRPr sz="3600"/>
            </a:lvl1pPr>
          </a:lstStyle>
          <a:p>
            <a:r>
              <a:rPr lang="en-US" dirty="0"/>
              <a:t>Click to edit Master title style</a:t>
            </a:r>
          </a:p>
        </p:txBody>
      </p:sp>
      <p:sp>
        <p:nvSpPr>
          <p:cNvPr id="5" name="Picture Placeholder 10">
            <a:extLst>
              <a:ext uri="{FF2B5EF4-FFF2-40B4-BE49-F238E27FC236}">
                <a16:creationId xmlns:a16="http://schemas.microsoft.com/office/drawing/2014/main" id="{F6B569F2-50A1-6E37-5081-6843927083F0}"/>
              </a:ext>
            </a:extLst>
          </p:cNvPr>
          <p:cNvSpPr>
            <a:spLocks noGrp="1"/>
          </p:cNvSpPr>
          <p:nvPr>
            <p:ph type="pic" sz="quarter" idx="13" hasCustomPrompt="1"/>
          </p:nvPr>
        </p:nvSpPr>
        <p:spPr>
          <a:xfrm>
            <a:off x="12192" y="0"/>
            <a:ext cx="6999768" cy="6858000"/>
          </a:xfrm>
          <a:blipFill dpi="0" rotWithShape="1">
            <a:blip r:embed="rId2">
              <a:alphaModFix amt="60000"/>
            </a:blip>
            <a:srcRect/>
            <a:stretch>
              <a:fillRect/>
            </a:stretch>
          </a:blipFill>
        </p:spPr>
        <p:txBody>
          <a:bodyPr/>
          <a:lstStyle>
            <a:lvl1pPr marL="0" indent="0">
              <a:buNone/>
              <a:defRPr/>
            </a:lvl1pPr>
          </a:lstStyle>
          <a:p>
            <a:r>
              <a:rPr lang="en-US" dirty="0"/>
              <a:t>  </a:t>
            </a:r>
          </a:p>
        </p:txBody>
      </p:sp>
      <p:sp>
        <p:nvSpPr>
          <p:cNvPr id="7" name="Content Placeholder 7">
            <a:extLst>
              <a:ext uri="{FF2B5EF4-FFF2-40B4-BE49-F238E27FC236}">
                <a16:creationId xmlns:a16="http://schemas.microsoft.com/office/drawing/2014/main" id="{7B790101-D67D-E697-E691-37D8E802AC85}"/>
              </a:ext>
            </a:extLst>
          </p:cNvPr>
          <p:cNvSpPr>
            <a:spLocks noGrp="1"/>
          </p:cNvSpPr>
          <p:nvPr>
            <p:ph sz="quarter" idx="18"/>
          </p:nvPr>
        </p:nvSpPr>
        <p:spPr>
          <a:xfrm>
            <a:off x="7311355" y="2700671"/>
            <a:ext cx="3813846" cy="358583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3" name="Straight Connector 2">
            <a:extLst>
              <a:ext uri="{FF2B5EF4-FFF2-40B4-BE49-F238E27FC236}">
                <a16:creationId xmlns:a16="http://schemas.microsoft.com/office/drawing/2014/main" id="{84F1FBBF-D97E-831B-C809-27FFA216026F}"/>
              </a:ext>
              <a:ext uri="{C183D7F6-B498-43B3-948B-1728B52AA6E4}">
                <adec:decorative xmlns:adec="http://schemas.microsoft.com/office/drawing/2017/decorative" val="1"/>
              </a:ext>
            </a:extLst>
          </p:cNvPr>
          <p:cNvCxnSpPr>
            <a:cxnSpLocks/>
          </p:cNvCxnSpPr>
          <p:nvPr userDrawn="1"/>
        </p:nvCxnSpPr>
        <p:spPr>
          <a:xfrm flipH="1">
            <a:off x="11375613" y="1206128"/>
            <a:ext cx="804195" cy="0"/>
          </a:xfrm>
          <a:prstGeom prst="line">
            <a:avLst/>
          </a:prstGeom>
          <a:ln w="1206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4">
            <a:extLst>
              <a:ext uri="{FF2B5EF4-FFF2-40B4-BE49-F238E27FC236}">
                <a16:creationId xmlns:a16="http://schemas.microsoft.com/office/drawing/2014/main" id="{456D6AD1-4AB5-D3E4-10D2-9E53DB2CC8EA}"/>
              </a:ext>
            </a:extLst>
          </p:cNvPr>
          <p:cNvSpPr>
            <a:spLocks noGrp="1"/>
          </p:cNvSpPr>
          <p:nvPr>
            <p:ph type="ftr" sz="quarter" idx="11"/>
          </p:nvPr>
        </p:nvSpPr>
        <p:spPr>
          <a:xfrm>
            <a:off x="7311355" y="6438900"/>
            <a:ext cx="2249334" cy="419100"/>
          </a:xfrm>
        </p:spPr>
        <p:txBody>
          <a:bodyPr/>
          <a:lstStyle/>
          <a:p>
            <a:r>
              <a:rPr lang="en-US" dirty="0"/>
              <a:t>Sample Footer Text</a:t>
            </a:r>
          </a:p>
        </p:txBody>
      </p:sp>
      <p:sp>
        <p:nvSpPr>
          <p:cNvPr id="8" name="Date Placeholder 4">
            <a:extLst>
              <a:ext uri="{FF2B5EF4-FFF2-40B4-BE49-F238E27FC236}">
                <a16:creationId xmlns:a16="http://schemas.microsoft.com/office/drawing/2014/main" id="{9760FBEC-EA46-6A15-284D-4BBD1E04A1B4}"/>
              </a:ext>
            </a:extLst>
          </p:cNvPr>
          <p:cNvSpPr>
            <a:spLocks noGrp="1"/>
          </p:cNvSpPr>
          <p:nvPr>
            <p:ph type="dt" sz="half" idx="15"/>
          </p:nvPr>
        </p:nvSpPr>
        <p:spPr>
          <a:xfrm>
            <a:off x="9650896" y="6438900"/>
            <a:ext cx="864704" cy="419100"/>
          </a:xfrm>
        </p:spPr>
        <p:txBody>
          <a:bodyPr/>
          <a:lstStyle/>
          <a:p>
            <a:fld id="{2ABAD28B-DD56-4B56-883A-96608C765E28}" type="datetimeFigureOut">
              <a:rPr lang="en-US" smtClean="0"/>
              <a:pPr/>
              <a:t>11/6/2025</a:t>
            </a:fld>
            <a:endParaRPr lang="en-US" dirty="0"/>
          </a:p>
        </p:txBody>
      </p:sp>
      <p:sp>
        <p:nvSpPr>
          <p:cNvPr id="11" name="Slide Number Placeholder 5">
            <a:extLst>
              <a:ext uri="{FF2B5EF4-FFF2-40B4-BE49-F238E27FC236}">
                <a16:creationId xmlns:a16="http://schemas.microsoft.com/office/drawing/2014/main" id="{919DC249-6449-71C0-F0A2-E5A28E550CB0}"/>
              </a:ext>
            </a:extLst>
          </p:cNvPr>
          <p:cNvSpPr>
            <a:spLocks noGrp="1"/>
          </p:cNvSpPr>
          <p:nvPr>
            <p:ph type="sldNum" sz="quarter" idx="12"/>
          </p:nvPr>
        </p:nvSpPr>
        <p:spPr>
          <a:xfrm>
            <a:off x="10523764" y="6438900"/>
            <a:ext cx="601436" cy="419100"/>
          </a:xfr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8503318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093394" y="1112104"/>
            <a:ext cx="7343564" cy="932688"/>
          </a:xfrm>
        </p:spPr>
        <p:txBody>
          <a:bodyPr anchor="t"/>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1093393" y="2187258"/>
            <a:ext cx="7343565" cy="4099242"/>
          </a:xfrm>
        </p:spPr>
        <p:txBody>
          <a:bodyPr>
            <a:normAutofit/>
          </a:bodyPr>
          <a:lstStyle>
            <a:lvl1pPr>
              <a:lnSpc>
                <a:spcPct val="100000"/>
              </a:lnSpc>
              <a:defRPr sz="1600"/>
            </a:lvl1pPr>
            <a:lvl2pPr>
              <a:lnSpc>
                <a:spcPct val="100000"/>
              </a:lnSpc>
              <a:defRPr sz="1600"/>
            </a:lvl2pPr>
            <a:lvl3pPr>
              <a:lnSpc>
                <a:spcPct val="100000"/>
              </a:lnSpc>
              <a:defRPr sz="1600"/>
            </a:lvl3pPr>
            <a:lvl4pPr>
              <a:lnSpc>
                <a:spcPct val="100000"/>
              </a:lnSpc>
              <a:defRPr sz="1600"/>
            </a:lvl4pPr>
            <a:lvl5pPr>
              <a:lnSpc>
                <a:spcPct val="10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3" name="Straight Connector 2">
            <a:extLst>
              <a:ext uri="{FF2B5EF4-FFF2-40B4-BE49-F238E27FC236}">
                <a16:creationId xmlns:a16="http://schemas.microsoft.com/office/drawing/2014/main" id="{4D039FC6-F740-7D02-FD07-5B1B076DCE63}"/>
              </a:ext>
              <a:ext uri="{C183D7F6-B498-43B3-948B-1728B52AA6E4}">
                <adec:decorative xmlns:adec="http://schemas.microsoft.com/office/drawing/2017/decorative" val="1"/>
              </a:ext>
            </a:extLst>
          </p:cNvPr>
          <p:cNvCxnSpPr>
            <a:cxnSpLocks/>
          </p:cNvCxnSpPr>
          <p:nvPr userDrawn="1"/>
        </p:nvCxnSpPr>
        <p:spPr>
          <a:xfrm>
            <a:off x="0" y="1206128"/>
            <a:ext cx="804195" cy="0"/>
          </a:xfrm>
          <a:prstGeom prst="line">
            <a:avLst/>
          </a:prstGeom>
          <a:ln w="1206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DC666571-786A-B2D2-4FC3-C22E71C243E1}"/>
              </a:ext>
            </a:extLst>
          </p:cNvPr>
          <p:cNvSpPr>
            <a:spLocks noGrp="1"/>
          </p:cNvSpPr>
          <p:nvPr>
            <p:ph type="ftr" sz="quarter" idx="11"/>
          </p:nvPr>
        </p:nvSpPr>
        <p:spPr>
          <a:xfrm>
            <a:off x="1093394" y="6438900"/>
            <a:ext cx="5779054" cy="419100"/>
          </a:xfrm>
        </p:spPr>
        <p:txBody>
          <a:bodyPr/>
          <a:lstStyle/>
          <a:p>
            <a:r>
              <a:rPr lang="en-US" dirty="0"/>
              <a:t>Sample Footer Text</a:t>
            </a:r>
          </a:p>
        </p:txBody>
      </p:sp>
      <p:sp>
        <p:nvSpPr>
          <p:cNvPr id="6" name="Date Placeholder 4">
            <a:extLst>
              <a:ext uri="{FF2B5EF4-FFF2-40B4-BE49-F238E27FC236}">
                <a16:creationId xmlns:a16="http://schemas.microsoft.com/office/drawing/2014/main" id="{A324A0C0-9CB0-6208-0780-67E3C7F2C02C}"/>
              </a:ext>
            </a:extLst>
          </p:cNvPr>
          <p:cNvSpPr>
            <a:spLocks noGrp="1"/>
          </p:cNvSpPr>
          <p:nvPr>
            <p:ph type="dt" sz="half" idx="15"/>
          </p:nvPr>
        </p:nvSpPr>
        <p:spPr>
          <a:xfrm>
            <a:off x="6962654" y="6438900"/>
            <a:ext cx="864704" cy="419100"/>
          </a:xfrm>
        </p:spPr>
        <p:txBody>
          <a:bodyPr/>
          <a:lstStyle/>
          <a:p>
            <a:fld id="{2ABAD28B-DD56-4B56-883A-96608C765E28}" type="datetimeFigureOut">
              <a:rPr lang="en-US" smtClean="0"/>
              <a:pPr/>
              <a:t>11/6/2025</a:t>
            </a:fld>
            <a:endParaRPr lang="en-US" dirty="0"/>
          </a:p>
        </p:txBody>
      </p:sp>
      <p:sp>
        <p:nvSpPr>
          <p:cNvPr id="7" name="Slide Number Placeholder 5">
            <a:extLst>
              <a:ext uri="{FF2B5EF4-FFF2-40B4-BE49-F238E27FC236}">
                <a16:creationId xmlns:a16="http://schemas.microsoft.com/office/drawing/2014/main" id="{7F7421E2-5EEC-7791-DBEE-600FF5170816}"/>
              </a:ext>
            </a:extLst>
          </p:cNvPr>
          <p:cNvSpPr>
            <a:spLocks noGrp="1"/>
          </p:cNvSpPr>
          <p:nvPr>
            <p:ph type="sldNum" sz="quarter" idx="12"/>
          </p:nvPr>
        </p:nvSpPr>
        <p:spPr>
          <a:xfrm>
            <a:off x="7835522" y="6438900"/>
            <a:ext cx="601436" cy="419100"/>
          </a:xfrm>
        </p:spPr>
        <p:txBody>
          <a:bodyPr/>
          <a:lstStyle/>
          <a:p>
            <a:fld id="{AEAA3239-9EA4-4A65-A281-97F994456D9F}" type="slidenum">
              <a:rPr lang="en-US" smtClean="0"/>
              <a:t>‹#›</a:t>
            </a:fld>
            <a:endParaRPr lang="en-US"/>
          </a:p>
        </p:txBody>
      </p:sp>
      <p:sp>
        <p:nvSpPr>
          <p:cNvPr id="12" name="Picture Placeholder 10">
            <a:extLst>
              <a:ext uri="{FF2B5EF4-FFF2-40B4-BE49-F238E27FC236}">
                <a16:creationId xmlns:a16="http://schemas.microsoft.com/office/drawing/2014/main" id="{61964118-5CFA-FFA8-E19F-A107D63DDC08}"/>
              </a:ext>
            </a:extLst>
          </p:cNvPr>
          <p:cNvSpPr>
            <a:spLocks noGrp="1"/>
          </p:cNvSpPr>
          <p:nvPr>
            <p:ph type="pic" sz="quarter" idx="13" hasCustomPrompt="1"/>
          </p:nvPr>
        </p:nvSpPr>
        <p:spPr>
          <a:xfrm>
            <a:off x="8665559" y="0"/>
            <a:ext cx="3526439" cy="6858000"/>
          </a:xfrm>
          <a:blipFill dpi="0" rotWithShape="1">
            <a:blip r:embed="rId2">
              <a:alphaModFix amt="60000"/>
            </a:blip>
            <a:srcRect/>
            <a:stretch>
              <a:fillRect/>
            </a:stretch>
          </a:blipFill>
        </p:spPr>
        <p:txBody>
          <a:bodyPr/>
          <a:lstStyle>
            <a:lvl1pPr marL="0" indent="0">
              <a:buNone/>
              <a:defRPr/>
            </a:lvl1pPr>
          </a:lstStyle>
          <a:p>
            <a:r>
              <a:rPr lang="en-US" dirty="0"/>
              <a:t>  </a:t>
            </a:r>
          </a:p>
        </p:txBody>
      </p:sp>
    </p:spTree>
    <p:extLst>
      <p:ext uri="{BB962C8B-B14F-4D97-AF65-F5344CB8AC3E}">
        <p14:creationId xmlns:p14="http://schemas.microsoft.com/office/powerpoint/2010/main" val="3907857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F2785A-5DBC-41CD-B3B3-9B8F0A8AF3D9}" type="datetimeFigureOut">
              <a:rPr lang="en-GB" smtClean="0"/>
              <a:t>06/11/2025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951856" y="5867131"/>
            <a:ext cx="551167" cy="365125"/>
          </a:xfrm>
        </p:spPr>
        <p:txBody>
          <a:bodyPr/>
          <a:lstStyle/>
          <a:p>
            <a:fld id="{CE452697-B58C-460B-999F-E409AC3E64A8}" type="slidenum">
              <a:rPr lang="en-GB" smtClean="0"/>
              <a:t>‹#›</a:t>
            </a:fld>
            <a:endParaRPr lang="en-GB"/>
          </a:p>
        </p:txBody>
      </p:sp>
    </p:spTree>
    <p:extLst>
      <p:ext uri="{BB962C8B-B14F-4D97-AF65-F5344CB8AC3E}">
        <p14:creationId xmlns:p14="http://schemas.microsoft.com/office/powerpoint/2010/main" val="18679796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776991" y="1112104"/>
            <a:ext cx="7321615" cy="932688"/>
          </a:xfrm>
        </p:spPr>
        <p:txBody>
          <a:bodyPr anchor="t"/>
          <a:lstStyle/>
          <a:p>
            <a:r>
              <a:rPr lang="en-US"/>
              <a:t>Click to edit Master title style</a:t>
            </a:r>
            <a:endParaRPr lang="en-US" dirty="0"/>
          </a:p>
        </p:txBody>
      </p:sp>
      <p:sp>
        <p:nvSpPr>
          <p:cNvPr id="15" name="Picture Placeholder 10">
            <a:extLst>
              <a:ext uri="{FF2B5EF4-FFF2-40B4-BE49-F238E27FC236}">
                <a16:creationId xmlns:a16="http://schemas.microsoft.com/office/drawing/2014/main" id="{5189CF27-6D02-DB0D-F5D1-1535F1479166}"/>
              </a:ext>
            </a:extLst>
          </p:cNvPr>
          <p:cNvSpPr>
            <a:spLocks noGrp="1"/>
          </p:cNvSpPr>
          <p:nvPr>
            <p:ph type="pic" sz="quarter" idx="19" hasCustomPrompt="1"/>
          </p:nvPr>
        </p:nvSpPr>
        <p:spPr>
          <a:xfrm>
            <a:off x="0" y="0"/>
            <a:ext cx="3526439" cy="6858000"/>
          </a:xfrm>
          <a:blipFill dpi="0" rotWithShape="1">
            <a:blip r:embed="rId2">
              <a:alphaModFix amt="60000"/>
            </a:blip>
            <a:srcRect/>
            <a:stretch>
              <a:fillRect/>
            </a:stretch>
          </a:blipFill>
        </p:spPr>
        <p:txBody>
          <a:bodyPr/>
          <a:lstStyle>
            <a:lvl1pPr marL="0" indent="0">
              <a:buNone/>
              <a:defRPr/>
            </a:lvl1pPr>
          </a:lstStyle>
          <a:p>
            <a:r>
              <a:rPr lang="en-US" dirty="0"/>
              <a:t>  </a:t>
            </a:r>
          </a:p>
        </p:txBody>
      </p:sp>
      <p:sp>
        <p:nvSpPr>
          <p:cNvPr id="6" name="Content Placeholder 7">
            <a:extLst>
              <a:ext uri="{FF2B5EF4-FFF2-40B4-BE49-F238E27FC236}">
                <a16:creationId xmlns:a16="http://schemas.microsoft.com/office/drawing/2014/main" id="{6373ED08-D584-FD0F-C5B0-EF4E07A0D890}"/>
              </a:ext>
            </a:extLst>
          </p:cNvPr>
          <p:cNvSpPr>
            <a:spLocks noGrp="1"/>
          </p:cNvSpPr>
          <p:nvPr>
            <p:ph sz="quarter" idx="18"/>
          </p:nvPr>
        </p:nvSpPr>
        <p:spPr>
          <a:xfrm>
            <a:off x="3776075" y="2187258"/>
            <a:ext cx="7349126" cy="4099242"/>
          </a:xfrm>
        </p:spPr>
        <p:txBody>
          <a:bodyPr>
            <a:normAutofit/>
          </a:bodyPr>
          <a:lstStyle>
            <a:lvl1pPr>
              <a:lnSpc>
                <a:spcPct val="100000"/>
              </a:lnSpc>
              <a:defRPr sz="1600"/>
            </a:lvl1pPr>
            <a:lvl2pPr>
              <a:lnSpc>
                <a:spcPct val="100000"/>
              </a:lnSpc>
              <a:defRPr sz="1600"/>
            </a:lvl2pPr>
            <a:lvl3pPr>
              <a:lnSpc>
                <a:spcPct val="100000"/>
              </a:lnSpc>
              <a:defRPr sz="1600"/>
            </a:lvl3pPr>
            <a:lvl4pPr>
              <a:lnSpc>
                <a:spcPct val="100000"/>
              </a:lnSpc>
              <a:defRPr sz="1600"/>
            </a:lvl4pPr>
            <a:lvl5pPr>
              <a:lnSpc>
                <a:spcPct val="10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7D906524-8E7E-05A8-4F9E-A2C39750A30C}"/>
              </a:ext>
              <a:ext uri="{C183D7F6-B498-43B3-948B-1728B52AA6E4}">
                <adec:decorative xmlns:adec="http://schemas.microsoft.com/office/drawing/2017/decorative" val="1"/>
              </a:ext>
            </a:extLst>
          </p:cNvPr>
          <p:cNvCxnSpPr>
            <a:cxnSpLocks/>
          </p:cNvCxnSpPr>
          <p:nvPr userDrawn="1"/>
        </p:nvCxnSpPr>
        <p:spPr>
          <a:xfrm flipH="1">
            <a:off x="11375613" y="1206128"/>
            <a:ext cx="804195" cy="0"/>
          </a:xfrm>
          <a:prstGeom prst="line">
            <a:avLst/>
          </a:prstGeom>
          <a:ln w="1206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8F256971-28FA-FA33-0A85-0B851EA7AE9B}"/>
              </a:ext>
            </a:extLst>
          </p:cNvPr>
          <p:cNvSpPr>
            <a:spLocks noGrp="1"/>
          </p:cNvSpPr>
          <p:nvPr>
            <p:ph type="ftr" sz="quarter" idx="11"/>
          </p:nvPr>
        </p:nvSpPr>
        <p:spPr>
          <a:xfrm>
            <a:off x="3776076" y="6438900"/>
            <a:ext cx="5784614" cy="419100"/>
          </a:xfrm>
        </p:spPr>
        <p:txBody>
          <a:bodyPr/>
          <a:lstStyle/>
          <a:p>
            <a:r>
              <a:rPr lang="en-US"/>
              <a:t>Sample Footer Text</a:t>
            </a:r>
            <a:endParaRPr lang="en-US" dirty="0"/>
          </a:p>
        </p:txBody>
      </p:sp>
      <p:sp>
        <p:nvSpPr>
          <p:cNvPr id="7" name="Date Placeholder 4">
            <a:extLst>
              <a:ext uri="{FF2B5EF4-FFF2-40B4-BE49-F238E27FC236}">
                <a16:creationId xmlns:a16="http://schemas.microsoft.com/office/drawing/2014/main" id="{F04B437D-29C2-D3ED-BEFA-E1F868B0FB5E}"/>
              </a:ext>
            </a:extLst>
          </p:cNvPr>
          <p:cNvSpPr>
            <a:spLocks noGrp="1"/>
          </p:cNvSpPr>
          <p:nvPr>
            <p:ph type="dt" sz="half" idx="15"/>
          </p:nvPr>
        </p:nvSpPr>
        <p:spPr>
          <a:xfrm>
            <a:off x="9650896" y="6438900"/>
            <a:ext cx="864704" cy="419100"/>
          </a:xfrm>
        </p:spPr>
        <p:txBody>
          <a:bodyPr/>
          <a:lstStyle/>
          <a:p>
            <a:fld id="{2ABAD28B-DD56-4B56-883A-96608C765E28}" type="datetimeFigureOut">
              <a:rPr lang="en-US" smtClean="0"/>
              <a:pPr/>
              <a:t>11/6/2025</a:t>
            </a:fld>
            <a:endParaRPr lang="en-US" dirty="0"/>
          </a:p>
        </p:txBody>
      </p:sp>
      <p:sp>
        <p:nvSpPr>
          <p:cNvPr id="8" name="Slide Number Placeholder 5">
            <a:extLst>
              <a:ext uri="{FF2B5EF4-FFF2-40B4-BE49-F238E27FC236}">
                <a16:creationId xmlns:a16="http://schemas.microsoft.com/office/drawing/2014/main" id="{70EB108D-6128-5356-6097-7D1D10551222}"/>
              </a:ext>
            </a:extLst>
          </p:cNvPr>
          <p:cNvSpPr>
            <a:spLocks noGrp="1"/>
          </p:cNvSpPr>
          <p:nvPr>
            <p:ph type="sldNum" sz="quarter" idx="12"/>
          </p:nvPr>
        </p:nvSpPr>
        <p:spPr>
          <a:xfrm>
            <a:off x="10523764" y="6438900"/>
            <a:ext cx="601436" cy="419100"/>
          </a:xfr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12970175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ntent with Picture 17">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C735FAB-6C69-9305-A8CD-D9A2ADB4CBD4}"/>
              </a:ext>
            </a:extLst>
          </p:cNvPr>
          <p:cNvSpPr>
            <a:spLocks noGrp="1"/>
          </p:cNvSpPr>
          <p:nvPr>
            <p:ph type="title"/>
          </p:nvPr>
        </p:nvSpPr>
        <p:spPr>
          <a:xfrm>
            <a:off x="1090940" y="1120990"/>
            <a:ext cx="4194291" cy="1505157"/>
          </a:xfrm>
        </p:spPr>
        <p:txBody>
          <a:bodyPr anchor="t">
            <a:noAutofit/>
          </a:bodyPr>
          <a:lstStyle>
            <a:lvl1pPr>
              <a:defRPr sz="3600"/>
            </a:lvl1pPr>
          </a:lstStyle>
          <a:p>
            <a:r>
              <a:rPr lang="en-US" dirty="0"/>
              <a:t>Click to edit Master title style</a:t>
            </a:r>
          </a:p>
        </p:txBody>
      </p:sp>
      <p:sp>
        <p:nvSpPr>
          <p:cNvPr id="9" name="Picture Placeholder 10">
            <a:extLst>
              <a:ext uri="{FF2B5EF4-FFF2-40B4-BE49-F238E27FC236}">
                <a16:creationId xmlns:a16="http://schemas.microsoft.com/office/drawing/2014/main" id="{0C28B273-3A6A-8E26-2D29-29957F83B5B4}"/>
              </a:ext>
            </a:extLst>
          </p:cNvPr>
          <p:cNvSpPr>
            <a:spLocks noGrp="1"/>
          </p:cNvSpPr>
          <p:nvPr>
            <p:ph type="pic" sz="quarter" idx="15" hasCustomPrompt="1"/>
          </p:nvPr>
        </p:nvSpPr>
        <p:spPr>
          <a:xfrm>
            <a:off x="1181100" y="2840181"/>
            <a:ext cx="4104132" cy="3446317"/>
          </a:xfrm>
          <a:blipFill dpi="0" rotWithShape="1">
            <a:blip r:embed="rId2">
              <a:alphaModFix amt="60000"/>
            </a:blip>
            <a:srcRect/>
            <a:stretch>
              <a:fillRect/>
            </a:stretch>
          </a:blipFill>
        </p:spPr>
        <p:txBody>
          <a:bodyPr/>
          <a:lstStyle>
            <a:lvl1pPr marL="0" indent="0">
              <a:buNone/>
              <a:defRPr/>
            </a:lvl1pPr>
          </a:lstStyle>
          <a:p>
            <a:r>
              <a:rPr lang="en-US" dirty="0"/>
              <a:t>  </a:t>
            </a:r>
          </a:p>
        </p:txBody>
      </p:sp>
      <p:sp>
        <p:nvSpPr>
          <p:cNvPr id="12" name="Content Placeholder 7">
            <a:extLst>
              <a:ext uri="{FF2B5EF4-FFF2-40B4-BE49-F238E27FC236}">
                <a16:creationId xmlns:a16="http://schemas.microsoft.com/office/drawing/2014/main" id="{263ECDE9-389D-5CB3-FE9B-8EFC501599B5}"/>
              </a:ext>
            </a:extLst>
          </p:cNvPr>
          <p:cNvSpPr>
            <a:spLocks noGrp="1"/>
          </p:cNvSpPr>
          <p:nvPr>
            <p:ph sz="quarter" idx="16"/>
          </p:nvPr>
        </p:nvSpPr>
        <p:spPr>
          <a:xfrm>
            <a:off x="5571977" y="1120989"/>
            <a:ext cx="6143988" cy="5165511"/>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3CC8FB4D-92F2-4C28-8BFC-2AE0229C3E9A}" type="datetime1">
              <a:rPr lang="en-US" smtClean="0"/>
              <a:t>11/6/2025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AEAA3239-9EA4-4A65-A281-97F994456D9F}" type="slidenum">
              <a:rPr lang="en-US" smtClean="0"/>
              <a:t>‹#›</a:t>
            </a:fld>
            <a:endParaRPr lang="en-US"/>
          </a:p>
        </p:txBody>
      </p:sp>
      <p:cxnSp>
        <p:nvCxnSpPr>
          <p:cNvPr id="13" name="Straight Connector 12">
            <a:extLst>
              <a:ext uri="{FF2B5EF4-FFF2-40B4-BE49-F238E27FC236}">
                <a16:creationId xmlns:a16="http://schemas.microsoft.com/office/drawing/2014/main" id="{756A3193-AC76-4E78-CD10-F173CED7D4ED}"/>
              </a:ext>
              <a:ext uri="{C183D7F6-B498-43B3-948B-1728B52AA6E4}">
                <adec:decorative xmlns:adec="http://schemas.microsoft.com/office/drawing/2017/decorative" val="1"/>
              </a:ext>
            </a:extLst>
          </p:cNvPr>
          <p:cNvCxnSpPr>
            <a:cxnSpLocks/>
          </p:cNvCxnSpPr>
          <p:nvPr userDrawn="1"/>
        </p:nvCxnSpPr>
        <p:spPr>
          <a:xfrm>
            <a:off x="0" y="1206128"/>
            <a:ext cx="804195" cy="0"/>
          </a:xfrm>
          <a:prstGeom prst="line">
            <a:avLst/>
          </a:prstGeom>
          <a:ln w="1206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7843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F2785A-5DBC-41CD-B3B3-9B8F0A8AF3D9}" type="datetimeFigureOut">
              <a:rPr lang="en-GB" smtClean="0"/>
              <a:t>06/11/2025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452697-B58C-460B-999F-E409AC3E64A8}" type="slidenum">
              <a:rPr lang="en-GB" smtClean="0"/>
              <a:t>‹#›</a:t>
            </a:fld>
            <a:endParaRPr lang="en-GB"/>
          </a:p>
        </p:txBody>
      </p:sp>
    </p:spTree>
    <p:extLst>
      <p:ext uri="{BB962C8B-B14F-4D97-AF65-F5344CB8AC3E}">
        <p14:creationId xmlns:p14="http://schemas.microsoft.com/office/powerpoint/2010/main" val="1751894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F2785A-5DBC-41CD-B3B3-9B8F0A8AF3D9}" type="datetimeFigureOut">
              <a:rPr lang="en-GB" smtClean="0"/>
              <a:t>06/11/2025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452697-B58C-460B-999F-E409AC3E64A8}" type="slidenum">
              <a:rPr lang="en-GB" smtClean="0"/>
              <a:t>‹#›</a:t>
            </a:fld>
            <a:endParaRPr lang="en-GB"/>
          </a:p>
        </p:txBody>
      </p:sp>
    </p:spTree>
    <p:extLst>
      <p:ext uri="{BB962C8B-B14F-4D97-AF65-F5344CB8AC3E}">
        <p14:creationId xmlns:p14="http://schemas.microsoft.com/office/powerpoint/2010/main" val="1513636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F2785A-5DBC-41CD-B3B3-9B8F0A8AF3D9}" type="datetimeFigureOut">
              <a:rPr lang="en-GB" smtClean="0"/>
              <a:t>06/11/2025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E452697-B58C-460B-999F-E409AC3E64A8}" type="slidenum">
              <a:rPr lang="en-GB" smtClean="0"/>
              <a:t>‹#›</a:t>
            </a:fld>
            <a:endParaRPr lang="en-GB"/>
          </a:p>
        </p:txBody>
      </p:sp>
    </p:spTree>
    <p:extLst>
      <p:ext uri="{BB962C8B-B14F-4D97-AF65-F5344CB8AC3E}">
        <p14:creationId xmlns:p14="http://schemas.microsoft.com/office/powerpoint/2010/main" val="1745465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0F2785A-5DBC-41CD-B3B3-9B8F0A8AF3D9}" type="datetimeFigureOut">
              <a:rPr lang="en-GB" smtClean="0"/>
              <a:t>06/11/2025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E452697-B58C-460B-999F-E409AC3E64A8}" type="slidenum">
              <a:rPr lang="en-GB" smtClean="0"/>
              <a:t>‹#›</a:t>
            </a:fld>
            <a:endParaRPr lang="en-GB"/>
          </a:p>
        </p:txBody>
      </p:sp>
    </p:spTree>
    <p:extLst>
      <p:ext uri="{BB962C8B-B14F-4D97-AF65-F5344CB8AC3E}">
        <p14:creationId xmlns:p14="http://schemas.microsoft.com/office/powerpoint/2010/main" val="801775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F2785A-5DBC-41CD-B3B3-9B8F0A8AF3D9}" type="datetimeFigureOut">
              <a:rPr lang="en-GB" smtClean="0"/>
              <a:t>06/11/2025</a:t>
            </a:fld>
            <a:endParaRPr lang="en-GB"/>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E452697-B58C-460B-999F-E409AC3E64A8}" type="slidenum">
              <a:rPr lang="en-GB" smtClean="0"/>
              <a:t>‹#›</a:t>
            </a:fld>
            <a:endParaRPr lang="en-GB"/>
          </a:p>
        </p:txBody>
      </p:sp>
    </p:spTree>
    <p:extLst>
      <p:ext uri="{BB962C8B-B14F-4D97-AF65-F5344CB8AC3E}">
        <p14:creationId xmlns:p14="http://schemas.microsoft.com/office/powerpoint/2010/main" val="1110625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F2785A-5DBC-41CD-B3B3-9B8F0A8AF3D9}" type="datetimeFigureOut">
              <a:rPr lang="en-GB" smtClean="0"/>
              <a:t>06/11/2025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452697-B58C-460B-999F-E409AC3E64A8}" type="slidenum">
              <a:rPr lang="en-GB" smtClean="0"/>
              <a:t>‹#›</a:t>
            </a:fld>
            <a:endParaRPr lang="en-GB"/>
          </a:p>
        </p:txBody>
      </p:sp>
    </p:spTree>
    <p:extLst>
      <p:ext uri="{BB962C8B-B14F-4D97-AF65-F5344CB8AC3E}">
        <p14:creationId xmlns:p14="http://schemas.microsoft.com/office/powerpoint/2010/main" val="1087535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F2785A-5DBC-41CD-B3B3-9B8F0A8AF3D9}" type="datetimeFigureOut">
              <a:rPr lang="en-GB" smtClean="0"/>
              <a:t>06/11/2025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452697-B58C-460B-999F-E409AC3E64A8}" type="slidenum">
              <a:rPr lang="en-GB" smtClean="0"/>
              <a:t>‹#›</a:t>
            </a:fld>
            <a:endParaRPr lang="en-GB"/>
          </a:p>
        </p:txBody>
      </p:sp>
    </p:spTree>
    <p:extLst>
      <p:ext uri="{BB962C8B-B14F-4D97-AF65-F5344CB8AC3E}">
        <p14:creationId xmlns:p14="http://schemas.microsoft.com/office/powerpoint/2010/main" val="1285074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GB"/>
            </a:p>
          </p:txBody>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GB"/>
            </a:p>
          </p:txBody>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GB"/>
            </a:p>
          </p:txBody>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GB"/>
            </a:p>
          </p:txBody>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GB"/>
            </a:p>
          </p:txBody>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GB"/>
            </a:p>
          </p:txBody>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0F2785A-5DBC-41CD-B3B3-9B8F0A8AF3D9}" type="datetimeFigureOut">
              <a:rPr lang="en-GB" smtClean="0"/>
              <a:t>06/11/2025</a:t>
            </a:fld>
            <a:endParaRPr lang="en-GB"/>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E452697-B58C-460B-999F-E409AC3E64A8}" type="slidenum">
              <a:rPr lang="en-GB" smtClean="0"/>
              <a:t>‹#›</a:t>
            </a:fld>
            <a:endParaRPr lang="en-GB"/>
          </a:p>
        </p:txBody>
      </p:sp>
      <p:pic>
        <p:nvPicPr>
          <p:cNvPr id="14" name="Picture 13" descr="A picture containing building, window&#10;&#10;Description automatically generated">
            <a:extLst>
              <a:ext uri="{FF2B5EF4-FFF2-40B4-BE49-F238E27FC236}">
                <a16:creationId xmlns:a16="http://schemas.microsoft.com/office/drawing/2014/main" id="{FD952341-57A5-439D-A79D-2FFC9956F59E}"/>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610360" y="-176213"/>
            <a:ext cx="1084580" cy="1536700"/>
          </a:xfrm>
          <a:prstGeom prst="rect">
            <a:avLst/>
          </a:prstGeom>
        </p:spPr>
      </p:pic>
      <p:sp>
        <p:nvSpPr>
          <p:cNvPr id="16" name="TextBox 15">
            <a:extLst>
              <a:ext uri="{FF2B5EF4-FFF2-40B4-BE49-F238E27FC236}">
                <a16:creationId xmlns:a16="http://schemas.microsoft.com/office/drawing/2014/main" id="{F2FED96F-C586-FDF2-B931-D2F24F7517E3}"/>
              </a:ext>
            </a:extLst>
          </p:cNvPr>
          <p:cNvSpPr txBox="1"/>
          <p:nvPr userDrawn="1"/>
        </p:nvSpPr>
        <p:spPr>
          <a:xfrm>
            <a:off x="2725737" y="394156"/>
            <a:ext cx="6305868" cy="43088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4070"/>
                </a:solidFill>
                <a:effectLst/>
                <a:uLnTx/>
                <a:uFillTx/>
                <a:latin typeface="Corbel" panose="020B0503020204020204"/>
                <a:ea typeface="+mn-ea"/>
                <a:cs typeface="+mn-cs"/>
              </a:rPr>
              <a:t>Commonwealth Association of Tax Administrators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srgbClr val="0F6FC6">
                    <a:lumMod val="75000"/>
                  </a:srgbClr>
                </a:solidFill>
                <a:effectLst/>
                <a:uLnTx/>
                <a:uFillTx/>
                <a:latin typeface="Corbel" panose="020B0503020204020204"/>
                <a:ea typeface="+mn-ea"/>
                <a:cs typeface="+mn-cs"/>
              </a:rPr>
              <a:t>                      Promoting excellence in tax administration since 1978</a:t>
            </a:r>
          </a:p>
        </p:txBody>
      </p:sp>
    </p:spTree>
    <p:extLst>
      <p:ext uri="{BB962C8B-B14F-4D97-AF65-F5344CB8AC3E}">
        <p14:creationId xmlns:p14="http://schemas.microsoft.com/office/powerpoint/2010/main" val="38697745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81" r:id="rId18"/>
    <p:sldLayoutId id="2147483682" r:id="rId19"/>
    <p:sldLayoutId id="2147483683" r:id="rId20"/>
    <p:sldLayoutId id="2147483684" r:id="rId21"/>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image" Target="../media/image2.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1.xml"/><Relationship Id="rId5" Type="http://schemas.openxmlformats.org/officeDocument/2006/relationships/image" Target="../media/image2.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E3D4922-3D1C-4679-9A86-15BFC1A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64E9BCF-1B67-4514-808C-A5DCBDEB4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2" name="Group 11">
            <a:extLst>
              <a:ext uri="{FF2B5EF4-FFF2-40B4-BE49-F238E27FC236}">
                <a16:creationId xmlns:a16="http://schemas.microsoft.com/office/drawing/2014/main" id="{32238778-9D1D-45F4-BB78-76F208A224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93667F4D-F2CD-4E50-BACC-24766910F7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GB"/>
            </a:p>
          </p:txBody>
        </p:sp>
        <p:sp>
          <p:nvSpPr>
            <p:cNvPr id="14" name="Freeform 7">
              <a:extLst>
                <a:ext uri="{FF2B5EF4-FFF2-40B4-BE49-F238E27FC236}">
                  <a16:creationId xmlns:a16="http://schemas.microsoft.com/office/drawing/2014/main" id="{20CAAE25-D2F2-493F-9569-EC552C1AD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GB"/>
            </a:p>
          </p:txBody>
        </p:sp>
        <p:sp>
          <p:nvSpPr>
            <p:cNvPr id="15" name="Freeform 8">
              <a:extLst>
                <a:ext uri="{FF2B5EF4-FFF2-40B4-BE49-F238E27FC236}">
                  <a16:creationId xmlns:a16="http://schemas.microsoft.com/office/drawing/2014/main" id="{42D5E996-541D-42BA-8B22-F7E96752CE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GB"/>
            </a:p>
          </p:txBody>
        </p:sp>
        <p:sp>
          <p:nvSpPr>
            <p:cNvPr id="16" name="Freeform 9">
              <a:extLst>
                <a:ext uri="{FF2B5EF4-FFF2-40B4-BE49-F238E27FC236}">
                  <a16:creationId xmlns:a16="http://schemas.microsoft.com/office/drawing/2014/main" id="{6BDB86F1-7C07-4D49-B9C9-7837A1FB25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GB"/>
            </a:p>
          </p:txBody>
        </p:sp>
        <p:sp>
          <p:nvSpPr>
            <p:cNvPr id="17" name="Freeform 10">
              <a:extLst>
                <a:ext uri="{FF2B5EF4-FFF2-40B4-BE49-F238E27FC236}">
                  <a16:creationId xmlns:a16="http://schemas.microsoft.com/office/drawing/2014/main" id="{92FDEA97-0861-44C0-9B26-4BB5F777A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GB"/>
            </a:p>
          </p:txBody>
        </p:sp>
        <p:sp>
          <p:nvSpPr>
            <p:cNvPr id="18" name="Freeform 11">
              <a:extLst>
                <a:ext uri="{FF2B5EF4-FFF2-40B4-BE49-F238E27FC236}">
                  <a16:creationId xmlns:a16="http://schemas.microsoft.com/office/drawing/2014/main" id="{A9F3AA02-C861-444A-9178-0BD3D3CE1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GB"/>
            </a:p>
          </p:txBody>
        </p:sp>
      </p:grpSp>
      <p:sp>
        <p:nvSpPr>
          <p:cNvPr id="2" name="Title 1">
            <a:extLst>
              <a:ext uri="{FF2B5EF4-FFF2-40B4-BE49-F238E27FC236}">
                <a16:creationId xmlns:a16="http://schemas.microsoft.com/office/drawing/2014/main" id="{3DCDE995-ECBB-7344-128B-D771B9E7DDC3}"/>
              </a:ext>
            </a:extLst>
          </p:cNvPr>
          <p:cNvSpPr>
            <a:spLocks noGrp="1"/>
          </p:cNvSpPr>
          <p:nvPr>
            <p:ph type="ctrTitle"/>
          </p:nvPr>
        </p:nvSpPr>
        <p:spPr>
          <a:xfrm>
            <a:off x="4671586" y="2065119"/>
            <a:ext cx="6698127" cy="3842570"/>
          </a:xfrm>
        </p:spPr>
        <p:txBody>
          <a:bodyPr anchor="ctr">
            <a:normAutofit/>
          </a:bodyPr>
          <a:lstStyle/>
          <a:p>
            <a:pPr algn="l">
              <a:lnSpc>
                <a:spcPct val="90000"/>
              </a:lnSpc>
            </a:pPr>
            <a:r>
              <a:rPr lang="en-GB" sz="5100" b="1" dirty="0">
                <a:ea typeface="Tahoma" panose="020B0604030504040204" pitchFamily="34" charset="0"/>
                <a:cs typeface="Tahoma" panose="020B0604030504040204" pitchFamily="34" charset="0"/>
              </a:rPr>
              <a:t>Beyond Incentives: Building Investor Confidence Through Tax Transparency and Reform</a:t>
            </a:r>
          </a:p>
        </p:txBody>
      </p:sp>
      <p:sp>
        <p:nvSpPr>
          <p:cNvPr id="3" name="Subtitle 2">
            <a:extLst>
              <a:ext uri="{FF2B5EF4-FFF2-40B4-BE49-F238E27FC236}">
                <a16:creationId xmlns:a16="http://schemas.microsoft.com/office/drawing/2014/main" id="{49A43B05-0563-80B4-682D-83A3DC1B524B}"/>
              </a:ext>
            </a:extLst>
          </p:cNvPr>
          <p:cNvSpPr>
            <a:spLocks noGrp="1"/>
          </p:cNvSpPr>
          <p:nvPr>
            <p:ph type="subTitle" idx="1"/>
          </p:nvPr>
        </p:nvSpPr>
        <p:spPr>
          <a:xfrm>
            <a:off x="545082" y="2065119"/>
            <a:ext cx="2531516" cy="3842569"/>
          </a:xfrm>
        </p:spPr>
        <p:txBody>
          <a:bodyPr anchor="ctr">
            <a:normAutofit/>
          </a:bodyPr>
          <a:lstStyle/>
          <a:p>
            <a:pPr>
              <a:spcBef>
                <a:spcPts val="0"/>
              </a:spcBef>
            </a:pPr>
            <a:r>
              <a:rPr lang="en-GB" dirty="0">
                <a:solidFill>
                  <a:srgbClr val="FFFFFF"/>
                </a:solidFill>
                <a:ea typeface="Tahoma" panose="020B0604030504040204" pitchFamily="34" charset="0"/>
                <a:cs typeface="Tahoma" panose="020B0604030504040204" pitchFamily="34" charset="0"/>
              </a:rPr>
              <a:t>Dr Esther A.P. Koisin</a:t>
            </a:r>
          </a:p>
          <a:p>
            <a:pPr>
              <a:spcBef>
                <a:spcPts val="0"/>
              </a:spcBef>
            </a:pPr>
            <a:r>
              <a:rPr lang="en-GB" dirty="0">
                <a:solidFill>
                  <a:srgbClr val="FFFFFF"/>
                </a:solidFill>
                <a:ea typeface="Tahoma" panose="020B0604030504040204" pitchFamily="34" charset="0"/>
                <a:cs typeface="Tahoma" panose="020B0604030504040204" pitchFamily="34" charset="0"/>
              </a:rPr>
              <a:t>Executive Director</a:t>
            </a:r>
          </a:p>
          <a:p>
            <a:pPr>
              <a:spcBef>
                <a:spcPts val="0"/>
              </a:spcBef>
            </a:pPr>
            <a:r>
              <a:rPr lang="en-GB" dirty="0">
                <a:solidFill>
                  <a:srgbClr val="FFFFFF"/>
                </a:solidFill>
                <a:ea typeface="Tahoma" panose="020B0604030504040204" pitchFamily="34" charset="0"/>
                <a:cs typeface="Tahoma" panose="020B0604030504040204" pitchFamily="34" charset="0"/>
              </a:rPr>
              <a:t>Commonwealth Association of Tax Administrators</a:t>
            </a:r>
          </a:p>
        </p:txBody>
      </p:sp>
      <p:pic>
        <p:nvPicPr>
          <p:cNvPr id="5" name="Picture 4" descr="A picture containing building, window&#10;&#10;Description automatically generated">
            <a:extLst>
              <a:ext uri="{FF2B5EF4-FFF2-40B4-BE49-F238E27FC236}">
                <a16:creationId xmlns:a16="http://schemas.microsoft.com/office/drawing/2014/main" id="{0B5E8552-E157-6BCA-0503-4C5C856D8A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06242" y="-140520"/>
            <a:ext cx="1084580" cy="1536700"/>
          </a:xfrm>
          <a:prstGeom prst="rect">
            <a:avLst/>
          </a:prstGeom>
        </p:spPr>
      </p:pic>
      <p:sp>
        <p:nvSpPr>
          <p:cNvPr id="6" name="TextBox 5">
            <a:extLst>
              <a:ext uri="{FF2B5EF4-FFF2-40B4-BE49-F238E27FC236}">
                <a16:creationId xmlns:a16="http://schemas.microsoft.com/office/drawing/2014/main" id="{6FC330A3-AE6C-E217-832E-0C99912B5DFD}"/>
              </a:ext>
            </a:extLst>
          </p:cNvPr>
          <p:cNvSpPr txBox="1"/>
          <p:nvPr/>
        </p:nvSpPr>
        <p:spPr>
          <a:xfrm>
            <a:off x="4642402" y="200221"/>
            <a:ext cx="6262661" cy="1077218"/>
          </a:xfrm>
          <a:prstGeom prst="rect">
            <a:avLst/>
          </a:prstGeom>
          <a:noFill/>
          <a:ln w="6350">
            <a:noFill/>
          </a:ln>
        </p:spPr>
        <p:txBody>
          <a:bodyPr wrap="square">
            <a:spAutoFit/>
          </a:bodyPr>
          <a:lstStyle/>
          <a:p>
            <a:pPr algn="l"/>
            <a:endParaRPr lang="en-GB" sz="1600" b="0" i="0" u="none" strike="noStrike" baseline="0" dirty="0">
              <a:solidFill>
                <a:srgbClr val="000000"/>
              </a:solidFill>
              <a:latin typeface="Cambria" panose="02040503050406030204" pitchFamily="18" charset="0"/>
            </a:endParaRPr>
          </a:p>
          <a:p>
            <a:r>
              <a:rPr lang="en-GB" sz="1600" b="0" i="0" u="none" strike="noStrike" baseline="0" dirty="0">
                <a:solidFill>
                  <a:schemeClr val="accent1">
                    <a:lumMod val="75000"/>
                  </a:schemeClr>
                </a:solidFill>
                <a:latin typeface="Arial Black" panose="020B0A04020102020204" pitchFamily="34" charset="0"/>
              </a:rPr>
              <a:t> </a:t>
            </a:r>
            <a:r>
              <a:rPr lang="en-GB" sz="2400" b="1" i="0" u="none" strike="noStrike" baseline="0" dirty="0">
                <a:solidFill>
                  <a:schemeClr val="accent1">
                    <a:lumMod val="75000"/>
                  </a:schemeClr>
                </a:solidFill>
                <a:latin typeface="Arial Black" panose="020B0A04020102020204" pitchFamily="34" charset="0"/>
              </a:rPr>
              <a:t>19th ATAIC Annual Technical Conference, 17-18 November 2025 </a:t>
            </a:r>
            <a:endParaRPr lang="en-GB" sz="2400" b="1" dirty="0">
              <a:solidFill>
                <a:schemeClr val="accent1">
                  <a:lumMod val="75000"/>
                </a:schemeClr>
              </a:solidFill>
              <a:latin typeface="Arial Black" panose="020B0A04020102020204" pitchFamily="34" charset="0"/>
            </a:endParaRPr>
          </a:p>
        </p:txBody>
      </p:sp>
    </p:spTree>
    <p:extLst>
      <p:ext uri="{BB962C8B-B14F-4D97-AF65-F5344CB8AC3E}">
        <p14:creationId xmlns:p14="http://schemas.microsoft.com/office/powerpoint/2010/main" val="1641115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5FF890B-3CE7-403A-AECE-2DE04FC7AF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1" name="Freeform 6">
              <a:extLst>
                <a:ext uri="{FF2B5EF4-FFF2-40B4-BE49-F238E27FC236}">
                  <a16:creationId xmlns:a16="http://schemas.microsoft.com/office/drawing/2014/main" id="{99A4E160-6CFD-4514-9E20-CA6692CCD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GB"/>
            </a:p>
          </p:txBody>
        </p:sp>
        <p:sp>
          <p:nvSpPr>
            <p:cNvPr id="12" name="Freeform 7">
              <a:extLst>
                <a:ext uri="{FF2B5EF4-FFF2-40B4-BE49-F238E27FC236}">
                  <a16:creationId xmlns:a16="http://schemas.microsoft.com/office/drawing/2014/main" id="{3DCD16F5-8D15-45FD-BA62-ADAC08183A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GB"/>
            </a:p>
          </p:txBody>
        </p:sp>
        <p:sp>
          <p:nvSpPr>
            <p:cNvPr id="13" name="Freeform 8">
              <a:extLst>
                <a:ext uri="{FF2B5EF4-FFF2-40B4-BE49-F238E27FC236}">
                  <a16:creationId xmlns:a16="http://schemas.microsoft.com/office/drawing/2014/main" id="{E7CFAF28-6FDA-4C2C-BE51-123D1115F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GB"/>
            </a:p>
          </p:txBody>
        </p:sp>
        <p:sp>
          <p:nvSpPr>
            <p:cNvPr id="14" name="Freeform 9">
              <a:extLst>
                <a:ext uri="{FF2B5EF4-FFF2-40B4-BE49-F238E27FC236}">
                  <a16:creationId xmlns:a16="http://schemas.microsoft.com/office/drawing/2014/main" id="{1FD12703-0627-4991-B2A4-F96519F908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GB"/>
            </a:p>
          </p:txBody>
        </p:sp>
        <p:sp>
          <p:nvSpPr>
            <p:cNvPr id="15" name="Freeform 10">
              <a:extLst>
                <a:ext uri="{FF2B5EF4-FFF2-40B4-BE49-F238E27FC236}">
                  <a16:creationId xmlns:a16="http://schemas.microsoft.com/office/drawing/2014/main" id="{A5758E0B-DF61-40A8-B765-BC6841906A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GB"/>
            </a:p>
          </p:txBody>
        </p:sp>
        <p:sp>
          <p:nvSpPr>
            <p:cNvPr id="16" name="Freeform 11">
              <a:extLst>
                <a:ext uri="{FF2B5EF4-FFF2-40B4-BE49-F238E27FC236}">
                  <a16:creationId xmlns:a16="http://schemas.microsoft.com/office/drawing/2014/main" id="{3E063A1F-9566-4436-B4E3-2890FBBC2C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GB"/>
            </a:p>
          </p:txBody>
        </p:sp>
      </p:grpSp>
      <p:sp>
        <p:nvSpPr>
          <p:cNvPr id="2" name="Title 1">
            <a:extLst>
              <a:ext uri="{FF2B5EF4-FFF2-40B4-BE49-F238E27FC236}">
                <a16:creationId xmlns:a16="http://schemas.microsoft.com/office/drawing/2014/main" id="{1F3561A5-242F-EAD5-1AB2-A4F60D5D5B91}"/>
              </a:ext>
            </a:extLst>
          </p:cNvPr>
          <p:cNvSpPr>
            <a:spLocks noGrp="1"/>
          </p:cNvSpPr>
          <p:nvPr>
            <p:ph type="title"/>
          </p:nvPr>
        </p:nvSpPr>
        <p:spPr>
          <a:xfrm>
            <a:off x="1484311" y="1081548"/>
            <a:ext cx="3333495" cy="1504335"/>
          </a:xfrm>
        </p:spPr>
        <p:txBody>
          <a:bodyPr vert="horz" lIns="91440" tIns="45720" rIns="91440" bIns="45720" rtlCol="0" anchor="ctr">
            <a:normAutofit/>
          </a:bodyPr>
          <a:lstStyle/>
          <a:p>
            <a:r>
              <a:rPr lang="en-US" b="1" dirty="0"/>
              <a:t>Introduction</a:t>
            </a:r>
          </a:p>
        </p:txBody>
      </p:sp>
      <p:sp>
        <p:nvSpPr>
          <p:cNvPr id="4" name="Content Placeholder 3">
            <a:extLst>
              <a:ext uri="{FF2B5EF4-FFF2-40B4-BE49-F238E27FC236}">
                <a16:creationId xmlns:a16="http://schemas.microsoft.com/office/drawing/2014/main" id="{B88912B1-DE49-D5B1-6CB5-877B2A6AC489}"/>
              </a:ext>
            </a:extLst>
          </p:cNvPr>
          <p:cNvSpPr>
            <a:spLocks noGrp="1"/>
          </p:cNvSpPr>
          <p:nvPr>
            <p:ph sz="quarter" idx="18"/>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268412" y="2139697"/>
            <a:ext cx="3793595" cy="3493198"/>
          </a:xfrm>
        </p:spPr>
        <p:txBody>
          <a:bodyPr>
            <a:normAutofit fontScale="77500" lnSpcReduction="20000"/>
          </a:bodyPr>
          <a:lstStyle/>
          <a:p>
            <a:pPr lvl="0"/>
            <a:endParaRPr lang="en-GB" dirty="0"/>
          </a:p>
          <a:p>
            <a:pPr lvl="0"/>
            <a:r>
              <a:rPr lang="en-GB" sz="3000" dirty="0"/>
              <a:t>Global Minimum Tax is reshaping investment decisions.</a:t>
            </a:r>
          </a:p>
          <a:p>
            <a:pPr lvl="0"/>
            <a:r>
              <a:rPr lang="en-GB" sz="3000" dirty="0"/>
              <a:t>Tax policy is now a strategic factor for investors.</a:t>
            </a:r>
          </a:p>
          <a:p>
            <a:pPr lvl="0"/>
            <a:r>
              <a:rPr lang="en-GB" sz="3000" dirty="0"/>
              <a:t>Time to rethink incentives and focus on trust.</a:t>
            </a:r>
          </a:p>
          <a:p>
            <a:pPr marL="0" indent="0">
              <a:lnSpc>
                <a:spcPct val="90000"/>
              </a:lnSpc>
              <a:spcBef>
                <a:spcPts val="2500"/>
              </a:spcBef>
              <a:spcAft>
                <a:spcPts val="600"/>
              </a:spcAft>
              <a:buFont typeface="Arial" panose="020B0604020202020204" pitchFamily="34" charset="0"/>
              <a:buNone/>
            </a:pPr>
            <a:endParaRPr lang="en-US" sz="1100" dirty="0"/>
          </a:p>
        </p:txBody>
      </p:sp>
      <p:pic>
        <p:nvPicPr>
          <p:cNvPr id="5" name="Content Placeholder 4" descr="A man touches a digital user interface to authenticate with biometrics and fingerprints. Digital online services concept.">
            <a:extLst>
              <a:ext uri="{FF2B5EF4-FFF2-40B4-BE49-F238E27FC236}">
                <a16:creationId xmlns:a16="http://schemas.microsoft.com/office/drawing/2014/main" id="{0C1B617F-9051-486E-8A7D-05D487D7FA6E}"/>
              </a:ext>
            </a:extLst>
          </p:cNvPr>
          <p:cNvPicPr>
            <a:picLocks noGrp="1" noChangeAspect="1"/>
          </p:cNvPicPr>
          <p:nvPr>
            <p:ph type="pic" sz="quarter" idx="13"/>
          </p:nvPr>
        </p:nvPicPr>
        <p:blipFill>
          <a:blip r:embed="rId4"/>
          <a:stretch/>
        </p:blipFill>
        <p:spPr>
          <a:xfrm>
            <a:off x="5262033" y="848549"/>
            <a:ext cx="6240990" cy="4727549"/>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2685654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1"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GB"/>
            </a:p>
          </p:txBody>
        </p:sp>
        <p:sp>
          <p:nvSpPr>
            <p:cNvPr id="12"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GB"/>
            </a:p>
          </p:txBody>
        </p:sp>
        <p:sp>
          <p:nvSpPr>
            <p:cNvPr id="13"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GB"/>
            </a:p>
          </p:txBody>
        </p:sp>
        <p:sp>
          <p:nvSpPr>
            <p:cNvPr id="14"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GB"/>
            </a:p>
          </p:txBody>
        </p:sp>
        <p:sp>
          <p:nvSpPr>
            <p:cNvPr id="15"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GB"/>
            </a:p>
          </p:txBody>
        </p:sp>
        <p:sp>
          <p:nvSpPr>
            <p:cNvPr id="16"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GB"/>
            </a:p>
          </p:txBody>
        </p:sp>
      </p:grpSp>
      <p:sp useBgFill="1">
        <p:nvSpPr>
          <p:cNvPr id="18" name="Rectangle 17">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90265" y="-12875"/>
            <a:ext cx="2604396" cy="6890194"/>
            <a:chOff x="2199787" y="-12875"/>
            <a:chExt cx="2679011" cy="6890194"/>
          </a:xfrm>
        </p:grpSpPr>
        <p:sp useBgFill="1">
          <p:nvSpPr>
            <p:cNvPr id="21"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3">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3">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25"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GB"/>
            </a:p>
          </p:txBody>
        </p:sp>
        <p:sp>
          <p:nvSpPr>
            <p:cNvPr id="26"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GB"/>
            </a:p>
          </p:txBody>
        </p:sp>
        <p:sp>
          <p:nvSpPr>
            <p:cNvPr id="27"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GB"/>
            </a:p>
          </p:txBody>
        </p:sp>
        <p:sp>
          <p:nvSpPr>
            <p:cNvPr id="28"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GB"/>
            </a:p>
          </p:txBody>
        </p:sp>
        <p:sp>
          <p:nvSpPr>
            <p:cNvPr id="29"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GB"/>
            </a:p>
          </p:txBody>
        </p:sp>
        <p:sp>
          <p:nvSpPr>
            <p:cNvPr id="30"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GB"/>
            </a:p>
          </p:txBody>
        </p:sp>
      </p:grpSp>
      <p:sp>
        <p:nvSpPr>
          <p:cNvPr id="2" name="Title 1">
            <a:extLst>
              <a:ext uri="{FF2B5EF4-FFF2-40B4-BE49-F238E27FC236}">
                <a16:creationId xmlns:a16="http://schemas.microsoft.com/office/drawing/2014/main" id="{42AEF1F0-BB05-CD3D-3843-E75FF8109DB1}"/>
              </a:ext>
            </a:extLst>
          </p:cNvPr>
          <p:cNvSpPr>
            <a:spLocks noGrp="1"/>
          </p:cNvSpPr>
          <p:nvPr>
            <p:ph type="title"/>
          </p:nvPr>
        </p:nvSpPr>
        <p:spPr>
          <a:xfrm>
            <a:off x="3962399" y="685800"/>
            <a:ext cx="7345891" cy="1413933"/>
          </a:xfrm>
        </p:spPr>
        <p:txBody>
          <a:bodyPr vert="horz" lIns="91440" tIns="45720" rIns="91440" bIns="45720" rtlCol="0" anchor="ctr">
            <a:normAutofit/>
          </a:bodyPr>
          <a:lstStyle/>
          <a:p>
            <a:r>
              <a:rPr lang="en-US" sz="3600" b="1" dirty="0"/>
              <a:t>Why Move Beyond Incentives</a:t>
            </a:r>
          </a:p>
        </p:txBody>
      </p:sp>
      <p:pic>
        <p:nvPicPr>
          <p:cNvPr id="5" name="Content Placeholder 4" descr="single word tax and ladder lean on coins">
            <a:extLst>
              <a:ext uri="{FF2B5EF4-FFF2-40B4-BE49-F238E27FC236}">
                <a16:creationId xmlns:a16="http://schemas.microsoft.com/office/drawing/2014/main" id="{EAACA13D-46EE-4424-98CE-CA509206743B}"/>
              </a:ext>
            </a:extLst>
          </p:cNvPr>
          <p:cNvPicPr>
            <a:picLocks noGrp="1" noChangeAspect="1"/>
          </p:cNvPicPr>
          <p:nvPr>
            <p:ph type="pic" sz="quarter" idx="13"/>
          </p:nvPr>
        </p:nvPicPr>
        <p:blipFill>
          <a:blip r:embed="rId4"/>
          <a:srcRect l="37274" r="24896"/>
          <a:stretch>
            <a:fillRect/>
          </a:stretch>
        </p:blipFill>
        <p:spPr>
          <a:xfrm>
            <a:off x="20" y="10"/>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noFill/>
          <a:ln w="38100">
            <a:noFill/>
          </a:ln>
          <a:effectLst/>
        </p:spPr>
      </p:pic>
      <p:sp>
        <p:nvSpPr>
          <p:cNvPr id="4" name="Content Placeholder 3">
            <a:extLst>
              <a:ext uri="{FF2B5EF4-FFF2-40B4-BE49-F238E27FC236}">
                <a16:creationId xmlns:a16="http://schemas.microsoft.com/office/drawing/2014/main" id="{F9366C40-7987-89A5-783F-D7EA6D9E3621}"/>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3843867" y="2048933"/>
            <a:ext cx="7567845" cy="3025987"/>
          </a:xfrm>
        </p:spPr>
        <p:txBody>
          <a:bodyPr>
            <a:normAutofit/>
          </a:bodyPr>
          <a:lstStyle/>
          <a:p>
            <a:pPr lvl="0"/>
            <a:r>
              <a:rPr lang="en-GB" sz="2800" dirty="0"/>
              <a:t>Incentives offer short-term gains but limited long-term impact.</a:t>
            </a:r>
          </a:p>
          <a:p>
            <a:pPr lvl="0"/>
            <a:r>
              <a:rPr lang="en-GB" sz="2800" dirty="0"/>
              <a:t>Investors seek predictability and fairness.</a:t>
            </a:r>
          </a:p>
          <a:p>
            <a:pPr lvl="0"/>
            <a:r>
              <a:rPr lang="en-GB" sz="2800" dirty="0"/>
              <a:t>Shift from transactional to relational trust.</a:t>
            </a:r>
          </a:p>
        </p:txBody>
      </p:sp>
      <p:pic>
        <p:nvPicPr>
          <p:cNvPr id="3" name="Picture 2" descr="A picture containing building, window&#10;&#10;Description automatically generated">
            <a:extLst>
              <a:ext uri="{FF2B5EF4-FFF2-40B4-BE49-F238E27FC236}">
                <a16:creationId xmlns:a16="http://schemas.microsoft.com/office/drawing/2014/main" id="{BBC14D21-0592-4EEB-F7AB-C043EDFE78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84532" y="-12875"/>
            <a:ext cx="1084580" cy="1536700"/>
          </a:xfrm>
          <a:prstGeom prst="rect">
            <a:avLst/>
          </a:prstGeom>
        </p:spPr>
      </p:pic>
    </p:spTree>
    <p:extLst>
      <p:ext uri="{BB962C8B-B14F-4D97-AF65-F5344CB8AC3E}">
        <p14:creationId xmlns:p14="http://schemas.microsoft.com/office/powerpoint/2010/main" val="40803347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33" name="Group 132">
            <a:extLst>
              <a:ext uri="{FF2B5EF4-FFF2-40B4-BE49-F238E27FC236}">
                <a16:creationId xmlns:a16="http://schemas.microsoft.com/office/drawing/2014/main" id="{15FF890B-3CE7-403A-AECE-2DE04FC7AF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1" name="Freeform 6">
              <a:extLst>
                <a:ext uri="{FF2B5EF4-FFF2-40B4-BE49-F238E27FC236}">
                  <a16:creationId xmlns:a16="http://schemas.microsoft.com/office/drawing/2014/main" id="{99A4E160-6CFD-4514-9E20-CA6692CCD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GB"/>
            </a:p>
          </p:txBody>
        </p:sp>
        <p:sp>
          <p:nvSpPr>
            <p:cNvPr id="12" name="Freeform 7">
              <a:extLst>
                <a:ext uri="{FF2B5EF4-FFF2-40B4-BE49-F238E27FC236}">
                  <a16:creationId xmlns:a16="http://schemas.microsoft.com/office/drawing/2014/main" id="{3DCD16F5-8D15-45FD-BA62-ADAC08183A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GB"/>
            </a:p>
          </p:txBody>
        </p:sp>
        <p:sp>
          <p:nvSpPr>
            <p:cNvPr id="13" name="Freeform 8">
              <a:extLst>
                <a:ext uri="{FF2B5EF4-FFF2-40B4-BE49-F238E27FC236}">
                  <a16:creationId xmlns:a16="http://schemas.microsoft.com/office/drawing/2014/main" id="{E7CFAF28-6FDA-4C2C-BE51-123D1115F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GB"/>
            </a:p>
          </p:txBody>
        </p:sp>
        <p:sp>
          <p:nvSpPr>
            <p:cNvPr id="14" name="Freeform 9">
              <a:extLst>
                <a:ext uri="{FF2B5EF4-FFF2-40B4-BE49-F238E27FC236}">
                  <a16:creationId xmlns:a16="http://schemas.microsoft.com/office/drawing/2014/main" id="{1FD12703-0627-4991-B2A4-F96519F908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GB"/>
            </a:p>
          </p:txBody>
        </p:sp>
        <p:sp>
          <p:nvSpPr>
            <p:cNvPr id="15" name="Freeform 10">
              <a:extLst>
                <a:ext uri="{FF2B5EF4-FFF2-40B4-BE49-F238E27FC236}">
                  <a16:creationId xmlns:a16="http://schemas.microsoft.com/office/drawing/2014/main" id="{A5758E0B-DF61-40A8-B765-BC6841906A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GB"/>
            </a:p>
          </p:txBody>
        </p:sp>
        <p:sp>
          <p:nvSpPr>
            <p:cNvPr id="16" name="Freeform 11">
              <a:extLst>
                <a:ext uri="{FF2B5EF4-FFF2-40B4-BE49-F238E27FC236}">
                  <a16:creationId xmlns:a16="http://schemas.microsoft.com/office/drawing/2014/main" id="{3E063A1F-9566-4436-B4E3-2890FBBC2C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GB"/>
            </a:p>
          </p:txBody>
        </p:sp>
      </p:grpSp>
      <p:sp>
        <p:nvSpPr>
          <p:cNvPr id="2" name="Title 1">
            <a:extLst>
              <a:ext uri="{FF2B5EF4-FFF2-40B4-BE49-F238E27FC236}">
                <a16:creationId xmlns:a16="http://schemas.microsoft.com/office/drawing/2014/main" id="{C4F47DD3-E3F4-9965-BB16-0E84487E9321}"/>
              </a:ext>
            </a:extLst>
          </p:cNvPr>
          <p:cNvSpPr>
            <a:spLocks noGrp="1"/>
          </p:cNvSpPr>
          <p:nvPr>
            <p:ph type="title"/>
          </p:nvPr>
        </p:nvSpPr>
        <p:spPr>
          <a:xfrm>
            <a:off x="1484311" y="685800"/>
            <a:ext cx="10018713" cy="1185333"/>
          </a:xfrm>
        </p:spPr>
        <p:txBody>
          <a:bodyPr vert="horz" lIns="91440" tIns="45720" rIns="91440" bIns="45720" rtlCol="0" anchor="ctr">
            <a:normAutofit/>
          </a:bodyPr>
          <a:lstStyle/>
          <a:p>
            <a:r>
              <a:rPr lang="en-GB" sz="3600" b="1" dirty="0"/>
              <a:t>Transparency as a Strategic Asset</a:t>
            </a:r>
            <a:endParaRPr lang="en-GB" sz="3600" dirty="0"/>
          </a:p>
        </p:txBody>
      </p:sp>
      <p:sp>
        <p:nvSpPr>
          <p:cNvPr id="4" name="Content Placeholder 3">
            <a:extLst>
              <a:ext uri="{FF2B5EF4-FFF2-40B4-BE49-F238E27FC236}">
                <a16:creationId xmlns:a16="http://schemas.microsoft.com/office/drawing/2014/main" id="{1EF45B3C-0A5A-572D-00A8-5735686AC8B5}"/>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484311" y="1998133"/>
            <a:ext cx="6855356" cy="3793067"/>
          </a:xfrm>
        </p:spPr>
        <p:txBody>
          <a:bodyPr>
            <a:normAutofit/>
          </a:bodyPr>
          <a:lstStyle/>
          <a:p>
            <a:pPr lvl="0"/>
            <a:r>
              <a:rPr lang="en-GB" sz="2800" dirty="0"/>
              <a:t>Builds investor confidence and reduces risk.</a:t>
            </a:r>
          </a:p>
          <a:p>
            <a:pPr lvl="0"/>
            <a:r>
              <a:rPr lang="en-GB" sz="2800" dirty="0"/>
              <a:t>Regional initiatives: Asia &amp; Africa Initiatives.</a:t>
            </a:r>
          </a:p>
          <a:p>
            <a:pPr lvl="0"/>
            <a:r>
              <a:rPr lang="en-GB" sz="2800" dirty="0"/>
              <a:t>Country examples: </a:t>
            </a:r>
          </a:p>
          <a:p>
            <a:pPr lvl="1"/>
            <a:r>
              <a:rPr lang="en-GB" sz="2800" dirty="0"/>
              <a:t>Digital reforms: Kenya, Malawi, Jamaica.</a:t>
            </a:r>
          </a:p>
          <a:p>
            <a:pPr lvl="1"/>
            <a:r>
              <a:rPr lang="en-GB" sz="2800" dirty="0"/>
              <a:t>Stakeholder engagement: Barbados, Sri Lanka.</a:t>
            </a:r>
          </a:p>
        </p:txBody>
      </p:sp>
      <p:pic>
        <p:nvPicPr>
          <p:cNvPr id="5" name="Content Placeholder 4" descr="Modern background">
            <a:extLst>
              <a:ext uri="{FF2B5EF4-FFF2-40B4-BE49-F238E27FC236}">
                <a16:creationId xmlns:a16="http://schemas.microsoft.com/office/drawing/2014/main" id="{E4327317-54DA-471E-BF6A-CE188D1073D8}"/>
              </a:ext>
            </a:extLst>
          </p:cNvPr>
          <p:cNvPicPr>
            <a:picLocks noGrp="1" noChangeAspect="1"/>
          </p:cNvPicPr>
          <p:nvPr>
            <p:ph type="pic" sz="quarter" idx="13"/>
          </p:nvPr>
        </p:nvPicPr>
        <p:blipFill>
          <a:blip r:embed="rId4"/>
          <a:srcRect l="29316" r="36360" b="-1"/>
          <a:stretch>
            <a:fillRect/>
          </a:stretch>
        </p:blipFill>
        <p:spPr>
          <a:xfrm>
            <a:off x="9169642" y="1998131"/>
            <a:ext cx="1949645" cy="3791517"/>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40857354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9"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GB"/>
            </a:p>
          </p:txBody>
        </p:sp>
        <p:sp>
          <p:nvSpPr>
            <p:cNvPr id="20"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GB"/>
            </a:p>
          </p:txBody>
        </p:sp>
        <p:sp>
          <p:nvSpPr>
            <p:cNvPr id="21"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GB"/>
            </a:p>
          </p:txBody>
        </p:sp>
        <p:sp>
          <p:nvSpPr>
            <p:cNvPr id="22"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GB"/>
            </a:p>
          </p:txBody>
        </p:sp>
        <p:sp>
          <p:nvSpPr>
            <p:cNvPr id="23"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GB"/>
            </a:p>
          </p:txBody>
        </p:sp>
        <p:sp>
          <p:nvSpPr>
            <p:cNvPr id="24"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GB"/>
            </a:p>
          </p:txBody>
        </p:sp>
      </p:grpSp>
      <p:sp>
        <p:nvSpPr>
          <p:cNvPr id="2" name="Title 1">
            <a:extLst>
              <a:ext uri="{FF2B5EF4-FFF2-40B4-BE49-F238E27FC236}">
                <a16:creationId xmlns:a16="http://schemas.microsoft.com/office/drawing/2014/main" id="{7FEDF756-B57E-DA25-02D5-329A03B873AD}"/>
              </a:ext>
            </a:extLst>
          </p:cNvPr>
          <p:cNvSpPr>
            <a:spLocks noGrp="1"/>
          </p:cNvSpPr>
          <p:nvPr>
            <p:ph type="title"/>
          </p:nvPr>
        </p:nvSpPr>
        <p:spPr>
          <a:xfrm>
            <a:off x="2514600" y="685800"/>
            <a:ext cx="8988424" cy="1185333"/>
          </a:xfrm>
        </p:spPr>
        <p:txBody>
          <a:bodyPr vert="horz" lIns="91440" tIns="45720" rIns="91440" bIns="45720" rtlCol="0" anchor="ctr">
            <a:normAutofit fontScale="90000"/>
          </a:bodyPr>
          <a:lstStyle/>
          <a:p>
            <a:r>
              <a:rPr lang="en-GB" b="1" dirty="0"/>
              <a:t>Reform in Action: Success </a:t>
            </a:r>
            <a:r>
              <a:rPr lang="en-GB" b="1"/>
              <a:t>Stories from CATA Members</a:t>
            </a:r>
            <a:endParaRPr lang="en-US" dirty="0"/>
          </a:p>
        </p:txBody>
      </p:sp>
      <p:sp>
        <p:nvSpPr>
          <p:cNvPr id="4" name="Content Placeholder 3">
            <a:extLst>
              <a:ext uri="{FF2B5EF4-FFF2-40B4-BE49-F238E27FC236}">
                <a16:creationId xmlns:a16="http://schemas.microsoft.com/office/drawing/2014/main" id="{F71AB652-DD6A-3E6C-0127-619F2705D7F0}"/>
              </a:ext>
            </a:extLst>
          </p:cNvPr>
          <p:cNvSpPr>
            <a:spLocks noGrp="1"/>
          </p:cNvSpPr>
          <p:nvPr>
            <p:ph sz="quarter" idx="18"/>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484311" y="1998133"/>
            <a:ext cx="6855356" cy="3793067"/>
          </a:xfrm>
        </p:spPr>
        <p:txBody>
          <a:bodyPr>
            <a:normAutofit/>
          </a:bodyPr>
          <a:lstStyle/>
          <a:p>
            <a:pPr lvl="0"/>
            <a:r>
              <a:rPr lang="en-GB" sz="2800" b="1" dirty="0"/>
              <a:t>Digitalisation</a:t>
            </a:r>
            <a:r>
              <a:rPr lang="en-GB" sz="2800" dirty="0"/>
              <a:t>: Rwanda, Ghana, Fiji.</a:t>
            </a:r>
          </a:p>
          <a:p>
            <a:pPr lvl="0"/>
            <a:r>
              <a:rPr lang="en-GB" sz="2800" b="1" dirty="0"/>
              <a:t>ESG Alignment</a:t>
            </a:r>
            <a:r>
              <a:rPr lang="en-GB" sz="2800" dirty="0"/>
              <a:t>: Sri Lanka, Trinidad &amp; Tobago.</a:t>
            </a:r>
          </a:p>
          <a:p>
            <a:pPr lvl="0"/>
            <a:r>
              <a:rPr lang="en-GB" sz="2800" b="1" dirty="0"/>
              <a:t>Simplification</a:t>
            </a:r>
            <a:r>
              <a:rPr lang="en-GB" sz="2800" dirty="0"/>
              <a:t>: Barbados, Guyana.</a:t>
            </a:r>
          </a:p>
          <a:p>
            <a:pPr lvl="0"/>
            <a:r>
              <a:rPr lang="en-GB" sz="2800" dirty="0"/>
              <a:t>Fiji’s VAT reform boosted GDP.</a:t>
            </a:r>
          </a:p>
          <a:p>
            <a:pPr marL="0" lvl="1" indent="0">
              <a:lnSpc>
                <a:spcPct val="90000"/>
              </a:lnSpc>
              <a:spcAft>
                <a:spcPts val="600"/>
              </a:spcAft>
              <a:buFont typeface="Arial" panose="020B0604020202020204" pitchFamily="34" charset="0"/>
              <a:buNone/>
            </a:pPr>
            <a:r>
              <a:rPr lang="en-US" sz="1200" dirty="0"/>
              <a:t>.</a:t>
            </a:r>
          </a:p>
        </p:txBody>
      </p:sp>
      <p:pic>
        <p:nvPicPr>
          <p:cNvPr id="5" name="Content Placeholder 4" descr="Bar graph with TAX isolated on white background.">
            <a:extLst>
              <a:ext uri="{FF2B5EF4-FFF2-40B4-BE49-F238E27FC236}">
                <a16:creationId xmlns:a16="http://schemas.microsoft.com/office/drawing/2014/main" id="{773EF595-24B5-4549-855B-C41FE4171F7C}"/>
              </a:ext>
            </a:extLst>
          </p:cNvPr>
          <p:cNvPicPr>
            <a:picLocks noGrp="1" noChangeAspect="1"/>
          </p:cNvPicPr>
          <p:nvPr>
            <p:ph type="pic" sz="quarter" idx="19"/>
          </p:nvPr>
        </p:nvPicPr>
        <p:blipFill>
          <a:blip r:embed="rId4"/>
          <a:srcRect l="24717" r="7558" b="-5"/>
          <a:stretch>
            <a:fillRect/>
          </a:stretch>
        </p:blipFill>
        <p:spPr>
          <a:xfrm>
            <a:off x="8785907" y="1998131"/>
            <a:ext cx="2717116" cy="3791517"/>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25004436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81" name="Group 80">
            <a:extLst>
              <a:ext uri="{FF2B5EF4-FFF2-40B4-BE49-F238E27FC236}">
                <a16:creationId xmlns:a16="http://schemas.microsoft.com/office/drawing/2014/main" id="{15FF890B-3CE7-403A-AECE-2DE04FC7AF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82" name="Freeform 6">
              <a:extLst>
                <a:ext uri="{FF2B5EF4-FFF2-40B4-BE49-F238E27FC236}">
                  <a16:creationId xmlns:a16="http://schemas.microsoft.com/office/drawing/2014/main" id="{99A4E160-6CFD-4514-9E20-CA6692CCD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GB"/>
            </a:p>
          </p:txBody>
        </p:sp>
        <p:sp>
          <p:nvSpPr>
            <p:cNvPr id="83" name="Freeform 7">
              <a:extLst>
                <a:ext uri="{FF2B5EF4-FFF2-40B4-BE49-F238E27FC236}">
                  <a16:creationId xmlns:a16="http://schemas.microsoft.com/office/drawing/2014/main" id="{3DCD16F5-8D15-45FD-BA62-ADAC08183A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GB"/>
            </a:p>
          </p:txBody>
        </p:sp>
        <p:sp>
          <p:nvSpPr>
            <p:cNvPr id="84" name="Freeform 8">
              <a:extLst>
                <a:ext uri="{FF2B5EF4-FFF2-40B4-BE49-F238E27FC236}">
                  <a16:creationId xmlns:a16="http://schemas.microsoft.com/office/drawing/2014/main" id="{E7CFAF28-6FDA-4C2C-BE51-123D1115F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GB"/>
            </a:p>
          </p:txBody>
        </p:sp>
        <p:sp>
          <p:nvSpPr>
            <p:cNvPr id="85" name="Freeform 9">
              <a:extLst>
                <a:ext uri="{FF2B5EF4-FFF2-40B4-BE49-F238E27FC236}">
                  <a16:creationId xmlns:a16="http://schemas.microsoft.com/office/drawing/2014/main" id="{1FD12703-0627-4991-B2A4-F96519F908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GB"/>
            </a:p>
          </p:txBody>
        </p:sp>
        <p:sp>
          <p:nvSpPr>
            <p:cNvPr id="86" name="Freeform 10">
              <a:extLst>
                <a:ext uri="{FF2B5EF4-FFF2-40B4-BE49-F238E27FC236}">
                  <a16:creationId xmlns:a16="http://schemas.microsoft.com/office/drawing/2014/main" id="{A5758E0B-DF61-40A8-B765-BC6841906A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GB"/>
            </a:p>
          </p:txBody>
        </p:sp>
        <p:sp>
          <p:nvSpPr>
            <p:cNvPr id="87" name="Freeform 11">
              <a:extLst>
                <a:ext uri="{FF2B5EF4-FFF2-40B4-BE49-F238E27FC236}">
                  <a16:creationId xmlns:a16="http://schemas.microsoft.com/office/drawing/2014/main" id="{3E063A1F-9566-4436-B4E3-2890FBBC2C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GB"/>
            </a:p>
          </p:txBody>
        </p:sp>
      </p:grpSp>
      <p:sp>
        <p:nvSpPr>
          <p:cNvPr id="2" name="Title 1">
            <a:extLst>
              <a:ext uri="{FF2B5EF4-FFF2-40B4-BE49-F238E27FC236}">
                <a16:creationId xmlns:a16="http://schemas.microsoft.com/office/drawing/2014/main" id="{EB381DC0-C7AA-84C4-98F4-B8BBA7EE65A6}"/>
              </a:ext>
            </a:extLst>
          </p:cNvPr>
          <p:cNvSpPr>
            <a:spLocks noGrp="1"/>
          </p:cNvSpPr>
          <p:nvPr>
            <p:ph type="title"/>
          </p:nvPr>
        </p:nvSpPr>
        <p:spPr>
          <a:xfrm>
            <a:off x="1484311" y="685800"/>
            <a:ext cx="10018713" cy="1185333"/>
          </a:xfrm>
        </p:spPr>
        <p:txBody>
          <a:bodyPr vert="horz" lIns="91440" tIns="45720" rIns="91440" bIns="45720" rtlCol="0" anchor="ctr">
            <a:normAutofit/>
          </a:bodyPr>
          <a:lstStyle/>
          <a:p>
            <a:r>
              <a:rPr lang="en-GB" b="1" dirty="0"/>
              <a:t>Principles for Effective Reform</a:t>
            </a:r>
            <a:endParaRPr lang="en-US" sz="4000" dirty="0"/>
          </a:p>
        </p:txBody>
      </p:sp>
      <p:pic>
        <p:nvPicPr>
          <p:cNvPr id="5" name="Content Placeholder 4" descr="Tax icon on adhesive note">
            <a:extLst>
              <a:ext uri="{FF2B5EF4-FFF2-40B4-BE49-F238E27FC236}">
                <a16:creationId xmlns:a16="http://schemas.microsoft.com/office/drawing/2014/main" id="{F54838BD-F934-483E-A76E-C1C6E5328800}"/>
              </a:ext>
            </a:extLst>
          </p:cNvPr>
          <p:cNvPicPr>
            <a:picLocks noGrp="1" noChangeAspect="1"/>
          </p:cNvPicPr>
          <p:nvPr>
            <p:ph type="pic" sz="quarter" idx="13"/>
          </p:nvPr>
        </p:nvPicPr>
        <p:blipFill>
          <a:blip r:embed="rId4"/>
          <a:srcRect l="501" r="31368" b="-1"/>
          <a:stretch>
            <a:fillRect/>
          </a:stretch>
        </p:blipFill>
        <p:spPr>
          <a:xfrm>
            <a:off x="1064307" y="2561012"/>
            <a:ext cx="2720881" cy="2665755"/>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4" name="Content Placeholder 3">
            <a:extLst>
              <a:ext uri="{FF2B5EF4-FFF2-40B4-BE49-F238E27FC236}">
                <a16:creationId xmlns:a16="http://schemas.microsoft.com/office/drawing/2014/main" id="{DA70E51E-F823-5DE2-7D3B-7DAFD51AE04C}"/>
              </a:ext>
            </a:extLst>
          </p:cNvPr>
          <p:cNvSpPr>
            <a:spLocks noGrp="1"/>
          </p:cNvSpPr>
          <p:nvPr>
            <p:ph sz="quarter" idx="18"/>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33333" y="1998133"/>
            <a:ext cx="7272868" cy="3793067"/>
          </a:xfrm>
        </p:spPr>
        <p:txBody>
          <a:bodyPr>
            <a:normAutofit/>
          </a:bodyPr>
          <a:lstStyle/>
          <a:p>
            <a:pPr lvl="0"/>
            <a:r>
              <a:rPr lang="en-GB" sz="2800" b="1" dirty="0"/>
              <a:t>Simplification</a:t>
            </a:r>
            <a:r>
              <a:rPr lang="en-GB" sz="2800" dirty="0"/>
              <a:t>: Clear, easy-to-follow rules.</a:t>
            </a:r>
          </a:p>
          <a:p>
            <a:pPr lvl="0"/>
            <a:r>
              <a:rPr lang="en-GB" sz="2800" b="1" dirty="0"/>
              <a:t>Fairness</a:t>
            </a:r>
            <a:r>
              <a:rPr lang="en-GB" sz="2800" dirty="0"/>
              <a:t>: Equitable treatment for all taxpayers.</a:t>
            </a:r>
          </a:p>
          <a:p>
            <a:pPr lvl="0"/>
            <a:r>
              <a:rPr lang="en-GB" sz="2800" b="1" dirty="0"/>
              <a:t>Digitalisation</a:t>
            </a:r>
            <a:r>
              <a:rPr lang="en-GB" sz="2800" dirty="0"/>
              <a:t>: Tech-driven efficiency.</a:t>
            </a:r>
          </a:p>
          <a:p>
            <a:pPr lvl="0"/>
            <a:r>
              <a:rPr lang="en-GB" sz="2800" b="1" dirty="0"/>
              <a:t>Engagement</a:t>
            </a:r>
            <a:r>
              <a:rPr lang="en-GB" sz="2800" dirty="0"/>
              <a:t>: Inclusive policy design.</a:t>
            </a:r>
          </a:p>
        </p:txBody>
      </p:sp>
    </p:spTree>
    <p:extLst>
      <p:ext uri="{BB962C8B-B14F-4D97-AF65-F5344CB8AC3E}">
        <p14:creationId xmlns:p14="http://schemas.microsoft.com/office/powerpoint/2010/main" val="41495170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1"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GB"/>
            </a:p>
          </p:txBody>
        </p:sp>
        <p:sp>
          <p:nvSpPr>
            <p:cNvPr id="12"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GB"/>
            </a:p>
          </p:txBody>
        </p:sp>
        <p:sp>
          <p:nvSpPr>
            <p:cNvPr id="13"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GB"/>
            </a:p>
          </p:txBody>
        </p:sp>
        <p:sp>
          <p:nvSpPr>
            <p:cNvPr id="14"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GB"/>
            </a:p>
          </p:txBody>
        </p:sp>
        <p:sp>
          <p:nvSpPr>
            <p:cNvPr id="15"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GB"/>
            </a:p>
          </p:txBody>
        </p:sp>
        <p:sp>
          <p:nvSpPr>
            <p:cNvPr id="16"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GB"/>
            </a:p>
          </p:txBody>
        </p:sp>
      </p:grpSp>
      <p:sp useBgFill="1">
        <p:nvSpPr>
          <p:cNvPr id="18" name="Rectangle 17">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90265" y="-12875"/>
            <a:ext cx="2604396" cy="6890194"/>
            <a:chOff x="2199787" y="-12875"/>
            <a:chExt cx="2679011" cy="6890194"/>
          </a:xfrm>
        </p:grpSpPr>
        <p:sp useBgFill="1">
          <p:nvSpPr>
            <p:cNvPr id="21"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3">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3">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25"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GB"/>
            </a:p>
          </p:txBody>
        </p:sp>
        <p:sp>
          <p:nvSpPr>
            <p:cNvPr id="26"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GB"/>
            </a:p>
          </p:txBody>
        </p:sp>
        <p:sp>
          <p:nvSpPr>
            <p:cNvPr id="27"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GB"/>
            </a:p>
          </p:txBody>
        </p:sp>
        <p:sp>
          <p:nvSpPr>
            <p:cNvPr id="28"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GB"/>
            </a:p>
          </p:txBody>
        </p:sp>
        <p:sp>
          <p:nvSpPr>
            <p:cNvPr id="29"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GB"/>
            </a:p>
          </p:txBody>
        </p:sp>
        <p:sp>
          <p:nvSpPr>
            <p:cNvPr id="30"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GB"/>
            </a:p>
          </p:txBody>
        </p:sp>
      </p:grpSp>
      <p:sp>
        <p:nvSpPr>
          <p:cNvPr id="2" name="Title 1">
            <a:extLst>
              <a:ext uri="{FF2B5EF4-FFF2-40B4-BE49-F238E27FC236}">
                <a16:creationId xmlns:a16="http://schemas.microsoft.com/office/drawing/2014/main" id="{60B36BD4-55AC-8561-D085-36407D192F67}"/>
              </a:ext>
            </a:extLst>
          </p:cNvPr>
          <p:cNvSpPr>
            <a:spLocks noGrp="1"/>
          </p:cNvSpPr>
          <p:nvPr>
            <p:ph type="title"/>
          </p:nvPr>
        </p:nvSpPr>
        <p:spPr>
          <a:xfrm>
            <a:off x="3962399" y="685800"/>
            <a:ext cx="7345891" cy="1413933"/>
          </a:xfrm>
        </p:spPr>
        <p:txBody>
          <a:bodyPr vert="horz" lIns="91440" tIns="45720" rIns="91440" bIns="45720" rtlCol="0" anchor="ctr">
            <a:normAutofit/>
          </a:bodyPr>
          <a:lstStyle/>
          <a:p>
            <a:r>
              <a:rPr lang="en-GB" sz="3600" b="1" dirty="0"/>
              <a:t>Policy Recommendations &amp; Strategic Benefits</a:t>
            </a:r>
            <a:endParaRPr lang="en-GB" sz="3600" dirty="0"/>
          </a:p>
        </p:txBody>
      </p:sp>
      <p:pic>
        <p:nvPicPr>
          <p:cNvPr id="5" name="Content Placeholder 4" descr="Group of people, man and women, working together in office, business meeting, cropped photo.">
            <a:extLst>
              <a:ext uri="{FF2B5EF4-FFF2-40B4-BE49-F238E27FC236}">
                <a16:creationId xmlns:a16="http://schemas.microsoft.com/office/drawing/2014/main" id="{AC9BC419-70C7-4B9F-ACB6-6546FD60AB51}"/>
              </a:ext>
            </a:extLst>
          </p:cNvPr>
          <p:cNvPicPr>
            <a:picLocks noGrp="1" noChangeAspect="1"/>
          </p:cNvPicPr>
          <p:nvPr>
            <p:ph type="pic" sz="quarter" idx="13"/>
          </p:nvPr>
        </p:nvPicPr>
        <p:blipFill>
          <a:blip r:embed="rId4"/>
          <a:srcRect l="33999" r="32332" b="-1"/>
          <a:stretch>
            <a:fillRect/>
          </a:stretch>
        </p:blipFill>
        <p:spPr>
          <a:xfrm>
            <a:off x="20" y="10"/>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noFill/>
          <a:ln w="38100">
            <a:noFill/>
          </a:ln>
          <a:effectLst/>
        </p:spPr>
      </p:pic>
      <p:sp>
        <p:nvSpPr>
          <p:cNvPr id="4" name="Content Placeholder 3">
            <a:extLst>
              <a:ext uri="{FF2B5EF4-FFF2-40B4-BE49-F238E27FC236}">
                <a16:creationId xmlns:a16="http://schemas.microsoft.com/office/drawing/2014/main" id="{1A3C14CD-4154-7A75-6692-1E06DB4F05A6}"/>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3843867" y="2048933"/>
            <a:ext cx="7659156" cy="3742267"/>
          </a:xfrm>
        </p:spPr>
        <p:txBody>
          <a:bodyPr>
            <a:normAutofit/>
          </a:bodyPr>
          <a:lstStyle/>
          <a:p>
            <a:pPr lvl="0"/>
            <a:r>
              <a:rPr lang="en-GB" sz="2800" dirty="0"/>
              <a:t>Country-by-country reporting.</a:t>
            </a:r>
          </a:p>
          <a:p>
            <a:pPr lvl="0"/>
            <a:r>
              <a:rPr lang="en-GB" sz="2800" dirty="0"/>
              <a:t>ESG-aligned tax governance.</a:t>
            </a:r>
          </a:p>
          <a:p>
            <a:pPr lvl="0"/>
            <a:r>
              <a:rPr lang="en-GB" sz="2800" dirty="0"/>
              <a:t>Regional cooperation.</a:t>
            </a:r>
          </a:p>
          <a:p>
            <a:pPr lvl="0"/>
            <a:r>
              <a:rPr lang="en-GB" sz="2800" dirty="0"/>
              <a:t>Benefits: </a:t>
            </a:r>
          </a:p>
          <a:p>
            <a:pPr lvl="1"/>
            <a:r>
              <a:rPr lang="en-GB" sz="2800" dirty="0"/>
              <a:t>Governments: revenue, compliance.</a:t>
            </a:r>
          </a:p>
          <a:p>
            <a:pPr lvl="1"/>
            <a:r>
              <a:rPr lang="en-GB" sz="2800" dirty="0"/>
              <a:t>Corporations: reputation, lower capital costs.</a:t>
            </a:r>
          </a:p>
        </p:txBody>
      </p:sp>
    </p:spTree>
    <p:extLst>
      <p:ext uri="{BB962C8B-B14F-4D97-AF65-F5344CB8AC3E}">
        <p14:creationId xmlns:p14="http://schemas.microsoft.com/office/powerpoint/2010/main" val="17850819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1"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GB"/>
            </a:p>
          </p:txBody>
        </p:sp>
        <p:sp>
          <p:nvSpPr>
            <p:cNvPr id="12"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GB"/>
            </a:p>
          </p:txBody>
        </p:sp>
        <p:sp>
          <p:nvSpPr>
            <p:cNvPr id="13"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GB"/>
            </a:p>
          </p:txBody>
        </p:sp>
        <p:sp>
          <p:nvSpPr>
            <p:cNvPr id="14"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GB"/>
            </a:p>
          </p:txBody>
        </p:sp>
        <p:sp>
          <p:nvSpPr>
            <p:cNvPr id="15"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GB"/>
            </a:p>
          </p:txBody>
        </p:sp>
        <p:sp>
          <p:nvSpPr>
            <p:cNvPr id="16"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GB"/>
            </a:p>
          </p:txBody>
        </p:sp>
      </p:grpSp>
      <p:sp useBgFill="1">
        <p:nvSpPr>
          <p:cNvPr id="18" name="Rectangle 17">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90265" y="-12875"/>
            <a:ext cx="2604396" cy="6890194"/>
            <a:chOff x="2199787" y="-12875"/>
            <a:chExt cx="2679011" cy="6890194"/>
          </a:xfrm>
        </p:grpSpPr>
        <p:sp useBgFill="1">
          <p:nvSpPr>
            <p:cNvPr id="21"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3">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3">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25"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GB"/>
            </a:p>
          </p:txBody>
        </p:sp>
        <p:sp>
          <p:nvSpPr>
            <p:cNvPr id="26"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GB"/>
            </a:p>
          </p:txBody>
        </p:sp>
        <p:sp>
          <p:nvSpPr>
            <p:cNvPr id="27"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GB"/>
            </a:p>
          </p:txBody>
        </p:sp>
        <p:sp>
          <p:nvSpPr>
            <p:cNvPr id="28"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GB"/>
            </a:p>
          </p:txBody>
        </p:sp>
        <p:sp>
          <p:nvSpPr>
            <p:cNvPr id="29"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GB"/>
            </a:p>
          </p:txBody>
        </p:sp>
        <p:sp>
          <p:nvSpPr>
            <p:cNvPr id="30"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GB"/>
            </a:p>
          </p:txBody>
        </p:sp>
      </p:grpSp>
      <p:sp>
        <p:nvSpPr>
          <p:cNvPr id="2" name="Title 1">
            <a:extLst>
              <a:ext uri="{FF2B5EF4-FFF2-40B4-BE49-F238E27FC236}">
                <a16:creationId xmlns:a16="http://schemas.microsoft.com/office/drawing/2014/main" id="{CF8EA953-EE85-7697-C61D-851C452432AF}"/>
              </a:ext>
            </a:extLst>
          </p:cNvPr>
          <p:cNvSpPr>
            <a:spLocks noGrp="1"/>
          </p:cNvSpPr>
          <p:nvPr>
            <p:ph type="title"/>
          </p:nvPr>
        </p:nvSpPr>
        <p:spPr>
          <a:xfrm>
            <a:off x="3962399" y="685800"/>
            <a:ext cx="7345891" cy="1413933"/>
          </a:xfrm>
        </p:spPr>
        <p:txBody>
          <a:bodyPr vert="horz" lIns="91440" tIns="45720" rIns="91440" bIns="45720" rtlCol="0" anchor="ctr">
            <a:normAutofit/>
          </a:bodyPr>
          <a:lstStyle/>
          <a:p>
            <a:r>
              <a:rPr lang="en-GB" b="1" dirty="0"/>
              <a:t>Conclusion &amp; Call to Action</a:t>
            </a:r>
            <a:endParaRPr lang="en-GB" dirty="0"/>
          </a:p>
        </p:txBody>
      </p:sp>
      <p:pic>
        <p:nvPicPr>
          <p:cNvPr id="5" name="Content Placeholder 4" descr="City office building chart created in 3D isolated on white.">
            <a:extLst>
              <a:ext uri="{FF2B5EF4-FFF2-40B4-BE49-F238E27FC236}">
                <a16:creationId xmlns:a16="http://schemas.microsoft.com/office/drawing/2014/main" id="{62E8CD29-2BFA-43C4-B2A5-7EFE394B6900}"/>
              </a:ext>
            </a:extLst>
          </p:cNvPr>
          <p:cNvPicPr>
            <a:picLocks noGrp="1" noChangeAspect="1"/>
          </p:cNvPicPr>
          <p:nvPr>
            <p:ph type="pic" sz="quarter" idx="15"/>
          </p:nvPr>
        </p:nvPicPr>
        <p:blipFill>
          <a:blip r:embed="rId4"/>
          <a:srcRect l="63218" r="9419" b="1"/>
          <a:stretch>
            <a:fillRect/>
          </a:stretch>
        </p:blipFill>
        <p:spPr>
          <a:xfrm>
            <a:off x="20" y="10"/>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noFill/>
          <a:ln w="38100">
            <a:noFill/>
          </a:ln>
          <a:effectLst/>
        </p:spPr>
      </p:pic>
      <p:sp>
        <p:nvSpPr>
          <p:cNvPr id="4" name="Content Placeholder 3">
            <a:extLst>
              <a:ext uri="{FF2B5EF4-FFF2-40B4-BE49-F238E27FC236}">
                <a16:creationId xmlns:a16="http://schemas.microsoft.com/office/drawing/2014/main" id="{E35BE9A8-8146-547E-609F-2905E0FE265F}"/>
              </a:ext>
            </a:extLst>
          </p:cNvPr>
          <p:cNvSpPr>
            <a:spLocks noGrp="1"/>
          </p:cNvSpPr>
          <p:nvPr>
            <p:ph sz="quarter" idx="16"/>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3843867" y="2048933"/>
            <a:ext cx="7659156" cy="3742267"/>
          </a:xfrm>
        </p:spPr>
        <p:txBody>
          <a:bodyPr>
            <a:normAutofit/>
          </a:bodyPr>
          <a:lstStyle/>
          <a:p>
            <a:pPr lvl="0"/>
            <a:r>
              <a:rPr lang="en-GB" sz="2800" dirty="0"/>
              <a:t>Transparency is a strategic asset.</a:t>
            </a:r>
          </a:p>
          <a:p>
            <a:pPr lvl="0"/>
            <a:r>
              <a:rPr lang="en-GB" sz="2800" dirty="0"/>
              <a:t>Collaboration is key to sustainable investment.</a:t>
            </a:r>
          </a:p>
          <a:p>
            <a:pPr lvl="0"/>
            <a:r>
              <a:rPr lang="en-GB" sz="2800" dirty="0"/>
              <a:t>Let’s make transparency the cornerstone of prosperity</a:t>
            </a:r>
            <a:r>
              <a:rPr lang="en-GB" dirty="0"/>
              <a:t>.</a:t>
            </a:r>
          </a:p>
        </p:txBody>
      </p:sp>
      <p:pic>
        <p:nvPicPr>
          <p:cNvPr id="3" name="Picture 2" descr="A picture containing building, window&#10;&#10;Description automatically generated">
            <a:extLst>
              <a:ext uri="{FF2B5EF4-FFF2-40B4-BE49-F238E27FC236}">
                <a16:creationId xmlns:a16="http://schemas.microsoft.com/office/drawing/2014/main" id="{4E8F802A-0CC7-80E7-6169-0967DC8745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6772" y="75534"/>
            <a:ext cx="1084580" cy="1536700"/>
          </a:xfrm>
          <a:prstGeom prst="rect">
            <a:avLst/>
          </a:prstGeom>
        </p:spPr>
      </p:pic>
    </p:spTree>
    <p:extLst>
      <p:ext uri="{BB962C8B-B14F-4D97-AF65-F5344CB8AC3E}">
        <p14:creationId xmlns:p14="http://schemas.microsoft.com/office/powerpoint/2010/main" val="37938877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03" name="Group 102">
            <a:extLst>
              <a:ext uri="{FF2B5EF4-FFF2-40B4-BE49-F238E27FC236}">
                <a16:creationId xmlns:a16="http://schemas.microsoft.com/office/drawing/2014/main" id="{E9D059B6-ADD8-488A-B346-63289E90D1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72" name="Freeform 6">
              <a:extLst>
                <a:ext uri="{FF2B5EF4-FFF2-40B4-BE49-F238E27FC236}">
                  <a16:creationId xmlns:a16="http://schemas.microsoft.com/office/drawing/2014/main" id="{F69B42B4-BC82-4495-A6F9-A28167B56A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GB"/>
            </a:p>
          </p:txBody>
        </p:sp>
        <p:sp>
          <p:nvSpPr>
            <p:cNvPr id="73" name="Freeform 7">
              <a:extLst>
                <a:ext uri="{FF2B5EF4-FFF2-40B4-BE49-F238E27FC236}">
                  <a16:creationId xmlns:a16="http://schemas.microsoft.com/office/drawing/2014/main" id="{83CC168C-2AD4-4FFB-9F25-420ED6514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GB"/>
            </a:p>
          </p:txBody>
        </p:sp>
        <p:sp>
          <p:nvSpPr>
            <p:cNvPr id="74" name="Freeform 9">
              <a:extLst>
                <a:ext uri="{FF2B5EF4-FFF2-40B4-BE49-F238E27FC236}">
                  <a16:creationId xmlns:a16="http://schemas.microsoft.com/office/drawing/2014/main" id="{6C9F369A-6158-4AE8-BA04-138A9DFFA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GB"/>
            </a:p>
          </p:txBody>
        </p:sp>
        <p:sp>
          <p:nvSpPr>
            <p:cNvPr id="75" name="Freeform 10">
              <a:extLst>
                <a:ext uri="{FF2B5EF4-FFF2-40B4-BE49-F238E27FC236}">
                  <a16:creationId xmlns:a16="http://schemas.microsoft.com/office/drawing/2014/main" id="{FC7B1DF4-AD98-42A8-820F-667A3DCC4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GB"/>
            </a:p>
          </p:txBody>
        </p:sp>
        <p:sp>
          <p:nvSpPr>
            <p:cNvPr id="76" name="Freeform 11">
              <a:extLst>
                <a:ext uri="{FF2B5EF4-FFF2-40B4-BE49-F238E27FC236}">
                  <a16:creationId xmlns:a16="http://schemas.microsoft.com/office/drawing/2014/main" id="{61C58B74-3656-4FD5-AC47-EE3A59EBB8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GB"/>
            </a:p>
          </p:txBody>
        </p:sp>
        <p:sp>
          <p:nvSpPr>
            <p:cNvPr id="77" name="Freeform 12">
              <a:extLst>
                <a:ext uri="{FF2B5EF4-FFF2-40B4-BE49-F238E27FC236}">
                  <a16:creationId xmlns:a16="http://schemas.microsoft.com/office/drawing/2014/main" id="{8B349A01-D803-4A18-B608-47BFCED43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GB"/>
            </a:p>
          </p:txBody>
        </p:sp>
      </p:grpSp>
      <p:sp useBgFill="1">
        <p:nvSpPr>
          <p:cNvPr id="104" name="Rectangle 103">
            <a:extLst>
              <a:ext uri="{FF2B5EF4-FFF2-40B4-BE49-F238E27FC236}">
                <a16:creationId xmlns:a16="http://schemas.microsoft.com/office/drawing/2014/main" id="{CE3D4922-3D1C-4679-9A86-15BFC1A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164E9BCF-1B67-4514-808C-A5DCBDEB4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6" name="Group 105">
            <a:extLst>
              <a:ext uri="{FF2B5EF4-FFF2-40B4-BE49-F238E27FC236}">
                <a16:creationId xmlns:a16="http://schemas.microsoft.com/office/drawing/2014/main" id="{32238778-9D1D-45F4-BB78-76F208A224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07" name="Freeform 6">
              <a:extLst>
                <a:ext uri="{FF2B5EF4-FFF2-40B4-BE49-F238E27FC236}">
                  <a16:creationId xmlns:a16="http://schemas.microsoft.com/office/drawing/2014/main" id="{93667F4D-F2CD-4E50-BACC-24766910F7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GB"/>
            </a:p>
          </p:txBody>
        </p:sp>
        <p:sp>
          <p:nvSpPr>
            <p:cNvPr id="108" name="Freeform 7">
              <a:extLst>
                <a:ext uri="{FF2B5EF4-FFF2-40B4-BE49-F238E27FC236}">
                  <a16:creationId xmlns:a16="http://schemas.microsoft.com/office/drawing/2014/main" id="{20CAAE25-D2F2-493F-9569-EC552C1AD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GB"/>
            </a:p>
          </p:txBody>
        </p:sp>
        <p:sp>
          <p:nvSpPr>
            <p:cNvPr id="109" name="Freeform 8">
              <a:extLst>
                <a:ext uri="{FF2B5EF4-FFF2-40B4-BE49-F238E27FC236}">
                  <a16:creationId xmlns:a16="http://schemas.microsoft.com/office/drawing/2014/main" id="{42D5E996-541D-42BA-8B22-F7E96752CE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GB"/>
            </a:p>
          </p:txBody>
        </p:sp>
        <p:sp>
          <p:nvSpPr>
            <p:cNvPr id="110" name="Freeform 9">
              <a:extLst>
                <a:ext uri="{FF2B5EF4-FFF2-40B4-BE49-F238E27FC236}">
                  <a16:creationId xmlns:a16="http://schemas.microsoft.com/office/drawing/2014/main" id="{6BDB86F1-7C07-4D49-B9C9-7837A1FB25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GB"/>
            </a:p>
          </p:txBody>
        </p:sp>
        <p:sp>
          <p:nvSpPr>
            <p:cNvPr id="111" name="Freeform 10">
              <a:extLst>
                <a:ext uri="{FF2B5EF4-FFF2-40B4-BE49-F238E27FC236}">
                  <a16:creationId xmlns:a16="http://schemas.microsoft.com/office/drawing/2014/main" id="{92FDEA97-0861-44C0-9B26-4BB5F777A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GB"/>
            </a:p>
          </p:txBody>
        </p:sp>
        <p:sp>
          <p:nvSpPr>
            <p:cNvPr id="112" name="Freeform 11">
              <a:extLst>
                <a:ext uri="{FF2B5EF4-FFF2-40B4-BE49-F238E27FC236}">
                  <a16:creationId xmlns:a16="http://schemas.microsoft.com/office/drawing/2014/main" id="{A9F3AA02-C861-444A-9178-0BD3D3CE1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GB"/>
            </a:p>
          </p:txBody>
        </p:sp>
      </p:grpSp>
      <p:sp>
        <p:nvSpPr>
          <p:cNvPr id="8" name="Title 7">
            <a:extLst>
              <a:ext uri="{FF2B5EF4-FFF2-40B4-BE49-F238E27FC236}">
                <a16:creationId xmlns:a16="http://schemas.microsoft.com/office/drawing/2014/main" id="{93B3993B-D58C-CC7B-3D01-56E88A6CE880}"/>
              </a:ext>
            </a:extLst>
          </p:cNvPr>
          <p:cNvSpPr>
            <a:spLocks noGrp="1"/>
          </p:cNvSpPr>
          <p:nvPr>
            <p:ph type="title"/>
          </p:nvPr>
        </p:nvSpPr>
        <p:spPr>
          <a:xfrm>
            <a:off x="4850405" y="1396180"/>
            <a:ext cx="6698127" cy="3842570"/>
          </a:xfrm>
        </p:spPr>
        <p:txBody>
          <a:bodyPr vert="horz" lIns="91440" tIns="45720" rIns="91440" bIns="45720" rtlCol="0" anchor="ctr">
            <a:normAutofit/>
          </a:bodyPr>
          <a:lstStyle/>
          <a:p>
            <a:pPr algn="l"/>
            <a:r>
              <a:rPr lang="en-US" sz="6000"/>
              <a:t>Thank you</a:t>
            </a:r>
          </a:p>
        </p:txBody>
      </p:sp>
      <p:sp>
        <p:nvSpPr>
          <p:cNvPr id="16" name="Text Placeholder 15">
            <a:extLst>
              <a:ext uri="{FF2B5EF4-FFF2-40B4-BE49-F238E27FC236}">
                <a16:creationId xmlns:a16="http://schemas.microsoft.com/office/drawing/2014/main" id="{4120E3F0-E3A1-43ED-19C0-47F44E16A162}"/>
              </a:ext>
            </a:extLst>
          </p:cNvPr>
          <p:cNvSpPr>
            <a:spLocks noGrp="1"/>
          </p:cNvSpPr>
          <p:nvPr>
            <p:ph type="body" idx="1"/>
          </p:nvPr>
        </p:nvSpPr>
        <p:spPr>
          <a:xfrm>
            <a:off x="643467" y="1396180"/>
            <a:ext cx="2531516" cy="3842569"/>
          </a:xfrm>
        </p:spPr>
        <p:txBody>
          <a:bodyPr vert="horz" lIns="91440" tIns="45720" rIns="91440" bIns="45720" rtlCol="0" anchor="ctr">
            <a:normAutofit/>
          </a:bodyPr>
          <a:lstStyle/>
          <a:p>
            <a:r>
              <a:rPr lang="en-US" sz="2100">
                <a:solidFill>
                  <a:srgbClr val="FFFFFF"/>
                </a:solidFill>
              </a:rPr>
              <a:t>www.catatax.org</a:t>
            </a:r>
          </a:p>
        </p:txBody>
      </p:sp>
      <p:pic>
        <p:nvPicPr>
          <p:cNvPr id="40" name="Picture 39" descr="A picture containing building, window&#10;&#10;Description automatically generated">
            <a:extLst>
              <a:ext uri="{FF2B5EF4-FFF2-40B4-BE49-F238E27FC236}">
                <a16:creationId xmlns:a16="http://schemas.microsoft.com/office/drawing/2014/main" id="{DBA1D6C9-BA1C-A9F8-F2DD-D85C0CF148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86864" y="-70260"/>
            <a:ext cx="1084580" cy="1536700"/>
          </a:xfrm>
          <a:prstGeom prst="rect">
            <a:avLst/>
          </a:prstGeom>
        </p:spPr>
      </p:pic>
    </p:spTree>
    <p:extLst>
      <p:ext uri="{BB962C8B-B14F-4D97-AF65-F5344CB8AC3E}">
        <p14:creationId xmlns:p14="http://schemas.microsoft.com/office/powerpoint/2010/main" val="17326960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TM03457496[[fn=Parallax]]</Template>
  <TotalTime>209</TotalTime>
  <Words>1706</Words>
  <Application>Microsoft Office PowerPoint</Application>
  <PresentationFormat>Widescreen</PresentationFormat>
  <Paragraphs>59</Paragraphs>
  <Slides>9</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Aptos</vt:lpstr>
      <vt:lpstr>Arial</vt:lpstr>
      <vt:lpstr>Arial Black</vt:lpstr>
      <vt:lpstr>Cambria</vt:lpstr>
      <vt:lpstr>Corbel</vt:lpstr>
      <vt:lpstr>Tahoma</vt:lpstr>
      <vt:lpstr>Parallax</vt:lpstr>
      <vt:lpstr>Beyond Incentives: Building Investor Confidence Through Tax Transparency and Reform</vt:lpstr>
      <vt:lpstr>Introduction</vt:lpstr>
      <vt:lpstr>Why Move Beyond Incentives</vt:lpstr>
      <vt:lpstr>Transparency as a Strategic Asset</vt:lpstr>
      <vt:lpstr>Reform in Action: Success Stories from CATA Members</vt:lpstr>
      <vt:lpstr>Principles for Effective Reform</vt:lpstr>
      <vt:lpstr>Policy Recommendations &amp; Strategic Benefits</vt:lpstr>
      <vt:lpstr>Conclusion &amp; Call to Action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Koisin, Esther A.P</dc:creator>
  <cp:lastModifiedBy>Koisin, Esther A.P</cp:lastModifiedBy>
  <cp:revision>2</cp:revision>
  <dcterms:created xsi:type="dcterms:W3CDTF">2025-09-02T15:23:25Z</dcterms:created>
  <dcterms:modified xsi:type="dcterms:W3CDTF">2025-11-06T09:53:59Z</dcterms:modified>
</cp:coreProperties>
</file>