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6" r:id="rId6"/>
    <p:sldId id="269" r:id="rId7"/>
    <p:sldId id="270" r:id="rId8"/>
    <p:sldId id="281" r:id="rId9"/>
    <p:sldId id="278" r:id="rId10"/>
    <p:sldId id="279" r:id="rId11"/>
    <p:sldId id="280" r:id="rId12"/>
    <p:sldId id="27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5" autoAdjust="0"/>
    <p:restoredTop sz="96203"/>
  </p:normalViewPr>
  <p:slideViewPr>
    <p:cSldViewPr snapToGrid="0">
      <p:cViewPr varScale="1">
        <p:scale>
          <a:sx n="100" d="100"/>
          <a:sy n="100" d="100"/>
        </p:scale>
        <p:origin x="6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7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0AF37-3989-4FC3-8C2C-40D2CA5EDD54}" type="datetimeFigureOut">
              <a:rPr lang="en-BR"/>
              <a:t>22/09/25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D330E-B546-4943-BA43-C4D56D12E5AF}" type="slidenum">
              <a:r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05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45E4E-251E-BF31-C519-830BBDB3D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050968-10A7-1A5F-AF02-33BF56988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58A2D4-F12B-CE0A-7BB8-52DE575D8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796D00-1D58-03F1-5FE0-EB7ECDD27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7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DD71-B8FA-7417-43B4-56969D227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07F607-AECE-386B-F411-DA5602E8A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04768B-C6C2-0E84-3F63-429BEBE1E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D520C8-03D2-3A68-421B-5BFC60741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96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us for the </a:t>
            </a:r>
          </a:p>
          <a:p>
            <a:r>
              <a:rPr lang="en-US" b="1" dirty="0"/>
              <a:t>60th CIAT General Assembly in Punta Cana, Dominican Republic, from 12-14 May 2026</a:t>
            </a:r>
            <a:r>
              <a:rPr lang="en-US" dirty="0"/>
              <a:t>. </a:t>
            </a:r>
          </a:p>
          <a:p>
            <a:r>
              <a:rPr lang="en-US" dirty="0"/>
              <a:t>Technology Seminar on 15 May. </a:t>
            </a:r>
          </a:p>
          <a:p>
            <a:r>
              <a:rPr lang="en-US" dirty="0"/>
              <a:t>'Save the Date' will be sent out shortly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17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6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85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18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3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F435E-7893-B525-9FBC-1FCD5206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176249-1C17-F85E-55B7-DEBD47911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17549E-1F33-A0F8-463D-B41D1E836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3AAF72-2F1C-3A28-C974-EE81EBD01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0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2CEF7-CB54-6AC5-4D2A-2C0C408E2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666A8E-0FF3-E17C-4043-7CA967478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075BFF-FB54-2CBF-F4C1-B6A475BAF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D03E72-6D01-A0AA-D2E9-397E69F07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B57C2-91B5-4847-83F6-B91B2F0657B5}" type="slidenum">
              <a:r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41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9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4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8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2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carretta@ciat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6357C7-8B5A-8DBA-4224-CC14B3AC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107790" cy="3431580"/>
          </a:xfrm>
        </p:spPr>
        <p:txBody>
          <a:bodyPr anchor="t">
            <a:normAutofit/>
          </a:bodyPr>
          <a:lstStyle/>
          <a:p>
            <a:r>
              <a:rPr lang="en-GB" noProof="0" dirty="0"/>
              <a:t>International Cooperation in Digital Taxation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E4787-5953-8603-ABF2-87215F9E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41037"/>
            <a:ext cx="7814434" cy="1438554"/>
          </a:xfrm>
        </p:spPr>
        <p:txBody>
          <a:bodyPr anchor="b">
            <a:normAutofit/>
          </a:bodyPr>
          <a:lstStyle/>
          <a:p>
            <a:r>
              <a:rPr lang="en-GB" noProof="0" dirty="0"/>
              <a:t>A Framework for Bolstering Public Policy and Human Rights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10779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011C4F-7FF0-7357-C559-B7679DC2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810195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pic>
        <p:nvPicPr>
          <p:cNvPr id="6" name="Imagem 5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EE072AA4-1CF9-F094-BA19-B365312A5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195" y="4182717"/>
            <a:ext cx="2534479" cy="2493066"/>
          </a:xfrm>
          <a:prstGeom prst="rect">
            <a:avLst/>
          </a:prstGeom>
        </p:spPr>
      </p:pic>
      <p:pic>
        <p:nvPicPr>
          <p:cNvPr id="7" name="Imagem 6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6C2C16E1-061D-34A4-4731-C39A84636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575" y="658467"/>
            <a:ext cx="4606786" cy="1598543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79939EB4-668F-A1AA-CB3B-2397F3B85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82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FB870-E10D-E36A-666D-CE23CA1D1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07DCA1-80C1-5435-9133-DE7A1655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4A6DF-1897-04FD-C20F-623BDA20F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planet with lines and dots&#10;&#10;AI-generated content may be incorrect.">
            <a:extLst>
              <a:ext uri="{FF2B5EF4-FFF2-40B4-BE49-F238E27FC236}">
                <a16:creationId xmlns:a16="http://schemas.microsoft.com/office/drawing/2014/main" id="{3ACB5162-3616-451D-61E2-227F0836E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646" y="1551008"/>
            <a:ext cx="10238604" cy="41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CA70-BFB1-DBDA-5DD9-7B930BC82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05F8B099-F34B-713A-54EC-855D93BF46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AFB9ABE-356C-5184-C7A5-96EFD48122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6A5AA0-4D6B-857F-E7FA-00C39A871B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ED432-C03F-A129-635C-592127CE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7"/>
            <a:ext cx="11155680" cy="27881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Join Us for the 60th CIAT General Assembly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Where: Punta Cana, Dominican Republic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When: 12-14 May 2026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 * 15 May 2026, Technology international Journey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We warmly encourage you to stay one extra day for our traditional Technology Seminar.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A formal 'Save the Date' will be sent out shortly.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We look forward to seeing you there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pt-BR" sz="2400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CF74-371E-1B6F-8FAE-1DFD8BAE45D0}"/>
              </a:ext>
            </a:extLst>
          </p:cNvPr>
          <p:cNvSpPr txBox="1"/>
          <p:nvPr/>
        </p:nvSpPr>
        <p:spPr>
          <a:xfrm>
            <a:off x="6296069" y="3332452"/>
            <a:ext cx="4850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Thank You!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Decio Carretta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CIAT’s Brazil Representation</a:t>
            </a:r>
          </a:p>
          <a:p>
            <a:r>
              <a:rPr lang="en-US" sz="2400" dirty="0">
                <a:latin typeface="Aptos" panose="020B0004020202020204" pitchFamily="34" charset="0"/>
                <a:hlinkClick r:id="rId3"/>
              </a:rPr>
              <a:t>dcarretta@ciat.org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+5563992769119 (</a:t>
            </a:r>
            <a:r>
              <a:rPr lang="en-US" sz="2400" dirty="0" err="1">
                <a:latin typeface="Aptos" panose="020B0004020202020204" pitchFamily="34" charset="0"/>
              </a:rPr>
              <a:t>Whatsapp</a:t>
            </a:r>
            <a:r>
              <a:rPr lang="en-US" sz="2400" dirty="0">
                <a:latin typeface="Aptos" panose="020B0004020202020204" pitchFamily="34" charset="0"/>
              </a:rPr>
              <a:t>)</a:t>
            </a:r>
          </a:p>
          <a:p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www.ciat.org</a:t>
            </a:r>
            <a:endParaRPr lang="pt-BR" sz="2400" dirty="0"/>
          </a:p>
        </p:txBody>
      </p:sp>
      <p:sp>
        <p:nvSpPr>
          <p:cNvPr id="3" name="AutoShape 2" descr="Loading">
            <a:extLst>
              <a:ext uri="{FF2B5EF4-FFF2-40B4-BE49-F238E27FC236}">
                <a16:creationId xmlns:a16="http://schemas.microsoft.com/office/drawing/2014/main" id="{F2A98485-6073-663D-78AE-1CA97FF3C2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2015" y="3276599"/>
            <a:ext cx="3146385" cy="31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Loading">
            <a:extLst>
              <a:ext uri="{FF2B5EF4-FFF2-40B4-BE49-F238E27FC236}">
                <a16:creationId xmlns:a16="http://schemas.microsoft.com/office/drawing/2014/main" id="{7F6D1476-E76D-FA82-2001-8619FF16F7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368" y="3176240"/>
            <a:ext cx="2833868" cy="28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20E372D-E06C-B079-5464-A3FF6EA74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1" y="3691351"/>
            <a:ext cx="2184919" cy="2207774"/>
          </a:xfrm>
          <a:prstGeom prst="rect">
            <a:avLst/>
          </a:prstGeom>
        </p:spPr>
      </p:pic>
      <p:pic>
        <p:nvPicPr>
          <p:cNvPr id="9" name="Imagem 5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78B28B24-A145-9101-C5B7-C61C213F2D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8" y="3691351"/>
            <a:ext cx="2534479" cy="24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C91D93-014B-66D5-D263-730212C94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8B8C9-6702-8441-0D92-220DE92C8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06BF40-93AA-7AF0-8595-A535828A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pt-BR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256A81-2BCD-86C8-0B40-E8FDB069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8732520" cy="3767328"/>
          </a:xfrm>
        </p:spPr>
        <p:txBody>
          <a:bodyPr>
            <a:normAutofit/>
          </a:bodyPr>
          <a:lstStyle/>
          <a:p>
            <a:r>
              <a:rPr lang="pt-BR"/>
              <a:t>A Framework for </a:t>
            </a:r>
            <a:r>
              <a:rPr lang="en-US" noProof="0"/>
              <a:t>Bolstering Public Policy and Human Rights</a:t>
            </a:r>
            <a:endParaRPr lang="pt-BR"/>
          </a:p>
          <a:p>
            <a:pPr>
              <a:buFont typeface="Arial" panose="020B0604020202020204" pitchFamily="34" charset="0"/>
              <a:buChar char="•"/>
            </a:pPr>
            <a:r>
              <a:t>Core Thesis: From Cooperation to Citizenship</a:t>
            </a:r>
          </a:p>
          <a:p>
            <a:pPr>
              <a:buFont typeface="Arial" panose="020B0604020202020204" pitchFamily="34" charset="0"/>
              <a:buChar char="•"/>
            </a:pPr>
            <a:r>
              <a:t>The Global Challenge: Why Unilateral Action Fails</a:t>
            </a:r>
          </a:p>
          <a:p>
            <a:pPr>
              <a:buFont typeface="Arial" panose="020B0604020202020204" pitchFamily="34" charset="0"/>
              <a:buChar char="•"/>
            </a:pPr>
            <a:r>
              <a:t>The Catalyst for Change: The Role of International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t>Case Study: The DEC System and Cooperation in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t>The Direct Connection: Digital Revenue and Support for Human Rights</a:t>
            </a:r>
          </a:p>
          <a:p>
            <a:pPr>
              <a:buFont typeface="Arial" panose="020B0604020202020204" pitchFamily="34" charset="0"/>
              <a:buChar char="•"/>
            </a:pPr>
            <a:r>
              <a:t>Conclusion &amp; 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t> Contact Information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3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48E2BF-8706-D634-D6E5-90BA90B5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pt-BR" sz="4000"/>
              <a:t>The Cooperation Imperative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726286-14C2-F852-7F66-145A5264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042416"/>
            <a:ext cx="7031736" cy="5312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Isolated Actions Are Ineffective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Individual efforts fail to address global tax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Leads to inefficiency and potential conflicts between 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t>No Country Can Solve Alone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Even the most powerful nations cannot tackle tax issues independently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Global problems require collective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t>International Cooperation Is Essential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Collaboration is not optional but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Ensures fairness and modernization in the tax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t>Path to a Fair Tax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Only through cooperation can a just system be achieved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Modern tax frameworks depend on joint efforts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8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623FD6-3688-9E87-B883-7688B3D8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1882779"/>
          </a:xfrm>
        </p:spPr>
        <p:txBody>
          <a:bodyPr>
            <a:normAutofit/>
          </a:bodyPr>
          <a:lstStyle/>
          <a:p>
            <a:r>
              <a:rPr lang="pt-BR" sz="4000"/>
              <a:t>The Digital </a:t>
            </a:r>
            <a:r>
              <a:rPr lang="pt-BR" sz="4000" err="1"/>
              <a:t>Paradox</a:t>
            </a:r>
            <a:endParaRPr lang="pt-BR" sz="4000"/>
          </a:p>
        </p:txBody>
      </p:sp>
      <p:pic>
        <p:nvPicPr>
          <p:cNvPr id="7" name="Picture 6" descr="A blue planet with lines and dots&#10;&#10;AI-generated content may be incorrect.">
            <a:extLst>
              <a:ext uri="{FF2B5EF4-FFF2-40B4-BE49-F238E27FC236}">
                <a16:creationId xmlns:a16="http://schemas.microsoft.com/office/drawing/2014/main" id="{A8772724-64A7-D8E5-F7B6-08E51DD3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6850" y="3944509"/>
            <a:ext cx="2574019" cy="240540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0C6F9-833F-BB40-BDC7-1DED46EC0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080" y="1042416"/>
            <a:ext cx="6924664" cy="5312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The Digital Paradox in the Economy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Digital economy creates value across borders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Traditional tax systems remain confined by national boundaries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t>Challenges for Taxation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Difficulty in capturing value generated internationally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Need for updated frameworks to address digital realities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t>Importance of International Cooperation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Collaboration between states is essential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Enables collection of additional tax revenue</a:t>
            </a:r>
          </a:p>
          <a:p>
            <a:pPr>
              <a:buFont typeface="Arial" panose="020B0604020202020204" pitchFamily="34" charset="0"/>
              <a:buChar char="•"/>
            </a:pPr>
            <a:r>
              <a:t>Strengthening Public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Increased revenue supports stronger public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t>Guaranteeing Citizens' Rights</a:t>
            </a:r>
            <a:endParaRPr lang="pt-BR"/>
          </a:p>
        </p:txBody>
      </p:sp>
      <p:pic>
        <p:nvPicPr>
          <p:cNvPr id="9" name="Picture 8" descr="A blue planet with lines and dots&#10;&#10;AI-generated content may be incorrect.">
            <a:extLst>
              <a:ext uri="{FF2B5EF4-FFF2-40B4-BE49-F238E27FC236}">
                <a16:creationId xmlns:a16="http://schemas.microsoft.com/office/drawing/2014/main" id="{ACD59C0F-8CA6-5278-8DAC-A4B4BF4353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871" y="2160104"/>
            <a:ext cx="2787445" cy="20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CAF77-55DF-BB81-98A3-F7DC8B11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2708689"/>
          </a:xfrm>
        </p:spPr>
        <p:txBody>
          <a:bodyPr>
            <a:normAutofit/>
          </a:bodyPr>
          <a:lstStyle/>
          <a:p>
            <a:r>
              <a:rPr lang="pt-BR" sz="4000" dirty="0"/>
              <a:t>Building Global </a:t>
            </a:r>
            <a:r>
              <a:rPr lang="pt-BR" sz="4000" dirty="0" err="1"/>
              <a:t>and</a:t>
            </a:r>
            <a:r>
              <a:rPr lang="pt-BR" sz="4000" dirty="0"/>
              <a:t> Regional Consensus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BEDDB-EFDA-C115-8AA8-B375AEFE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042416"/>
            <a:ext cx="7031736" cy="5312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Global Organizations as Catalysts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OECD plays a pivotal role in shaping international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Facilitates cooperation among countries for tax policy</a:t>
            </a:r>
          </a:p>
          <a:p>
            <a:pPr marL="742950" lvl="1" indent="-285750"/>
            <a:r>
              <a:rPr lang="en-GB" noProof="0" dirty="0"/>
              <a:t>Network Tax Organization - 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Regional Associations' Influence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ATAIC, ATAF, CATA, CIAT, COTA, CREDAF, IOTA, PITAA, SGATAR, WATAF – NTO = 180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Promotes collaboration and shared best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Learning from Other Regions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CIAT in the Americas offers a successful model, administration, capacitation, electronic invoice, digital compliance and other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Demonstrates effective regional cooperation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678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47420-61EE-D1DF-D49B-DC35C5E5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pt-BR" sz="4000"/>
              <a:t>The Concrete Problem: Taxing Digital Micro-Transactions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6A9EE-AA71-A25A-5129-0EB5335DD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042416"/>
            <a:ext cx="7031736" cy="5312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Challenge of Taxing Digital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Foreign companies sell streaming, software, and advertising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Billions of micro-transactions occur globally</a:t>
            </a:r>
          </a:p>
          <a:p>
            <a:pPr>
              <a:buFont typeface="Arial" panose="020B0604020202020204" pitchFamily="34" charset="0"/>
              <a:buChar char="•"/>
            </a:pPr>
            <a:r>
              <a:t>Complexity in Tax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Each transaction is small but collectively significant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Traditional tax systems struggle with volume and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t>Need for International Cooperation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Cross-border sales complicate enforcement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Effective solutions require collaboration between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t>DEC System as a Case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Examines practical approaches to digital tax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Focuses on real-world implementation and cooperation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1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C91D93-014B-66D5-D263-730212C94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8B8C9-6702-8441-0D92-220DE92C8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0A04C4-42D6-A535-A090-52DB9BF6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0891430" cy="67519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b="1" dirty="0">
                <a:latin typeface="Aptos" panose="020B0004020202020204" pitchFamily="34" charset="0"/>
              </a:rPr>
              <a:t>The Collaborative Solution: DEC (Digital Economy Compliance)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DF439F-3E7F-8716-39B0-58CBC437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7" y="1653599"/>
            <a:ext cx="11065051" cy="469631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 dirty="0">
                <a:latin typeface="Aptos" panose="020B0004020202020204" pitchFamily="34" charset="0"/>
              </a:rPr>
              <a:t>The Concrete Problem:</a:t>
            </a:r>
            <a:r>
              <a:rPr lang="en-US" sz="2000" dirty="0">
                <a:latin typeface="Aptos" panose="020B0004020202020204" pitchFamily="34" charset="0"/>
              </a:rPr>
              <a:t> How can a country enforce its tax laws on foreign digital service providers </a:t>
            </a:r>
            <a:r>
              <a:rPr lang="en-US" sz="2000" b="1" dirty="0">
                <a:latin typeface="Aptos" panose="020B0004020202020204" pitchFamily="34" charset="0"/>
              </a:rPr>
              <a:t>that have no physical presence</a:t>
            </a:r>
            <a:r>
              <a:rPr lang="en-US" sz="2000" dirty="0">
                <a:latin typeface="Aptos" panose="020B0004020202020204" pitchFamily="34" charset="0"/>
              </a:rPr>
              <a:t> in its jurisdiction?</a:t>
            </a:r>
          </a:p>
          <a:p>
            <a:r>
              <a:rPr lang="en-US" sz="2000" dirty="0">
                <a:latin typeface="Aptos" panose="020B0004020202020204" pitchFamily="34" charset="0"/>
              </a:rPr>
              <a:t>A c</a:t>
            </a:r>
            <a:r>
              <a:rPr lang="en-US" sz="1600" dirty="0">
                <a:latin typeface="Aptos" panose="020B0004020202020204" pitchFamily="34" charset="0"/>
              </a:rPr>
              <a:t>omprehensive tax compliance portal </a:t>
            </a:r>
            <a:r>
              <a:rPr lang="en-US" sz="1600" b="1" dirty="0">
                <a:latin typeface="Aptos" panose="020B0004020202020204" pitchFamily="34" charset="0"/>
              </a:rPr>
              <a:t>specifically designed for non-resident taxpayers</a:t>
            </a:r>
            <a:r>
              <a:rPr lang="en-US" sz="1600" dirty="0">
                <a:latin typeface="Aptos" panose="020B0004020202020204" pitchFamily="34" charset="0"/>
              </a:rPr>
              <a:t>. Its goal is to provide a simple way for these companies to comply with the laws of each country and meet their tax obligations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Key Functions:</a:t>
            </a:r>
            <a:endParaRPr lang="en-US" sz="16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Simplified Taxpayer Registration:</a:t>
            </a:r>
            <a:r>
              <a:rPr lang="en-US" sz="1600" dirty="0">
                <a:latin typeface="Aptos" panose="020B0004020202020204" pitchFamily="34" charset="0"/>
              </a:rPr>
              <a:t> Provides a streamlined portal for foreign companies </a:t>
            </a:r>
            <a:r>
              <a:rPr lang="en-US" sz="1600" b="1" dirty="0">
                <a:latin typeface="Aptos" panose="020B0004020202020204" pitchFamily="34" charset="0"/>
              </a:rPr>
              <a:t>without a local physical presence</a:t>
            </a:r>
            <a:r>
              <a:rPr lang="en-US" sz="1600" dirty="0">
                <a:latin typeface="Aptos" panose="020B0004020202020204" pitchFamily="34" charset="0"/>
              </a:rPr>
              <a:t> to register as taxpayers.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Sales Declaration:</a:t>
            </a:r>
            <a:r>
              <a:rPr lang="en-US" sz="1600" dirty="0">
                <a:latin typeface="Aptos" panose="020B0004020202020204" pitchFamily="34" charset="0"/>
              </a:rPr>
              <a:t> Allows registered taxpayers to periodically declare their sales within the jurisdiction.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Automated Tax Calculation:</a:t>
            </a:r>
            <a:r>
              <a:rPr lang="en-US" sz="1600" dirty="0">
                <a:latin typeface="Aptos" panose="020B0004020202020204" pitchFamily="34" charset="0"/>
              </a:rPr>
              <a:t> The system calculates the tax owed based on the declared sales and pre-set local parameters.</a:t>
            </a:r>
          </a:p>
          <a:p>
            <a:r>
              <a:rPr lang="en-US" sz="1600" b="1" dirty="0">
                <a:latin typeface="Aptos" panose="020B0004020202020204" pitchFamily="34" charset="0"/>
              </a:rPr>
              <a:t>Tax Control &amp; Collection:</a:t>
            </a:r>
            <a:r>
              <a:rPr lang="en-US" sz="1600" dirty="0">
                <a:latin typeface="Aptos" panose="020B0004020202020204" pitchFamily="34" charset="0"/>
              </a:rPr>
              <a:t> Manages the tax collection process, tracking liabilities and payments through a dedicated current account system</a:t>
            </a:r>
          </a:p>
        </p:txBody>
      </p:sp>
    </p:spTree>
    <p:extLst>
      <p:ext uri="{BB962C8B-B14F-4D97-AF65-F5344CB8AC3E}">
        <p14:creationId xmlns:p14="http://schemas.microsoft.com/office/powerpoint/2010/main" val="12352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67850-3181-C6CD-D538-C401E737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58526D-0AE5-E24B-ADAC-6E03EE5BE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37AA02-48EB-E282-524D-B86630A6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795405-31E5-C47D-0A8D-9D063241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9583491" cy="675191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DEC System - </a:t>
            </a:r>
            <a:r>
              <a:rPr lang="en-US" sz="2400" noProof="0" dirty="0"/>
              <a:t>Digital Economy Compliance System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3CCFE2-DA0A-C221-C0D6-254F0912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7" y="1653599"/>
            <a:ext cx="11065051" cy="4696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Driving Compliance: The Carrot and the Stick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The "Carrot": Facilitating Voluntary Compliance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</a:rPr>
              <a:t>Most large multinational companies </a:t>
            </a:r>
            <a:r>
              <a:rPr lang="en-US" i="1" dirty="0">
                <a:latin typeface="Aptos" panose="020B0004020202020204" pitchFamily="34" charset="0"/>
              </a:rPr>
              <a:t>want</a:t>
            </a:r>
            <a:r>
              <a:rPr lang="en-US" dirty="0">
                <a:latin typeface="Aptos" panose="020B0004020202020204" pitchFamily="34" charset="0"/>
              </a:rPr>
              <a:t> to comply with local laws to ensure legal certainty and maintain good corporate governance. They often </a:t>
            </a:r>
            <a:r>
              <a:rPr lang="en-US" b="1" dirty="0">
                <a:latin typeface="Aptos" panose="020B0004020202020204" pitchFamily="34" charset="0"/>
              </a:rPr>
              <a:t>priorities</a:t>
            </a:r>
            <a:r>
              <a:rPr lang="en-US" dirty="0">
                <a:latin typeface="Aptos" panose="020B0004020202020204" pitchFamily="34" charset="0"/>
              </a:rPr>
              <a:t> this.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 simplified system like DEC is the "carrot": It provides a straightforward, low-cost, and clear path for well-intentioned companies to meet their tax obligations spontaneously.</a:t>
            </a:r>
          </a:p>
          <a:p>
            <a:r>
              <a:rPr lang="en-US" b="1" dirty="0">
                <a:latin typeface="Aptos" panose="020B0004020202020204" pitchFamily="34" charset="0"/>
              </a:rPr>
              <a:t>The "Stick": Persuasion and Enforcement Mechanisms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</a:rPr>
              <a:t>For entities that choose not to comply, the framework must include effective enforcement tools. These mechanisms persuade compliance by creating clear financial consequences: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Tax Withholding </a:t>
            </a:r>
            <a:r>
              <a:rPr lang="en-US" sz="1600" dirty="0">
                <a:latin typeface="Aptos" panose="020B0004020202020204" pitchFamily="34" charset="0"/>
              </a:rPr>
              <a:t>at Source: Mandating that financial intermediaries (such as banks and credit card processors</a:t>
            </a:r>
            <a:r>
              <a:rPr lang="en-US" dirty="0">
                <a:latin typeface="Aptos" panose="020B0004020202020204" pitchFamily="34" charset="0"/>
              </a:rPr>
              <a:t>) automatically withhold the applicable tax from payments made to non-compliant companies</a:t>
            </a:r>
          </a:p>
          <a:p>
            <a:pPr lvl="1"/>
            <a:r>
              <a:rPr lang="en-US" b="1" dirty="0">
                <a:latin typeface="Aptos" panose="020B0004020202020204" pitchFamily="34" charset="0"/>
              </a:rPr>
              <a:t>Blocking Digital Services:</a:t>
            </a:r>
            <a:r>
              <a:rPr lang="en-US" dirty="0">
                <a:latin typeface="Aptos" panose="020B0004020202020204" pitchFamily="34" charset="0"/>
              </a:rPr>
              <a:t> As a final resort, electronically blocking all access to the non-compliant company's digital products and services within the jurisdiction</a:t>
            </a:r>
          </a:p>
          <a:p>
            <a:pPr marL="457200" lvl="1" indent="0" algn="r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457200" lvl="1" indent="0" algn="r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457200" lvl="1" indent="0" algn="r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457200" lvl="1" indent="0" algn="r">
              <a:buNone/>
            </a:pPr>
            <a:r>
              <a:rPr lang="en-US" dirty="0">
                <a:latin typeface="Aptos" panose="020B0004020202020204" pitchFamily="34" charset="0"/>
              </a:rPr>
              <a:t>Visual representation clarifies process</a:t>
            </a:r>
          </a:p>
          <a:p>
            <a:pPr marL="742950" lvl="1" indent="-285750"/>
            <a:endParaRPr lang="en-US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D360A-8B7F-9D21-9DC6-3B298E5EC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F2D882-B562-A9D8-12A4-C84DE123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C601E-27E4-15E3-582D-B9741C5E2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8312893-2514-76D8-608F-5E904BAF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161" y="711098"/>
            <a:ext cx="10940571" cy="55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9874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865</Words>
  <Application>Microsoft Macintosh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Bierstadt</vt:lpstr>
      <vt:lpstr>Calibri</vt:lpstr>
      <vt:lpstr>GestaltVTI</vt:lpstr>
      <vt:lpstr>International Cooperation in Digital Taxation</vt:lpstr>
      <vt:lpstr>Agenda</vt:lpstr>
      <vt:lpstr>The Cooperation Imperative</vt:lpstr>
      <vt:lpstr>The Digital Paradox</vt:lpstr>
      <vt:lpstr>Building Global and Regional Consensus</vt:lpstr>
      <vt:lpstr>The Concrete Problem: Taxing Digital Micro-Transactions</vt:lpstr>
      <vt:lpstr>The Collaborative Solution: DEC (Digital Economy Compliance)</vt:lpstr>
      <vt:lpstr>DEC System - Digital Economy Compliance System </vt:lpstr>
      <vt:lpstr>PowerPoint Presentation</vt:lpstr>
      <vt:lpstr>PowerPoint Presentation</vt:lpstr>
      <vt:lpstr>PowerPoint Presentation</vt:lpstr>
      <vt:lpstr>Join Us for the 60th CIAT General Assembly Where: Punta Cana, Dominican Republic When: 12-14 May 2026  * 15 May 2026, Technology international Journey We warmly encourage you to stay one extra day for our traditional Technology Seminar. A formal 'Save the Date' will be sent out shortly. We look forward to seeing you there.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Decio Carretta</cp:lastModifiedBy>
  <cp:revision>42</cp:revision>
  <dcterms:created xsi:type="dcterms:W3CDTF">2025-09-17T17:45:34Z</dcterms:created>
  <dcterms:modified xsi:type="dcterms:W3CDTF">2025-09-22T10:25:39Z</dcterms:modified>
</cp:coreProperties>
</file>