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4410" r:id="rId5"/>
    <p:sldId id="4420" r:id="rId6"/>
    <p:sldId id="1472" r:id="rId7"/>
    <p:sldId id="1456" r:id="rId8"/>
    <p:sldId id="4427" r:id="rId9"/>
    <p:sldId id="4416" r:id="rId10"/>
    <p:sldId id="4421" r:id="rId11"/>
    <p:sldId id="4423" r:id="rId12"/>
    <p:sldId id="4424" r:id="rId13"/>
    <p:sldId id="4425" r:id="rId14"/>
    <p:sldId id="4426" r:id="rId15"/>
    <p:sldId id="4415" r:id="rId16"/>
    <p:sldId id="4417" r:id="rId17"/>
    <p:sldId id="4428" r:id="rId18"/>
    <p:sldId id="1440" r:id="rId19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96B7C-842B-3F3D-36C8-CCC7522F0DD9}" name="Ashima Neb" initials="AN" userId="S::aneb@worldbank.org::537b7afe-ac0d-4498-aa19-67061bf76e8c" providerId="AD"/>
  <p188:author id="{418C5DA8-EDD1-1428-49A7-2288570F6866}" name="Hande Ayan" initials="HA" userId="S::hayan@worldbank.org::9481571e-824b-461e-83d6-df19e983e56b" providerId="AD"/>
  <p188:author id="{FB5E28C7-B27C-821F-C240-20C689E61D1E}" name="Ia Tserodze" initials="IT" userId="S::itserodze1@worldbank.org::e178689b-b42f-4cff-b54e-62200fc6d7b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AD Joseph, CTP/GRD" initials="SJC" lastIdx="2" clrIdx="0">
    <p:extLst>
      <p:ext uri="{19B8F6BF-5375-455C-9EA6-DF929625EA0E}">
        <p15:presenceInfo xmlns:p15="http://schemas.microsoft.com/office/powerpoint/2012/main" userId="S-1-5-21-2146598497-832928401-1254845835-135624" providerId="AD"/>
      </p:ext>
    </p:extLst>
  </p:cmAuthor>
  <p:cmAuthor id="2" name="Ia Tserodze" initials="IT" lastIdx="1" clrIdx="1">
    <p:extLst>
      <p:ext uri="{19B8F6BF-5375-455C-9EA6-DF929625EA0E}">
        <p15:presenceInfo xmlns:p15="http://schemas.microsoft.com/office/powerpoint/2012/main" userId="S::itserodze1@worldbank.org::e178689b-b42f-4cff-b54e-62200fc6d7b6" providerId="AD"/>
      </p:ext>
    </p:extLst>
  </p:cmAuthor>
  <p:cmAuthor id="3" name="Ashima Neb" initials="AN" lastIdx="2" clrIdx="2">
    <p:extLst>
      <p:ext uri="{19B8F6BF-5375-455C-9EA6-DF929625EA0E}">
        <p15:presenceInfo xmlns:p15="http://schemas.microsoft.com/office/powerpoint/2012/main" userId="S::aneb@worldbank.org::537b7afe-ac0d-4498-aa19-67061bf76e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3F3"/>
    <a:srgbClr val="4BACC6"/>
    <a:srgbClr val="FFFFFF"/>
    <a:srgbClr val="2392E5"/>
    <a:srgbClr val="4472C4"/>
    <a:srgbClr val="F3F3F3"/>
    <a:srgbClr val="1468A8"/>
    <a:srgbClr val="A2D6E3"/>
    <a:srgbClr val="09253A"/>
    <a:srgbClr val="3E4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01AE0-73DE-439C-B65D-FC7507889AAA}" v="2" dt="2025-11-12T01:34:00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8" autoAdjust="0"/>
    <p:restoredTop sz="94660"/>
  </p:normalViewPr>
  <p:slideViewPr>
    <p:cSldViewPr snapToGrid="0">
      <p:cViewPr>
        <p:scale>
          <a:sx n="73" d="100"/>
          <a:sy n="73" d="100"/>
        </p:scale>
        <p:origin x="196" y="-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erzeggers, Christophe J." userId="78a8a1ef-fe33-4b4e-9568-11b078911838" providerId="ADAL" clId="{77101AE0-73DE-439C-B65D-FC7507889AAA}"/>
    <pc:docChg chg="custSel modSld">
      <pc:chgData name="Waerzeggers, Christophe J." userId="78a8a1ef-fe33-4b4e-9568-11b078911838" providerId="ADAL" clId="{77101AE0-73DE-439C-B65D-FC7507889AAA}" dt="2025-11-12T01:36:04.529" v="130" actId="113"/>
      <pc:docMkLst>
        <pc:docMk/>
      </pc:docMkLst>
      <pc:sldChg chg="modSp mod">
        <pc:chgData name="Waerzeggers, Christophe J." userId="78a8a1ef-fe33-4b4e-9568-11b078911838" providerId="ADAL" clId="{77101AE0-73DE-439C-B65D-FC7507889AAA}" dt="2025-11-12T01:34:12.863" v="87" actId="6549"/>
        <pc:sldMkLst>
          <pc:docMk/>
          <pc:sldMk cId="3267476200" sldId="1456"/>
        </pc:sldMkLst>
        <pc:spChg chg="mod">
          <ac:chgData name="Waerzeggers, Christophe J." userId="78a8a1ef-fe33-4b4e-9568-11b078911838" providerId="ADAL" clId="{77101AE0-73DE-439C-B65D-FC7507889AAA}" dt="2025-11-12T01:34:12.863" v="87" actId="6549"/>
          <ac:spMkLst>
            <pc:docMk/>
            <pc:sldMk cId="3267476200" sldId="1456"/>
            <ac:spMk id="25" creationId="{83AEEBD9-B944-55D9-80F6-D9CF1DA3FE78}"/>
          </ac:spMkLst>
        </pc:spChg>
        <pc:picChg chg="mod">
          <ac:chgData name="Waerzeggers, Christophe J." userId="78a8a1ef-fe33-4b4e-9568-11b078911838" providerId="ADAL" clId="{77101AE0-73DE-439C-B65D-FC7507889AAA}" dt="2025-11-12T01:33:41.178" v="68" actId="1076"/>
          <ac:picMkLst>
            <pc:docMk/>
            <pc:sldMk cId="3267476200" sldId="1456"/>
            <ac:picMk id="30" creationId="{4ECBD9BF-302A-5B84-2AE9-DE09DC95DF78}"/>
          </ac:picMkLst>
        </pc:picChg>
      </pc:sldChg>
      <pc:sldChg chg="modSp mod">
        <pc:chgData name="Waerzeggers, Christophe J." userId="78a8a1ef-fe33-4b4e-9568-11b078911838" providerId="ADAL" clId="{77101AE0-73DE-439C-B65D-FC7507889AAA}" dt="2025-11-12T01:27:23.263" v="47" actId="20577"/>
        <pc:sldMkLst>
          <pc:docMk/>
          <pc:sldMk cId="3533163341" sldId="1472"/>
        </pc:sldMkLst>
        <pc:spChg chg="mod">
          <ac:chgData name="Waerzeggers, Christophe J." userId="78a8a1ef-fe33-4b4e-9568-11b078911838" providerId="ADAL" clId="{77101AE0-73DE-439C-B65D-FC7507889AAA}" dt="2025-11-12T01:27:23.263" v="47" actId="20577"/>
          <ac:spMkLst>
            <pc:docMk/>
            <pc:sldMk cId="3533163341" sldId="1472"/>
            <ac:spMk id="2" creationId="{B8CFECB6-A528-9EE3-5E7E-7ACBF5A8FA16}"/>
          </ac:spMkLst>
        </pc:spChg>
      </pc:sldChg>
      <pc:sldChg chg="modSp mod">
        <pc:chgData name="Waerzeggers, Christophe J." userId="78a8a1ef-fe33-4b4e-9568-11b078911838" providerId="ADAL" clId="{77101AE0-73DE-439C-B65D-FC7507889AAA}" dt="2025-11-12T01:26:11.864" v="45" actId="20577"/>
        <pc:sldMkLst>
          <pc:docMk/>
          <pc:sldMk cId="1308274292" sldId="4410"/>
        </pc:sldMkLst>
        <pc:spChg chg="mod">
          <ac:chgData name="Waerzeggers, Christophe J." userId="78a8a1ef-fe33-4b4e-9568-11b078911838" providerId="ADAL" clId="{77101AE0-73DE-439C-B65D-FC7507889AAA}" dt="2025-11-12T01:26:11.864" v="45" actId="20577"/>
          <ac:spMkLst>
            <pc:docMk/>
            <pc:sldMk cId="1308274292" sldId="4410"/>
            <ac:spMk id="2" creationId="{A51AFD4B-24FB-71AD-0A2E-CD61655E664A}"/>
          </ac:spMkLst>
        </pc:spChg>
      </pc:sldChg>
      <pc:sldChg chg="modSp mod">
        <pc:chgData name="Waerzeggers, Christophe J." userId="78a8a1ef-fe33-4b4e-9568-11b078911838" providerId="ADAL" clId="{77101AE0-73DE-439C-B65D-FC7507889AAA}" dt="2025-11-12T01:36:04.529" v="130" actId="113"/>
        <pc:sldMkLst>
          <pc:docMk/>
          <pc:sldMk cId="4141306505" sldId="4427"/>
        </pc:sldMkLst>
        <pc:spChg chg="mod">
          <ac:chgData name="Waerzeggers, Christophe J." userId="78a8a1ef-fe33-4b4e-9568-11b078911838" providerId="ADAL" clId="{77101AE0-73DE-439C-B65D-FC7507889AAA}" dt="2025-11-12T01:36:04.529" v="130" actId="113"/>
          <ac:spMkLst>
            <pc:docMk/>
            <pc:sldMk cId="4141306505" sldId="4427"/>
            <ac:spMk id="2" creationId="{7BF81B0C-CE21-3C94-D9E4-0E7A836B61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38BBF-F9CA-4F56-BC31-5729A53B44A9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EC32B-AB78-415B-A582-7B7FDD299B31}" type="pres">
      <dgm:prSet presAssocID="{A1338BBF-F9CA-4F56-BC31-5729A53B44A9}" presName="Name0" presStyleCnt="0">
        <dgm:presLayoutVars>
          <dgm:dir/>
          <dgm:resizeHandles val="exact"/>
        </dgm:presLayoutVars>
      </dgm:prSet>
      <dgm:spPr/>
    </dgm:pt>
  </dgm:ptLst>
  <dgm:cxnLst>
    <dgm:cxn modelId="{BA2A1D00-2A12-42A1-A3A5-30D6AF3CFB21}" type="presOf" srcId="{A1338BBF-F9CA-4F56-BC31-5729A53B44A9}" destId="{EA5EC32B-AB78-415B-A582-7B7FDD299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338BBF-F9CA-4F56-BC31-5729A53B44A9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EC32B-AB78-415B-A582-7B7FDD299B31}" type="pres">
      <dgm:prSet presAssocID="{A1338BBF-F9CA-4F56-BC31-5729A53B44A9}" presName="Name0" presStyleCnt="0">
        <dgm:presLayoutVars>
          <dgm:dir/>
          <dgm:resizeHandles val="exact"/>
        </dgm:presLayoutVars>
      </dgm:prSet>
      <dgm:spPr/>
    </dgm:pt>
  </dgm:ptLst>
  <dgm:cxnLst>
    <dgm:cxn modelId="{BA2A1D00-2A12-42A1-A3A5-30D6AF3CFB21}" type="presOf" srcId="{A1338BBF-F9CA-4F56-BC31-5729A53B44A9}" destId="{EA5EC32B-AB78-415B-A582-7B7FDD299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38BBF-F9CA-4F56-BC31-5729A53B44A9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EC32B-AB78-415B-A582-7B7FDD299B31}" type="pres">
      <dgm:prSet presAssocID="{A1338BBF-F9CA-4F56-BC31-5729A53B44A9}" presName="Name0" presStyleCnt="0">
        <dgm:presLayoutVars>
          <dgm:dir/>
          <dgm:resizeHandles val="exact"/>
        </dgm:presLayoutVars>
      </dgm:prSet>
      <dgm:spPr/>
    </dgm:pt>
  </dgm:ptLst>
  <dgm:cxnLst>
    <dgm:cxn modelId="{BA2A1D00-2A12-42A1-A3A5-30D6AF3CFB21}" type="presOf" srcId="{A1338BBF-F9CA-4F56-BC31-5729A53B44A9}" destId="{EA5EC32B-AB78-415B-A582-7B7FDD299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338BBF-F9CA-4F56-BC31-5729A53B44A9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EC32B-AB78-415B-A582-7B7FDD299B31}" type="pres">
      <dgm:prSet presAssocID="{A1338BBF-F9CA-4F56-BC31-5729A53B44A9}" presName="Name0" presStyleCnt="0">
        <dgm:presLayoutVars>
          <dgm:dir/>
          <dgm:resizeHandles val="exact"/>
        </dgm:presLayoutVars>
      </dgm:prSet>
      <dgm:spPr/>
    </dgm:pt>
  </dgm:ptLst>
  <dgm:cxnLst>
    <dgm:cxn modelId="{BA2A1D00-2A12-42A1-A3A5-30D6AF3CFB21}" type="presOf" srcId="{A1338BBF-F9CA-4F56-BC31-5729A53B44A9}" destId="{EA5EC32B-AB78-415B-A582-7B7FDD299B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6E786-BE9A-4269-9071-83683CEB59C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16278-360C-448F-9E93-BD48C7C3C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4BACC6"/>
              </a:buClr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4BACC6"/>
              </a:buClr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A517A-38DC-4073-9B92-478F65373A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9247D3D-4E56-46D8-B72C-B311C73B05A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F54D33-D31B-421C-B6E1-43DE4A5C50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[PCT/2019/(5)]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54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16278-360C-448F-9E93-BD48C7C3C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A517A-38DC-4073-9B92-478F65373AE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0018B89-E059-46B4-83BC-136009C1A5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86EB2E-A7CF-4E7A-8959-C95641ED49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[PCT/2019/(5)]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0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4EF7-2A56-4192-A2F2-7EFA806AF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F8F77-7C79-4D54-BEE0-99CA83B77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62C3-B78A-4C47-8867-A0C10DF8F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AC2F2-8D4C-4081-9E69-BFD6C79B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2A559-EE36-4D4D-8070-0B1EA25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0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DA20-AD0E-464A-B49B-A2A507CC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A686A-455A-4642-A99A-64E747928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21FE7-1469-4E03-BFE2-95270E38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2528A-5A5E-4796-BEE3-310C7685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8518F-6597-4D2D-B43A-AE06EAF1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9AED8-F018-488D-B0C8-2200EFC32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EF652-3AFC-494E-8479-193E3B21A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CBC77-9DC4-4E41-89FE-59C62AD2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2185D-C465-4556-99EE-8FFA9CB0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78B39-80DC-42AD-A4A9-17F5EF08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10472717" y="6516800"/>
            <a:ext cx="1071283" cy="344561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00" y="381000"/>
            <a:ext cx="1003259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>
                <a:solidFill>
                  <a:srgbClr val="4BACC6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10860233" y="6544910"/>
            <a:ext cx="456000" cy="286001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accent4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877AC-572E-4394-9253-4A3A81D56E2E}" type="slidenum">
              <a:rPr lang="en-GB" sz="1300" smtClean="0">
                <a:solidFill>
                  <a:prstClr val="white"/>
                </a:solidFill>
              </a:rPr>
              <a:pPr/>
              <a:t>‹#›</a:t>
            </a:fld>
            <a:endParaRPr lang="en-GB" sz="1300">
              <a:solidFill>
                <a:prstClr val="white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" y="6516800"/>
            <a:ext cx="10608503" cy="347853"/>
          </a:xfrm>
          <a:prstGeom prst="homePlat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5573" y="6516800"/>
            <a:ext cx="7932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>
                <a:solidFill>
                  <a:prstClr val="white"/>
                </a:solidFill>
                <a:latin typeface="Arial"/>
              </a:rPr>
              <a:t>Platform for Collaboration on Tax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1D7AA7-8543-4D87-B642-2CC816E67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0188" y="2066925"/>
            <a:ext cx="5775325" cy="2227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1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 userDrawn="1"/>
        </p:nvSpPr>
        <p:spPr>
          <a:xfrm>
            <a:off x="10472717" y="6516800"/>
            <a:ext cx="1071283" cy="344561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22400" y="381000"/>
            <a:ext cx="1003259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10860233" y="6544910"/>
            <a:ext cx="456000" cy="286001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accent4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7877AC-572E-4394-9253-4A3A81D56E2E}" type="slidenum">
              <a:rPr lang="en-GB" sz="1300" smtClean="0">
                <a:solidFill>
                  <a:prstClr val="white"/>
                </a:solidFill>
              </a:rPr>
              <a:pPr/>
              <a:t>‹#›</a:t>
            </a:fld>
            <a:endParaRPr lang="en-GB" sz="1300">
              <a:solidFill>
                <a:prstClr val="white"/>
              </a:solidFill>
            </a:endParaRPr>
          </a:p>
        </p:txBody>
      </p:sp>
      <p:sp>
        <p:nvSpPr>
          <p:cNvPr id="19" name="Pentagon 18"/>
          <p:cNvSpPr/>
          <p:nvPr userDrawn="1"/>
        </p:nvSpPr>
        <p:spPr>
          <a:xfrm>
            <a:off x="1" y="6516800"/>
            <a:ext cx="10608503" cy="347853"/>
          </a:xfrm>
          <a:prstGeom prst="homePlate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255573" y="6516800"/>
            <a:ext cx="7932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1">
                <a:solidFill>
                  <a:prstClr val="white"/>
                </a:solidFill>
                <a:latin typeface="Arial"/>
              </a:rPr>
              <a:t>Platform for Collaboration on Tax</a:t>
            </a:r>
          </a:p>
        </p:txBody>
      </p:sp>
    </p:spTree>
    <p:extLst>
      <p:ext uri="{BB962C8B-B14F-4D97-AF65-F5344CB8AC3E}">
        <p14:creationId xmlns:p14="http://schemas.microsoft.com/office/powerpoint/2010/main" val="364481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7CC1BD0-BE1C-FB4A-A293-7B8225521F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4846" y="854451"/>
            <a:ext cx="4214859" cy="5149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8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A8BD-BD11-4B0D-B155-A3C62202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9246-C989-44B8-A9BD-40386233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269EC-6F92-41C1-BB21-856C553E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E998-93C0-4AE0-957B-2E9CEB54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DF015-0EB2-44FC-9C51-1BFD2324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0AA9-0ACA-4738-A519-A9CFB66B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9BD49-E01C-47A7-9E1B-B8C6526DD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4117-DB70-436A-91BB-5A7C0D91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2D42-B1FE-4854-8503-8E04A234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85DB-AD04-4316-ADEB-9B225493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163DB-2BE1-4FE1-8B3D-ECF4CF12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B4804-9A9D-4821-B367-B639988BF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12C39-3335-4FD9-87C4-393FD7B5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78B8B-0937-41E8-BA74-5FC675120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AB51-6F36-4EDA-BF6C-DFD2DA55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BBCAA-9A91-4AE1-87E9-9EC6CFD4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2D88-0FC4-4008-A082-FF6DED8A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EC744-447D-43EE-8D77-3B71D284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FC320-47E7-45AF-B93B-046A7403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09784C-7502-447F-8341-2F83DC12D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C72F6-7187-4882-82F9-1E6076EF8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F750F-51A3-4638-B84F-FA229DE8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E7B95-F9EA-40C9-A0ED-31FC104D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87289-78B3-4981-8516-407A83B2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7703D-0A3E-4934-9DF3-5261A85F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F18E4-3C98-4D3B-BE5C-35BFABF6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F2584-62AE-4F1A-9D42-80AD9667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33A57-93E2-44E8-9852-05CA05A0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9B033F-29C0-43E9-A208-FFDBD74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A4AC-6266-44D3-947B-6CCA1536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7F0ED-A9B6-4309-892B-130DEB59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3A31-AF43-490F-9868-DE6432F4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0773-F898-4F14-9BC2-72C58246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5CF73-2886-46A4-9584-BF89DE7E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65124-61BC-4669-9BBA-E5113E9B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4989D-A08E-4F97-ADB5-E86D7700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C2E78-7D91-4D85-B1E7-CC781012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97D0-87F4-4CFA-A29A-CAFB8BDF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0E6682-651A-4B5A-AC3B-E3396B07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0430-9D31-4E0E-9AE7-B75ACA6DB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75949-F74E-48A1-AD0F-73E29AB9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31B63-5CC1-42C9-9034-4C8FDD7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D1FF3-EEC6-4D7A-A170-CCD40653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7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6791C-6462-4886-A44B-3615228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F6D3-4E86-4EBC-B4D5-35AC2D677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CDEB-A7BE-45DB-B339-679E0904D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9DD7-563F-44E1-AF41-F707CE73A7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B53E-276A-402F-94E2-2836B42A1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76F5B-DA8B-4773-81F0-CB5EB86F8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1E23-8F8C-40A0-9952-BDA5F98AAE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E9296-8D0A-44B8-CA19-3A5216AF751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2895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hyperlink" Target="https://www.tax-platform.org/tax-incentives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taxcollaborationplatform@worldbank.org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www.tax-platform.org/contact" TargetMode="Externa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sv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x-platform.org/tax-incentives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tax-platform.org/sites/pct/files/publications/100757-Tax-Incentives-Background-paper-PUBLIC_0.pdf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tax-platform.org/sites/pct/files/publications/100756-Tax-incentives-Main-report-options-PUBLIC_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231DE6-048E-2C08-2B59-CF8713740F44}"/>
              </a:ext>
            </a:extLst>
          </p:cNvPr>
          <p:cNvSpPr/>
          <p:nvPr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7EB1D9-ECDA-45E7-93B6-6FFCCFC533B9}"/>
              </a:ext>
            </a:extLst>
          </p:cNvPr>
          <p:cNvSpPr/>
          <p:nvPr/>
        </p:nvSpPr>
        <p:spPr>
          <a:xfrm>
            <a:off x="0" y="5682342"/>
            <a:ext cx="12192000" cy="117565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A7326-C44E-5198-364A-D8380A43539E}"/>
              </a:ext>
            </a:extLst>
          </p:cNvPr>
          <p:cNvSpPr/>
          <p:nvPr/>
        </p:nvSpPr>
        <p:spPr>
          <a:xfrm>
            <a:off x="609600" y="0"/>
            <a:ext cx="283029" cy="6857999"/>
          </a:xfrm>
          <a:prstGeom prst="rect">
            <a:avLst/>
          </a:prstGeom>
          <a:solidFill>
            <a:schemeClr val="bg1"/>
          </a:solidFill>
          <a:ln w="19050">
            <a:solidFill>
              <a:srgbClr val="4BAC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5471FB-C509-0563-E22A-CB68F914452A}"/>
              </a:ext>
            </a:extLst>
          </p:cNvPr>
          <p:cNvSpPr/>
          <p:nvPr/>
        </p:nvSpPr>
        <p:spPr>
          <a:xfrm>
            <a:off x="11146971" y="1"/>
            <a:ext cx="283029" cy="6857999"/>
          </a:xfrm>
          <a:prstGeom prst="rect">
            <a:avLst/>
          </a:prstGeom>
          <a:solidFill>
            <a:schemeClr val="bg1"/>
          </a:solidFill>
          <a:ln w="19050">
            <a:solidFill>
              <a:srgbClr val="4BAC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ap of the world with text&#10;&#10;Description automatically generated">
            <a:extLst>
              <a:ext uri="{FF2B5EF4-FFF2-40B4-BE49-F238E27FC236}">
                <a16:creationId xmlns:a16="http://schemas.microsoft.com/office/drawing/2014/main" id="{F3CA13E2-C837-9027-4340-1339DE2D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10" y="2940112"/>
            <a:ext cx="4626438" cy="2091469"/>
          </a:xfrm>
          <a:prstGeom prst="rect">
            <a:avLst/>
          </a:prstGeom>
        </p:spPr>
      </p:pic>
      <p:sp>
        <p:nvSpPr>
          <p:cNvPr id="13" name="CuadroTexto 351">
            <a:extLst>
              <a:ext uri="{FF2B5EF4-FFF2-40B4-BE49-F238E27FC236}">
                <a16:creationId xmlns:a16="http://schemas.microsoft.com/office/drawing/2014/main" id="{D8844603-A522-40AC-59DD-5860036F4708}"/>
              </a:ext>
            </a:extLst>
          </p:cNvPr>
          <p:cNvSpPr txBox="1"/>
          <p:nvPr/>
        </p:nvSpPr>
        <p:spPr>
          <a:xfrm>
            <a:off x="1356521" y="1378764"/>
            <a:ext cx="966261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BACC6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Tax Incentives Principles (TIPS)</a:t>
            </a:r>
            <a:endParaRPr lang="en-GB" sz="4000" b="1" dirty="0">
              <a:solidFill>
                <a:srgbClr val="4BACC6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AFD4B-24FB-71AD-0A2E-CD61655E664A}"/>
              </a:ext>
            </a:extLst>
          </p:cNvPr>
          <p:cNvSpPr txBox="1"/>
          <p:nvPr/>
        </p:nvSpPr>
        <p:spPr>
          <a:xfrm>
            <a:off x="2893828" y="5885449"/>
            <a:ext cx="6251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Christophe Waerzeggers (IMF)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13082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1D49B-EFDB-770C-6464-8B334EFE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DF353DFA-CADD-8F69-E195-E944E0D5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49" y="143843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5: Implementation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FD54D-88D3-F40E-AF61-5469A80E7DE7}"/>
              </a:ext>
            </a:extLst>
          </p:cNvPr>
          <p:cNvGrpSpPr/>
          <p:nvPr/>
        </p:nvGrpSpPr>
        <p:grpSpPr>
          <a:xfrm>
            <a:off x="6222321" y="367969"/>
            <a:ext cx="5969679" cy="5785935"/>
            <a:chOff x="6015060" y="564384"/>
            <a:chExt cx="5969679" cy="5785935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54A7A19-4B4B-719D-1D99-C86DA6DA2936}"/>
                </a:ext>
              </a:extLst>
            </p:cNvPr>
            <p:cNvGrpSpPr/>
            <p:nvPr/>
          </p:nvGrpSpPr>
          <p:grpSpPr>
            <a:xfrm>
              <a:off x="6063046" y="760111"/>
              <a:ext cx="5921693" cy="5394479"/>
              <a:chOff x="-38953" y="1423680"/>
              <a:chExt cx="5921693" cy="539447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4DCC22E-12E0-BAD8-CFA8-9885B17516D0}"/>
                  </a:ext>
                </a:extLst>
              </p:cNvPr>
              <p:cNvGrpSpPr/>
              <p:nvPr/>
            </p:nvGrpSpPr>
            <p:grpSpPr>
              <a:xfrm>
                <a:off x="-38953" y="1423680"/>
                <a:ext cx="5921693" cy="5394479"/>
                <a:chOff x="-38953" y="1423680"/>
                <a:chExt cx="5921693" cy="5394479"/>
              </a:xfrm>
            </p:grpSpPr>
            <p:pic>
              <p:nvPicPr>
                <p:cNvPr id="59" name="Picture 58" descr="A diagram of a diagram&#10;&#10;AI-generated content may be incorrect.">
                  <a:extLst>
                    <a:ext uri="{FF2B5EF4-FFF2-40B4-BE49-F238E27FC236}">
                      <a16:creationId xmlns:a16="http://schemas.microsoft.com/office/drawing/2014/main" id="{6B791675-9474-7B7B-7EFA-90C763877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953" y="1423680"/>
                  <a:ext cx="5767295" cy="5394479"/>
                </a:xfrm>
                <a:prstGeom prst="rect">
                  <a:avLst/>
                </a:prstGeom>
              </p:spPr>
            </p:pic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8B8B8A24-9562-F790-84E2-1F0C92E440D9}"/>
                    </a:ext>
                  </a:extLst>
                </p:cNvPr>
                <p:cNvGrpSpPr/>
                <p:nvPr/>
              </p:nvGrpSpPr>
              <p:grpSpPr>
                <a:xfrm>
                  <a:off x="273771" y="1924024"/>
                  <a:ext cx="5608969" cy="4190642"/>
                  <a:chOff x="273771" y="1924024"/>
                  <a:chExt cx="5608969" cy="4190642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68CF04A-DE51-0D66-7EA0-D3735F2AADB1}"/>
                      </a:ext>
                    </a:extLst>
                  </p:cNvPr>
                  <p:cNvSpPr txBox="1"/>
                  <p:nvPr/>
                </p:nvSpPr>
                <p:spPr>
                  <a:xfrm>
                    <a:off x="2308719" y="1924024"/>
                    <a:ext cx="1969198" cy="423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Justification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1A498A4D-C3F4-1E02-29AD-C29E8EA80A8D}"/>
                      </a:ext>
                    </a:extLst>
                  </p:cNvPr>
                  <p:cNvSpPr txBox="1"/>
                  <p:nvPr/>
                </p:nvSpPr>
                <p:spPr>
                  <a:xfrm>
                    <a:off x="2063481" y="3925523"/>
                    <a:ext cx="1506961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4BACC6"/>
                        </a:solidFill>
                      </a:rPr>
                      <a:t>Tax Incentives 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4BACC6"/>
                        </a:solidFill>
                      </a:rPr>
                      <a:t>Principles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C726F0C-2BBF-DC59-5877-3F14AAFA7349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428" y="2958056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8523BFAA-821D-12BB-7DC5-C2EA64F187B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771" y="5005874"/>
                    <a:ext cx="18953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Implementation</a:t>
                    </a: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C40F29E3-78F6-D480-E937-CAFC80F234B7}"/>
                      </a:ext>
                    </a:extLst>
                  </p:cNvPr>
                  <p:cNvGrpSpPr/>
                  <p:nvPr/>
                </p:nvGrpSpPr>
                <p:grpSpPr>
                  <a:xfrm>
                    <a:off x="2098604" y="4852572"/>
                    <a:ext cx="3338624" cy="1262094"/>
                    <a:chOff x="2098604" y="4852572"/>
                    <a:chExt cx="3338624" cy="1262094"/>
                  </a:xfrm>
                </p:grpSpPr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C67D42A9-5440-B97C-5723-FFCA7537945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8604" y="5745334"/>
                      <a:ext cx="16693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Legislation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B239F90B-FB21-3613-6D1F-554AFA5C8A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7916" y="4852572"/>
                      <a:ext cx="166931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International Considerations</a:t>
                      </a:r>
                    </a:p>
                  </p:txBody>
                </p:sp>
              </p:grp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409C5B-C415-2A5C-2264-5519ECAF1259}"/>
                  </a:ext>
                </a:extLst>
              </p:cNvPr>
              <p:cNvSpPr txBox="1"/>
              <p:nvPr/>
            </p:nvSpPr>
            <p:spPr>
              <a:xfrm>
                <a:off x="499763" y="2585041"/>
                <a:ext cx="1669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Evaluation</a:t>
                </a:r>
              </a:p>
            </p:txBody>
          </p:sp>
        </p:grpSp>
        <p:sp useBgFill="1">
          <p:nvSpPr>
            <p:cNvPr id="3" name="Freeform: Shape 2">
              <a:extLst>
                <a:ext uri="{FF2B5EF4-FFF2-40B4-BE49-F238E27FC236}">
                  <a16:creationId xmlns:a16="http://schemas.microsoft.com/office/drawing/2014/main" id="{8FD6B1D1-F8CA-C5F9-4EDC-81DB305B1B82}"/>
                </a:ext>
              </a:extLst>
            </p:cNvPr>
            <p:cNvSpPr/>
            <p:nvPr/>
          </p:nvSpPr>
          <p:spPr>
            <a:xfrm>
              <a:off x="6015060" y="564384"/>
              <a:ext cx="5969679" cy="5785935"/>
            </a:xfrm>
            <a:custGeom>
              <a:avLst/>
              <a:gdLst>
                <a:gd name="connsiteX0" fmla="*/ 1616754 w 5969679"/>
                <a:gd name="connsiteY0" fmla="*/ 3071310 h 5785935"/>
                <a:gd name="connsiteX1" fmla="*/ 1569129 w 5969679"/>
                <a:gd name="connsiteY1" fmla="*/ 3052260 h 5785935"/>
                <a:gd name="connsiteX2" fmla="*/ 1540554 w 5969679"/>
                <a:gd name="connsiteY2" fmla="*/ 3042735 h 5785935"/>
                <a:gd name="connsiteX3" fmla="*/ 1502454 w 5969679"/>
                <a:gd name="connsiteY3" fmla="*/ 3014160 h 5785935"/>
                <a:gd name="connsiteX4" fmla="*/ 1426254 w 5969679"/>
                <a:gd name="connsiteY4" fmla="*/ 2976060 h 5785935"/>
                <a:gd name="connsiteX5" fmla="*/ 1369104 w 5969679"/>
                <a:gd name="connsiteY5" fmla="*/ 2928435 h 5785935"/>
                <a:gd name="connsiteX6" fmla="*/ 1331004 w 5969679"/>
                <a:gd name="connsiteY6" fmla="*/ 2909385 h 5785935"/>
                <a:gd name="connsiteX7" fmla="*/ 1273854 w 5969679"/>
                <a:gd name="connsiteY7" fmla="*/ 2871285 h 5785935"/>
                <a:gd name="connsiteX8" fmla="*/ 1207179 w 5969679"/>
                <a:gd name="connsiteY8" fmla="*/ 2823660 h 5785935"/>
                <a:gd name="connsiteX9" fmla="*/ 1140504 w 5969679"/>
                <a:gd name="connsiteY9" fmla="*/ 2795085 h 5785935"/>
                <a:gd name="connsiteX10" fmla="*/ 1102404 w 5969679"/>
                <a:gd name="connsiteY10" fmla="*/ 2785560 h 5785935"/>
                <a:gd name="connsiteX11" fmla="*/ 1064304 w 5969679"/>
                <a:gd name="connsiteY11" fmla="*/ 2766510 h 5785935"/>
                <a:gd name="connsiteX12" fmla="*/ 1007154 w 5969679"/>
                <a:gd name="connsiteY12" fmla="*/ 2747460 h 5785935"/>
                <a:gd name="connsiteX13" fmla="*/ 930954 w 5969679"/>
                <a:gd name="connsiteY13" fmla="*/ 2718885 h 5785935"/>
                <a:gd name="connsiteX14" fmla="*/ 883329 w 5969679"/>
                <a:gd name="connsiteY14" fmla="*/ 2709360 h 5785935"/>
                <a:gd name="connsiteX15" fmla="*/ 749979 w 5969679"/>
                <a:gd name="connsiteY15" fmla="*/ 2718885 h 5785935"/>
                <a:gd name="connsiteX16" fmla="*/ 711879 w 5969679"/>
                <a:gd name="connsiteY16" fmla="*/ 2737935 h 5785935"/>
                <a:gd name="connsiteX17" fmla="*/ 664254 w 5969679"/>
                <a:gd name="connsiteY17" fmla="*/ 2756985 h 5785935"/>
                <a:gd name="connsiteX18" fmla="*/ 597579 w 5969679"/>
                <a:gd name="connsiteY18" fmla="*/ 2785560 h 5785935"/>
                <a:gd name="connsiteX19" fmla="*/ 578529 w 5969679"/>
                <a:gd name="connsiteY19" fmla="*/ 2814135 h 5785935"/>
                <a:gd name="connsiteX20" fmla="*/ 530904 w 5969679"/>
                <a:gd name="connsiteY20" fmla="*/ 2842710 h 5785935"/>
                <a:gd name="connsiteX21" fmla="*/ 368979 w 5969679"/>
                <a:gd name="connsiteY21" fmla="*/ 2899860 h 5785935"/>
                <a:gd name="connsiteX22" fmla="*/ 321354 w 5969679"/>
                <a:gd name="connsiteY22" fmla="*/ 2937960 h 5785935"/>
                <a:gd name="connsiteX23" fmla="*/ 283254 w 5969679"/>
                <a:gd name="connsiteY23" fmla="*/ 2947485 h 5785935"/>
                <a:gd name="connsiteX24" fmla="*/ 264204 w 5969679"/>
                <a:gd name="connsiteY24" fmla="*/ 2976060 h 5785935"/>
                <a:gd name="connsiteX25" fmla="*/ 235629 w 5969679"/>
                <a:gd name="connsiteY25" fmla="*/ 3004635 h 5785935"/>
                <a:gd name="connsiteX26" fmla="*/ 45129 w 5969679"/>
                <a:gd name="connsiteY26" fmla="*/ 2966535 h 5785935"/>
                <a:gd name="connsiteX27" fmla="*/ 26079 w 5969679"/>
                <a:gd name="connsiteY27" fmla="*/ 2937960 h 5785935"/>
                <a:gd name="connsiteX28" fmla="*/ 16554 w 5969679"/>
                <a:gd name="connsiteY28" fmla="*/ 2604585 h 5785935"/>
                <a:gd name="connsiteX29" fmla="*/ 35604 w 5969679"/>
                <a:gd name="connsiteY29" fmla="*/ 2414085 h 5785935"/>
                <a:gd name="connsiteX30" fmla="*/ 64179 w 5969679"/>
                <a:gd name="connsiteY30" fmla="*/ 2318835 h 5785935"/>
                <a:gd name="connsiteX31" fmla="*/ 83229 w 5969679"/>
                <a:gd name="connsiteY31" fmla="*/ 2195010 h 5785935"/>
                <a:gd name="connsiteX32" fmla="*/ 102279 w 5969679"/>
                <a:gd name="connsiteY32" fmla="*/ 2118810 h 5785935"/>
                <a:gd name="connsiteX33" fmla="*/ 121329 w 5969679"/>
                <a:gd name="connsiteY33" fmla="*/ 1861635 h 5785935"/>
                <a:gd name="connsiteX34" fmla="*/ 140379 w 5969679"/>
                <a:gd name="connsiteY34" fmla="*/ 1766385 h 5785935"/>
                <a:gd name="connsiteX35" fmla="*/ 168954 w 5969679"/>
                <a:gd name="connsiteY35" fmla="*/ 1652085 h 5785935"/>
                <a:gd name="connsiteX36" fmla="*/ 254679 w 5969679"/>
                <a:gd name="connsiteY36" fmla="*/ 1423485 h 5785935"/>
                <a:gd name="connsiteX37" fmla="*/ 321354 w 5969679"/>
                <a:gd name="connsiteY37" fmla="*/ 1309185 h 5785935"/>
                <a:gd name="connsiteX38" fmla="*/ 435654 w 5969679"/>
                <a:gd name="connsiteY38" fmla="*/ 1156785 h 5785935"/>
                <a:gd name="connsiteX39" fmla="*/ 464229 w 5969679"/>
                <a:gd name="connsiteY39" fmla="*/ 1109160 h 5785935"/>
                <a:gd name="connsiteX40" fmla="*/ 559479 w 5969679"/>
                <a:gd name="connsiteY40" fmla="*/ 985335 h 5785935"/>
                <a:gd name="connsiteX41" fmla="*/ 645204 w 5969679"/>
                <a:gd name="connsiteY41" fmla="*/ 871035 h 5785935"/>
                <a:gd name="connsiteX42" fmla="*/ 740454 w 5969679"/>
                <a:gd name="connsiteY42" fmla="*/ 766260 h 5785935"/>
                <a:gd name="connsiteX43" fmla="*/ 940479 w 5969679"/>
                <a:gd name="connsiteY43" fmla="*/ 632910 h 5785935"/>
                <a:gd name="connsiteX44" fmla="*/ 1007154 w 5969679"/>
                <a:gd name="connsiteY44" fmla="*/ 575760 h 5785935"/>
                <a:gd name="connsiteX45" fmla="*/ 1092879 w 5969679"/>
                <a:gd name="connsiteY45" fmla="*/ 537660 h 5785935"/>
                <a:gd name="connsiteX46" fmla="*/ 1150029 w 5969679"/>
                <a:gd name="connsiteY46" fmla="*/ 499560 h 5785935"/>
                <a:gd name="connsiteX47" fmla="*/ 1321479 w 5969679"/>
                <a:gd name="connsiteY47" fmla="*/ 413835 h 5785935"/>
                <a:gd name="connsiteX48" fmla="*/ 1369104 w 5969679"/>
                <a:gd name="connsiteY48" fmla="*/ 375735 h 5785935"/>
                <a:gd name="connsiteX49" fmla="*/ 1464354 w 5969679"/>
                <a:gd name="connsiteY49" fmla="*/ 337635 h 5785935"/>
                <a:gd name="connsiteX50" fmla="*/ 1626279 w 5969679"/>
                <a:gd name="connsiteY50" fmla="*/ 223335 h 5785935"/>
                <a:gd name="connsiteX51" fmla="*/ 1731054 w 5969679"/>
                <a:gd name="connsiteY51" fmla="*/ 185235 h 5785935"/>
                <a:gd name="connsiteX52" fmla="*/ 1769154 w 5969679"/>
                <a:gd name="connsiteY52" fmla="*/ 166185 h 5785935"/>
                <a:gd name="connsiteX53" fmla="*/ 1950129 w 5969679"/>
                <a:gd name="connsiteY53" fmla="*/ 118560 h 5785935"/>
                <a:gd name="connsiteX54" fmla="*/ 2016804 w 5969679"/>
                <a:gd name="connsiteY54" fmla="*/ 99510 h 5785935"/>
                <a:gd name="connsiteX55" fmla="*/ 2131104 w 5969679"/>
                <a:gd name="connsiteY55" fmla="*/ 89985 h 5785935"/>
                <a:gd name="connsiteX56" fmla="*/ 2235879 w 5969679"/>
                <a:gd name="connsiteY56" fmla="*/ 70935 h 5785935"/>
                <a:gd name="connsiteX57" fmla="*/ 2340654 w 5969679"/>
                <a:gd name="connsiteY57" fmla="*/ 61410 h 5785935"/>
                <a:gd name="connsiteX58" fmla="*/ 2635929 w 5969679"/>
                <a:gd name="connsiteY58" fmla="*/ 42360 h 5785935"/>
                <a:gd name="connsiteX59" fmla="*/ 2750229 w 5969679"/>
                <a:gd name="connsiteY59" fmla="*/ 23310 h 5785935"/>
                <a:gd name="connsiteX60" fmla="*/ 2940729 w 5969679"/>
                <a:gd name="connsiteY60" fmla="*/ 13785 h 5785935"/>
                <a:gd name="connsiteX61" fmla="*/ 3035979 w 5969679"/>
                <a:gd name="connsiteY61" fmla="*/ 4260 h 5785935"/>
                <a:gd name="connsiteX62" fmla="*/ 3912279 w 5969679"/>
                <a:gd name="connsiteY62" fmla="*/ 42360 h 5785935"/>
                <a:gd name="connsiteX63" fmla="*/ 4226604 w 5969679"/>
                <a:gd name="connsiteY63" fmla="*/ 175710 h 5785935"/>
                <a:gd name="connsiteX64" fmla="*/ 4312329 w 5969679"/>
                <a:gd name="connsiteY64" fmla="*/ 223335 h 5785935"/>
                <a:gd name="connsiteX65" fmla="*/ 4359954 w 5969679"/>
                <a:gd name="connsiteY65" fmla="*/ 242385 h 5785935"/>
                <a:gd name="connsiteX66" fmla="*/ 4436154 w 5969679"/>
                <a:gd name="connsiteY66" fmla="*/ 299535 h 5785935"/>
                <a:gd name="connsiteX67" fmla="*/ 4474254 w 5969679"/>
                <a:gd name="connsiteY67" fmla="*/ 328110 h 5785935"/>
                <a:gd name="connsiteX68" fmla="*/ 4559979 w 5969679"/>
                <a:gd name="connsiteY68" fmla="*/ 375735 h 5785935"/>
                <a:gd name="connsiteX69" fmla="*/ 4645704 w 5969679"/>
                <a:gd name="connsiteY69" fmla="*/ 423360 h 5785935"/>
                <a:gd name="connsiteX70" fmla="*/ 4760004 w 5969679"/>
                <a:gd name="connsiteY70" fmla="*/ 470985 h 5785935"/>
                <a:gd name="connsiteX71" fmla="*/ 4826679 w 5969679"/>
                <a:gd name="connsiteY71" fmla="*/ 537660 h 5785935"/>
                <a:gd name="connsiteX72" fmla="*/ 4950504 w 5969679"/>
                <a:gd name="connsiteY72" fmla="*/ 604335 h 5785935"/>
                <a:gd name="connsiteX73" fmla="*/ 5026704 w 5969679"/>
                <a:gd name="connsiteY73" fmla="*/ 671010 h 5785935"/>
                <a:gd name="connsiteX74" fmla="*/ 5226729 w 5969679"/>
                <a:gd name="connsiteY74" fmla="*/ 823410 h 5785935"/>
                <a:gd name="connsiteX75" fmla="*/ 5312454 w 5969679"/>
                <a:gd name="connsiteY75" fmla="*/ 928185 h 5785935"/>
                <a:gd name="connsiteX76" fmla="*/ 5369604 w 5969679"/>
                <a:gd name="connsiteY76" fmla="*/ 985335 h 5785935"/>
                <a:gd name="connsiteX77" fmla="*/ 5417229 w 5969679"/>
                <a:gd name="connsiteY77" fmla="*/ 1052010 h 5785935"/>
                <a:gd name="connsiteX78" fmla="*/ 5550579 w 5969679"/>
                <a:gd name="connsiteY78" fmla="*/ 1213935 h 5785935"/>
                <a:gd name="connsiteX79" fmla="*/ 5598204 w 5969679"/>
                <a:gd name="connsiteY79" fmla="*/ 1280610 h 5785935"/>
                <a:gd name="connsiteX80" fmla="*/ 5645829 w 5969679"/>
                <a:gd name="connsiteY80" fmla="*/ 1356810 h 5785935"/>
                <a:gd name="connsiteX81" fmla="*/ 5693454 w 5969679"/>
                <a:gd name="connsiteY81" fmla="*/ 1413960 h 5785935"/>
                <a:gd name="connsiteX82" fmla="*/ 5712504 w 5969679"/>
                <a:gd name="connsiteY82" fmla="*/ 1461585 h 5785935"/>
                <a:gd name="connsiteX83" fmla="*/ 5769654 w 5969679"/>
                <a:gd name="connsiteY83" fmla="*/ 1642560 h 5785935"/>
                <a:gd name="connsiteX84" fmla="*/ 5807754 w 5969679"/>
                <a:gd name="connsiteY84" fmla="*/ 1718760 h 5785935"/>
                <a:gd name="connsiteX85" fmla="*/ 5903004 w 5969679"/>
                <a:gd name="connsiteY85" fmla="*/ 1994985 h 5785935"/>
                <a:gd name="connsiteX86" fmla="*/ 5912529 w 5969679"/>
                <a:gd name="connsiteY86" fmla="*/ 2042610 h 5785935"/>
                <a:gd name="connsiteX87" fmla="*/ 5941104 w 5969679"/>
                <a:gd name="connsiteY87" fmla="*/ 2204535 h 5785935"/>
                <a:gd name="connsiteX88" fmla="*/ 5969679 w 5969679"/>
                <a:gd name="connsiteY88" fmla="*/ 2347410 h 5785935"/>
                <a:gd name="connsiteX89" fmla="*/ 5941104 w 5969679"/>
                <a:gd name="connsiteY89" fmla="*/ 3366585 h 5785935"/>
                <a:gd name="connsiteX90" fmla="*/ 5922054 w 5969679"/>
                <a:gd name="connsiteY90" fmla="*/ 3652335 h 5785935"/>
                <a:gd name="connsiteX91" fmla="*/ 5769654 w 5969679"/>
                <a:gd name="connsiteY91" fmla="*/ 4080960 h 5785935"/>
                <a:gd name="connsiteX92" fmla="*/ 5731554 w 5969679"/>
                <a:gd name="connsiteY92" fmla="*/ 4300035 h 5785935"/>
                <a:gd name="connsiteX93" fmla="*/ 5702979 w 5969679"/>
                <a:gd name="connsiteY93" fmla="*/ 4490535 h 5785935"/>
                <a:gd name="connsiteX94" fmla="*/ 5645829 w 5969679"/>
                <a:gd name="connsiteY94" fmla="*/ 4766760 h 5785935"/>
                <a:gd name="connsiteX95" fmla="*/ 5607729 w 5969679"/>
                <a:gd name="connsiteY95" fmla="*/ 4814385 h 5785935"/>
                <a:gd name="connsiteX96" fmla="*/ 5398179 w 5969679"/>
                <a:gd name="connsiteY96" fmla="*/ 4947735 h 5785935"/>
                <a:gd name="connsiteX97" fmla="*/ 5198154 w 5969679"/>
                <a:gd name="connsiteY97" fmla="*/ 5071560 h 5785935"/>
                <a:gd name="connsiteX98" fmla="*/ 4998129 w 5969679"/>
                <a:gd name="connsiteY98" fmla="*/ 5309685 h 5785935"/>
                <a:gd name="connsiteX99" fmla="*/ 4902879 w 5969679"/>
                <a:gd name="connsiteY99" fmla="*/ 5385885 h 5785935"/>
                <a:gd name="connsiteX100" fmla="*/ 4664754 w 5969679"/>
                <a:gd name="connsiteY100" fmla="*/ 5500185 h 5785935"/>
                <a:gd name="connsiteX101" fmla="*/ 4426629 w 5969679"/>
                <a:gd name="connsiteY101" fmla="*/ 5595435 h 5785935"/>
                <a:gd name="connsiteX102" fmla="*/ 4359954 w 5969679"/>
                <a:gd name="connsiteY102" fmla="*/ 5643060 h 5785935"/>
                <a:gd name="connsiteX103" fmla="*/ 4188504 w 5969679"/>
                <a:gd name="connsiteY103" fmla="*/ 5690685 h 5785935"/>
                <a:gd name="connsiteX104" fmla="*/ 4064679 w 5969679"/>
                <a:gd name="connsiteY104" fmla="*/ 5719260 h 5785935"/>
                <a:gd name="connsiteX105" fmla="*/ 2997879 w 5969679"/>
                <a:gd name="connsiteY105" fmla="*/ 5757360 h 5785935"/>
                <a:gd name="connsiteX106" fmla="*/ 2426379 w 5969679"/>
                <a:gd name="connsiteY106" fmla="*/ 5785935 h 5785935"/>
                <a:gd name="connsiteX107" fmla="*/ 2140629 w 5969679"/>
                <a:gd name="connsiteY107" fmla="*/ 5776410 h 5785935"/>
                <a:gd name="connsiteX108" fmla="*/ 2093004 w 5969679"/>
                <a:gd name="connsiteY108" fmla="*/ 5757360 h 5785935"/>
                <a:gd name="connsiteX109" fmla="*/ 2035854 w 5969679"/>
                <a:gd name="connsiteY109" fmla="*/ 5747835 h 5785935"/>
                <a:gd name="connsiteX110" fmla="*/ 1969179 w 5969679"/>
                <a:gd name="connsiteY110" fmla="*/ 5728785 h 5785935"/>
                <a:gd name="connsiteX111" fmla="*/ 1921554 w 5969679"/>
                <a:gd name="connsiteY111" fmla="*/ 5700210 h 5785935"/>
                <a:gd name="connsiteX112" fmla="*/ 1816779 w 5969679"/>
                <a:gd name="connsiteY112" fmla="*/ 5652585 h 5785935"/>
                <a:gd name="connsiteX113" fmla="*/ 1778679 w 5969679"/>
                <a:gd name="connsiteY113" fmla="*/ 5643060 h 5785935"/>
                <a:gd name="connsiteX114" fmla="*/ 1750104 w 5969679"/>
                <a:gd name="connsiteY114" fmla="*/ 5614485 h 5785935"/>
                <a:gd name="connsiteX115" fmla="*/ 1683429 w 5969679"/>
                <a:gd name="connsiteY115" fmla="*/ 5566860 h 5785935"/>
                <a:gd name="connsiteX116" fmla="*/ 1664379 w 5969679"/>
                <a:gd name="connsiteY116" fmla="*/ 5528760 h 5785935"/>
                <a:gd name="connsiteX117" fmla="*/ 1626279 w 5969679"/>
                <a:gd name="connsiteY117" fmla="*/ 5481135 h 5785935"/>
                <a:gd name="connsiteX118" fmla="*/ 1550079 w 5969679"/>
                <a:gd name="connsiteY118" fmla="*/ 5376360 h 5785935"/>
                <a:gd name="connsiteX119" fmla="*/ 1559604 w 5969679"/>
                <a:gd name="connsiteY119" fmla="*/ 5195385 h 5785935"/>
                <a:gd name="connsiteX120" fmla="*/ 1569129 w 5969679"/>
                <a:gd name="connsiteY120" fmla="*/ 5166810 h 5785935"/>
                <a:gd name="connsiteX121" fmla="*/ 1588179 w 5969679"/>
                <a:gd name="connsiteY121" fmla="*/ 5071560 h 5785935"/>
                <a:gd name="connsiteX122" fmla="*/ 1607229 w 5969679"/>
                <a:gd name="connsiteY122" fmla="*/ 5004885 h 5785935"/>
                <a:gd name="connsiteX123" fmla="*/ 1616754 w 5969679"/>
                <a:gd name="connsiteY123" fmla="*/ 4976310 h 5785935"/>
                <a:gd name="connsiteX124" fmla="*/ 1626279 w 5969679"/>
                <a:gd name="connsiteY124" fmla="*/ 4919160 h 5785935"/>
                <a:gd name="connsiteX125" fmla="*/ 1635804 w 5969679"/>
                <a:gd name="connsiteY125" fmla="*/ 4661985 h 5785935"/>
                <a:gd name="connsiteX126" fmla="*/ 1654854 w 5969679"/>
                <a:gd name="connsiteY126" fmla="*/ 4614360 h 5785935"/>
                <a:gd name="connsiteX127" fmla="*/ 1683429 w 5969679"/>
                <a:gd name="connsiteY127" fmla="*/ 4576260 h 5785935"/>
                <a:gd name="connsiteX128" fmla="*/ 1778679 w 5969679"/>
                <a:gd name="connsiteY128" fmla="*/ 4500060 h 5785935"/>
                <a:gd name="connsiteX129" fmla="*/ 1826304 w 5969679"/>
                <a:gd name="connsiteY129" fmla="*/ 4481010 h 5785935"/>
                <a:gd name="connsiteX130" fmla="*/ 1864404 w 5969679"/>
                <a:gd name="connsiteY130" fmla="*/ 4433385 h 5785935"/>
                <a:gd name="connsiteX131" fmla="*/ 1892979 w 5969679"/>
                <a:gd name="connsiteY131" fmla="*/ 4404810 h 5785935"/>
                <a:gd name="connsiteX132" fmla="*/ 1940604 w 5969679"/>
                <a:gd name="connsiteY132" fmla="*/ 4309560 h 5785935"/>
                <a:gd name="connsiteX133" fmla="*/ 1997754 w 5969679"/>
                <a:gd name="connsiteY133" fmla="*/ 4252410 h 5785935"/>
                <a:gd name="connsiteX134" fmla="*/ 2102529 w 5969679"/>
                <a:gd name="connsiteY134" fmla="*/ 4195260 h 5785935"/>
                <a:gd name="connsiteX135" fmla="*/ 2150154 w 5969679"/>
                <a:gd name="connsiteY135" fmla="*/ 4176210 h 5785935"/>
                <a:gd name="connsiteX136" fmla="*/ 2216829 w 5969679"/>
                <a:gd name="connsiteY136" fmla="*/ 4147635 h 5785935"/>
                <a:gd name="connsiteX137" fmla="*/ 2254929 w 5969679"/>
                <a:gd name="connsiteY137" fmla="*/ 4119060 h 5785935"/>
                <a:gd name="connsiteX138" fmla="*/ 2254929 w 5969679"/>
                <a:gd name="connsiteY138" fmla="*/ 4042860 h 5785935"/>
                <a:gd name="connsiteX139" fmla="*/ 2188254 w 5969679"/>
                <a:gd name="connsiteY139" fmla="*/ 3957135 h 5785935"/>
                <a:gd name="connsiteX140" fmla="*/ 2159679 w 5969679"/>
                <a:gd name="connsiteY140" fmla="*/ 3928560 h 5785935"/>
                <a:gd name="connsiteX141" fmla="*/ 2121579 w 5969679"/>
                <a:gd name="connsiteY141" fmla="*/ 3861885 h 5785935"/>
                <a:gd name="connsiteX142" fmla="*/ 2093004 w 5969679"/>
                <a:gd name="connsiteY142" fmla="*/ 3842835 h 5785935"/>
                <a:gd name="connsiteX143" fmla="*/ 2045379 w 5969679"/>
                <a:gd name="connsiteY143" fmla="*/ 3757110 h 5785935"/>
                <a:gd name="connsiteX144" fmla="*/ 2026329 w 5969679"/>
                <a:gd name="connsiteY144" fmla="*/ 3728535 h 5785935"/>
                <a:gd name="connsiteX145" fmla="*/ 1997754 w 5969679"/>
                <a:gd name="connsiteY145" fmla="*/ 3699960 h 5785935"/>
                <a:gd name="connsiteX146" fmla="*/ 1988229 w 5969679"/>
                <a:gd name="connsiteY146" fmla="*/ 3671385 h 5785935"/>
                <a:gd name="connsiteX147" fmla="*/ 1959654 w 5969679"/>
                <a:gd name="connsiteY147" fmla="*/ 3642810 h 5785935"/>
                <a:gd name="connsiteX148" fmla="*/ 1931079 w 5969679"/>
                <a:gd name="connsiteY148" fmla="*/ 3604710 h 5785935"/>
                <a:gd name="connsiteX149" fmla="*/ 1912029 w 5969679"/>
                <a:gd name="connsiteY149" fmla="*/ 3576135 h 5785935"/>
                <a:gd name="connsiteX150" fmla="*/ 1883454 w 5969679"/>
                <a:gd name="connsiteY150" fmla="*/ 3547560 h 5785935"/>
                <a:gd name="connsiteX151" fmla="*/ 1826304 w 5969679"/>
                <a:gd name="connsiteY151" fmla="*/ 3480885 h 5785935"/>
                <a:gd name="connsiteX152" fmla="*/ 1797729 w 5969679"/>
                <a:gd name="connsiteY152" fmla="*/ 3452310 h 5785935"/>
                <a:gd name="connsiteX153" fmla="*/ 1740579 w 5969679"/>
                <a:gd name="connsiteY153" fmla="*/ 3385635 h 5785935"/>
                <a:gd name="connsiteX154" fmla="*/ 1702479 w 5969679"/>
                <a:gd name="connsiteY154" fmla="*/ 3328485 h 5785935"/>
                <a:gd name="connsiteX155" fmla="*/ 1692954 w 5969679"/>
                <a:gd name="connsiteY155" fmla="*/ 3299910 h 5785935"/>
                <a:gd name="connsiteX156" fmla="*/ 1673904 w 5969679"/>
                <a:gd name="connsiteY156" fmla="*/ 3261810 h 5785935"/>
                <a:gd name="connsiteX157" fmla="*/ 1645329 w 5969679"/>
                <a:gd name="connsiteY157" fmla="*/ 3166560 h 5785935"/>
                <a:gd name="connsiteX158" fmla="*/ 1635804 w 5969679"/>
                <a:gd name="connsiteY158" fmla="*/ 3118935 h 5785935"/>
                <a:gd name="connsiteX159" fmla="*/ 1616754 w 5969679"/>
                <a:gd name="connsiteY159" fmla="*/ 3071310 h 578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5969679" h="5785935">
                  <a:moveTo>
                    <a:pt x="1616754" y="3071310"/>
                  </a:moveTo>
                  <a:cubicBezTo>
                    <a:pt x="1600879" y="3064960"/>
                    <a:pt x="1585138" y="3058263"/>
                    <a:pt x="1569129" y="3052260"/>
                  </a:cubicBezTo>
                  <a:cubicBezTo>
                    <a:pt x="1559728" y="3048735"/>
                    <a:pt x="1549271" y="3047716"/>
                    <a:pt x="1540554" y="3042735"/>
                  </a:cubicBezTo>
                  <a:cubicBezTo>
                    <a:pt x="1526771" y="3034859"/>
                    <a:pt x="1516166" y="3022159"/>
                    <a:pt x="1502454" y="3014160"/>
                  </a:cubicBezTo>
                  <a:cubicBezTo>
                    <a:pt x="1477924" y="2999851"/>
                    <a:pt x="1448070" y="2994240"/>
                    <a:pt x="1426254" y="2976060"/>
                  </a:cubicBezTo>
                  <a:cubicBezTo>
                    <a:pt x="1407204" y="2960185"/>
                    <a:pt x="1389419" y="2942655"/>
                    <a:pt x="1369104" y="2928435"/>
                  </a:cubicBezTo>
                  <a:cubicBezTo>
                    <a:pt x="1357472" y="2920292"/>
                    <a:pt x="1343180" y="2916690"/>
                    <a:pt x="1331004" y="2909385"/>
                  </a:cubicBezTo>
                  <a:cubicBezTo>
                    <a:pt x="1311371" y="2897605"/>
                    <a:pt x="1292611" y="2884415"/>
                    <a:pt x="1273854" y="2871285"/>
                  </a:cubicBezTo>
                  <a:cubicBezTo>
                    <a:pt x="1251139" y="2855385"/>
                    <a:pt x="1231265" y="2837423"/>
                    <a:pt x="1207179" y="2823660"/>
                  </a:cubicBezTo>
                  <a:cubicBezTo>
                    <a:pt x="1181779" y="2809146"/>
                    <a:pt x="1167219" y="2802718"/>
                    <a:pt x="1140504" y="2795085"/>
                  </a:cubicBezTo>
                  <a:cubicBezTo>
                    <a:pt x="1127917" y="2791489"/>
                    <a:pt x="1114661" y="2790157"/>
                    <a:pt x="1102404" y="2785560"/>
                  </a:cubicBezTo>
                  <a:cubicBezTo>
                    <a:pt x="1089109" y="2780574"/>
                    <a:pt x="1077487" y="2771783"/>
                    <a:pt x="1064304" y="2766510"/>
                  </a:cubicBezTo>
                  <a:cubicBezTo>
                    <a:pt x="1045660" y="2759052"/>
                    <a:pt x="1025798" y="2754918"/>
                    <a:pt x="1007154" y="2747460"/>
                  </a:cubicBezTo>
                  <a:cubicBezTo>
                    <a:pt x="992587" y="2741633"/>
                    <a:pt x="950863" y="2723862"/>
                    <a:pt x="930954" y="2718885"/>
                  </a:cubicBezTo>
                  <a:cubicBezTo>
                    <a:pt x="915248" y="2714958"/>
                    <a:pt x="899204" y="2712535"/>
                    <a:pt x="883329" y="2709360"/>
                  </a:cubicBezTo>
                  <a:cubicBezTo>
                    <a:pt x="838879" y="2712535"/>
                    <a:pt x="793936" y="2711559"/>
                    <a:pt x="749979" y="2718885"/>
                  </a:cubicBezTo>
                  <a:cubicBezTo>
                    <a:pt x="735973" y="2721219"/>
                    <a:pt x="724854" y="2732168"/>
                    <a:pt x="711879" y="2737935"/>
                  </a:cubicBezTo>
                  <a:cubicBezTo>
                    <a:pt x="696255" y="2744879"/>
                    <a:pt x="679878" y="2750041"/>
                    <a:pt x="664254" y="2756985"/>
                  </a:cubicBezTo>
                  <a:cubicBezTo>
                    <a:pt x="593634" y="2788372"/>
                    <a:pt x="656270" y="2765996"/>
                    <a:pt x="597579" y="2785560"/>
                  </a:cubicBezTo>
                  <a:cubicBezTo>
                    <a:pt x="591229" y="2795085"/>
                    <a:pt x="587221" y="2806685"/>
                    <a:pt x="578529" y="2814135"/>
                  </a:cubicBezTo>
                  <a:cubicBezTo>
                    <a:pt x="564473" y="2826183"/>
                    <a:pt x="547822" y="2835191"/>
                    <a:pt x="530904" y="2842710"/>
                  </a:cubicBezTo>
                  <a:cubicBezTo>
                    <a:pt x="436720" y="2884569"/>
                    <a:pt x="437590" y="2882707"/>
                    <a:pt x="368979" y="2899860"/>
                  </a:cubicBezTo>
                  <a:cubicBezTo>
                    <a:pt x="353104" y="2912560"/>
                    <a:pt x="339126" y="2928087"/>
                    <a:pt x="321354" y="2937960"/>
                  </a:cubicBezTo>
                  <a:cubicBezTo>
                    <a:pt x="309911" y="2944317"/>
                    <a:pt x="294146" y="2940223"/>
                    <a:pt x="283254" y="2947485"/>
                  </a:cubicBezTo>
                  <a:cubicBezTo>
                    <a:pt x="273729" y="2953835"/>
                    <a:pt x="271533" y="2967266"/>
                    <a:pt x="264204" y="2976060"/>
                  </a:cubicBezTo>
                  <a:cubicBezTo>
                    <a:pt x="255580" y="2986408"/>
                    <a:pt x="245154" y="2995110"/>
                    <a:pt x="235629" y="3004635"/>
                  </a:cubicBezTo>
                  <a:cubicBezTo>
                    <a:pt x="194685" y="2999818"/>
                    <a:pt x="91046" y="3012452"/>
                    <a:pt x="45129" y="2966535"/>
                  </a:cubicBezTo>
                  <a:cubicBezTo>
                    <a:pt x="37034" y="2958440"/>
                    <a:pt x="32429" y="2947485"/>
                    <a:pt x="26079" y="2937960"/>
                  </a:cubicBezTo>
                  <a:cubicBezTo>
                    <a:pt x="-16494" y="2788955"/>
                    <a:pt x="2681" y="2882053"/>
                    <a:pt x="16554" y="2604585"/>
                  </a:cubicBezTo>
                  <a:cubicBezTo>
                    <a:pt x="17380" y="2588070"/>
                    <a:pt x="28585" y="2445672"/>
                    <a:pt x="35604" y="2414085"/>
                  </a:cubicBezTo>
                  <a:cubicBezTo>
                    <a:pt x="42795" y="2381726"/>
                    <a:pt x="57137" y="2351226"/>
                    <a:pt x="64179" y="2318835"/>
                  </a:cubicBezTo>
                  <a:cubicBezTo>
                    <a:pt x="73050" y="2278028"/>
                    <a:pt x="75415" y="2236033"/>
                    <a:pt x="83229" y="2195010"/>
                  </a:cubicBezTo>
                  <a:cubicBezTo>
                    <a:pt x="88128" y="2169291"/>
                    <a:pt x="95929" y="2144210"/>
                    <a:pt x="102279" y="2118810"/>
                  </a:cubicBezTo>
                  <a:cubicBezTo>
                    <a:pt x="105531" y="2063534"/>
                    <a:pt x="111232" y="1928948"/>
                    <a:pt x="121329" y="1861635"/>
                  </a:cubicBezTo>
                  <a:cubicBezTo>
                    <a:pt x="126132" y="1829614"/>
                    <a:pt x="133203" y="1797959"/>
                    <a:pt x="140379" y="1766385"/>
                  </a:cubicBezTo>
                  <a:cubicBezTo>
                    <a:pt x="149083" y="1728089"/>
                    <a:pt x="156535" y="1689342"/>
                    <a:pt x="168954" y="1652085"/>
                  </a:cubicBezTo>
                  <a:cubicBezTo>
                    <a:pt x="194689" y="1574880"/>
                    <a:pt x="213673" y="1493781"/>
                    <a:pt x="254679" y="1423485"/>
                  </a:cubicBezTo>
                  <a:cubicBezTo>
                    <a:pt x="276904" y="1385385"/>
                    <a:pt x="294889" y="1344472"/>
                    <a:pt x="321354" y="1309185"/>
                  </a:cubicBezTo>
                  <a:cubicBezTo>
                    <a:pt x="359454" y="1258385"/>
                    <a:pt x="402984" y="1211236"/>
                    <a:pt x="435654" y="1156785"/>
                  </a:cubicBezTo>
                  <a:cubicBezTo>
                    <a:pt x="445179" y="1140910"/>
                    <a:pt x="453390" y="1124168"/>
                    <a:pt x="464229" y="1109160"/>
                  </a:cubicBezTo>
                  <a:cubicBezTo>
                    <a:pt x="494718" y="1066945"/>
                    <a:pt x="530594" y="1028663"/>
                    <a:pt x="559479" y="985335"/>
                  </a:cubicBezTo>
                  <a:cubicBezTo>
                    <a:pt x="634336" y="873050"/>
                    <a:pt x="558009" y="983143"/>
                    <a:pt x="645204" y="871035"/>
                  </a:cubicBezTo>
                  <a:cubicBezTo>
                    <a:pt x="690313" y="813038"/>
                    <a:pt x="636913" y="849093"/>
                    <a:pt x="740454" y="766260"/>
                  </a:cubicBezTo>
                  <a:cubicBezTo>
                    <a:pt x="997285" y="560795"/>
                    <a:pt x="672309" y="811690"/>
                    <a:pt x="940479" y="632910"/>
                  </a:cubicBezTo>
                  <a:cubicBezTo>
                    <a:pt x="964835" y="616673"/>
                    <a:pt x="982331" y="591274"/>
                    <a:pt x="1007154" y="575760"/>
                  </a:cubicBezTo>
                  <a:cubicBezTo>
                    <a:pt x="1033671" y="559187"/>
                    <a:pt x="1065288" y="552375"/>
                    <a:pt x="1092879" y="537660"/>
                  </a:cubicBezTo>
                  <a:cubicBezTo>
                    <a:pt x="1113081" y="526886"/>
                    <a:pt x="1129870" y="510415"/>
                    <a:pt x="1150029" y="499560"/>
                  </a:cubicBezTo>
                  <a:cubicBezTo>
                    <a:pt x="1313973" y="411282"/>
                    <a:pt x="1095603" y="555007"/>
                    <a:pt x="1321479" y="413835"/>
                  </a:cubicBezTo>
                  <a:cubicBezTo>
                    <a:pt x="1338719" y="403060"/>
                    <a:pt x="1351166" y="385302"/>
                    <a:pt x="1369104" y="375735"/>
                  </a:cubicBezTo>
                  <a:cubicBezTo>
                    <a:pt x="1399277" y="359643"/>
                    <a:pt x="1434914" y="355031"/>
                    <a:pt x="1464354" y="337635"/>
                  </a:cubicBezTo>
                  <a:cubicBezTo>
                    <a:pt x="1569082" y="275750"/>
                    <a:pt x="1547294" y="262827"/>
                    <a:pt x="1626279" y="223335"/>
                  </a:cubicBezTo>
                  <a:cubicBezTo>
                    <a:pt x="1667927" y="202511"/>
                    <a:pt x="1686599" y="203017"/>
                    <a:pt x="1731054" y="185235"/>
                  </a:cubicBezTo>
                  <a:cubicBezTo>
                    <a:pt x="1744237" y="179962"/>
                    <a:pt x="1755782" y="170961"/>
                    <a:pt x="1769154" y="166185"/>
                  </a:cubicBezTo>
                  <a:cubicBezTo>
                    <a:pt x="1861356" y="133256"/>
                    <a:pt x="1859496" y="141218"/>
                    <a:pt x="1950129" y="118560"/>
                  </a:cubicBezTo>
                  <a:cubicBezTo>
                    <a:pt x="1972553" y="112954"/>
                    <a:pt x="1993973" y="103115"/>
                    <a:pt x="2016804" y="99510"/>
                  </a:cubicBezTo>
                  <a:cubicBezTo>
                    <a:pt x="2054568" y="93547"/>
                    <a:pt x="2093004" y="93160"/>
                    <a:pt x="2131104" y="89985"/>
                  </a:cubicBezTo>
                  <a:cubicBezTo>
                    <a:pt x="2166029" y="83635"/>
                    <a:pt x="2200707" y="75731"/>
                    <a:pt x="2235879" y="70935"/>
                  </a:cubicBezTo>
                  <a:cubicBezTo>
                    <a:pt x="2270626" y="66197"/>
                    <a:pt x="2305706" y="64322"/>
                    <a:pt x="2340654" y="61410"/>
                  </a:cubicBezTo>
                  <a:cubicBezTo>
                    <a:pt x="2479804" y="49814"/>
                    <a:pt x="2480865" y="50975"/>
                    <a:pt x="2635929" y="42360"/>
                  </a:cubicBezTo>
                  <a:cubicBezTo>
                    <a:pt x="2674029" y="36010"/>
                    <a:pt x="2711772" y="26915"/>
                    <a:pt x="2750229" y="23310"/>
                  </a:cubicBezTo>
                  <a:cubicBezTo>
                    <a:pt x="2813531" y="17375"/>
                    <a:pt x="2877290" y="18014"/>
                    <a:pt x="2940729" y="13785"/>
                  </a:cubicBezTo>
                  <a:cubicBezTo>
                    <a:pt x="2972567" y="11662"/>
                    <a:pt x="3004229" y="7435"/>
                    <a:pt x="3035979" y="4260"/>
                  </a:cubicBezTo>
                  <a:cubicBezTo>
                    <a:pt x="3095082" y="5070"/>
                    <a:pt x="3686061" y="-19850"/>
                    <a:pt x="3912279" y="42360"/>
                  </a:cubicBezTo>
                  <a:cubicBezTo>
                    <a:pt x="4021432" y="72377"/>
                    <a:pt x="4126505" y="123277"/>
                    <a:pt x="4226604" y="175710"/>
                  </a:cubicBezTo>
                  <a:cubicBezTo>
                    <a:pt x="4255561" y="190878"/>
                    <a:pt x="4283091" y="208716"/>
                    <a:pt x="4312329" y="223335"/>
                  </a:cubicBezTo>
                  <a:cubicBezTo>
                    <a:pt x="4327622" y="230981"/>
                    <a:pt x="4345392" y="233424"/>
                    <a:pt x="4359954" y="242385"/>
                  </a:cubicBezTo>
                  <a:cubicBezTo>
                    <a:pt x="4386994" y="259025"/>
                    <a:pt x="4410754" y="280485"/>
                    <a:pt x="4436154" y="299535"/>
                  </a:cubicBezTo>
                  <a:cubicBezTo>
                    <a:pt x="4448854" y="309060"/>
                    <a:pt x="4459194" y="323090"/>
                    <a:pt x="4474254" y="328110"/>
                  </a:cubicBezTo>
                  <a:cubicBezTo>
                    <a:pt x="4531731" y="347269"/>
                    <a:pt x="4478099" y="326607"/>
                    <a:pt x="4559979" y="375735"/>
                  </a:cubicBezTo>
                  <a:cubicBezTo>
                    <a:pt x="4588009" y="392553"/>
                    <a:pt x="4616191" y="409306"/>
                    <a:pt x="4645704" y="423360"/>
                  </a:cubicBezTo>
                  <a:cubicBezTo>
                    <a:pt x="4682970" y="441106"/>
                    <a:pt x="4760004" y="470985"/>
                    <a:pt x="4760004" y="470985"/>
                  </a:cubicBezTo>
                  <a:cubicBezTo>
                    <a:pt x="4782229" y="493210"/>
                    <a:pt x="4801333" y="519073"/>
                    <a:pt x="4826679" y="537660"/>
                  </a:cubicBezTo>
                  <a:cubicBezTo>
                    <a:pt x="5001883" y="666143"/>
                    <a:pt x="4824780" y="507624"/>
                    <a:pt x="4950504" y="604335"/>
                  </a:cubicBezTo>
                  <a:cubicBezTo>
                    <a:pt x="4977256" y="624913"/>
                    <a:pt x="4999703" y="650760"/>
                    <a:pt x="5026704" y="671010"/>
                  </a:cubicBezTo>
                  <a:cubicBezTo>
                    <a:pt x="5098250" y="724669"/>
                    <a:pt x="5171204" y="740122"/>
                    <a:pt x="5226729" y="823410"/>
                  </a:cubicBezTo>
                  <a:cubicBezTo>
                    <a:pt x="5260578" y="874183"/>
                    <a:pt x="5249806" y="860718"/>
                    <a:pt x="5312454" y="928185"/>
                  </a:cubicBezTo>
                  <a:cubicBezTo>
                    <a:pt x="5330786" y="947927"/>
                    <a:pt x="5352202" y="964769"/>
                    <a:pt x="5369604" y="985335"/>
                  </a:cubicBezTo>
                  <a:cubicBezTo>
                    <a:pt x="5387246" y="1006185"/>
                    <a:pt x="5400276" y="1030596"/>
                    <a:pt x="5417229" y="1052010"/>
                  </a:cubicBezTo>
                  <a:cubicBezTo>
                    <a:pt x="5460630" y="1106832"/>
                    <a:pt x="5509938" y="1157037"/>
                    <a:pt x="5550579" y="1213935"/>
                  </a:cubicBezTo>
                  <a:cubicBezTo>
                    <a:pt x="5566454" y="1236160"/>
                    <a:pt x="5583054" y="1257885"/>
                    <a:pt x="5598204" y="1280610"/>
                  </a:cubicBezTo>
                  <a:cubicBezTo>
                    <a:pt x="5614819" y="1305532"/>
                    <a:pt x="5628419" y="1332436"/>
                    <a:pt x="5645829" y="1356810"/>
                  </a:cubicBezTo>
                  <a:cubicBezTo>
                    <a:pt x="5660242" y="1376989"/>
                    <a:pt x="5677579" y="1394910"/>
                    <a:pt x="5693454" y="1413960"/>
                  </a:cubicBezTo>
                  <a:cubicBezTo>
                    <a:pt x="5699804" y="1429835"/>
                    <a:pt x="5707097" y="1445365"/>
                    <a:pt x="5712504" y="1461585"/>
                  </a:cubicBezTo>
                  <a:cubicBezTo>
                    <a:pt x="5728469" y="1509480"/>
                    <a:pt x="5749920" y="1594634"/>
                    <a:pt x="5769654" y="1642560"/>
                  </a:cubicBezTo>
                  <a:cubicBezTo>
                    <a:pt x="5780467" y="1668819"/>
                    <a:pt x="5795054" y="1693360"/>
                    <a:pt x="5807754" y="1718760"/>
                  </a:cubicBezTo>
                  <a:cubicBezTo>
                    <a:pt x="5861489" y="1951614"/>
                    <a:pt x="5802736" y="1731782"/>
                    <a:pt x="5903004" y="1994985"/>
                  </a:cubicBezTo>
                  <a:cubicBezTo>
                    <a:pt x="5908767" y="2010114"/>
                    <a:pt x="5909633" y="2026682"/>
                    <a:pt x="5912529" y="2042610"/>
                  </a:cubicBezTo>
                  <a:cubicBezTo>
                    <a:pt x="5922334" y="2096535"/>
                    <a:pt x="5931003" y="2150665"/>
                    <a:pt x="5941104" y="2204535"/>
                  </a:cubicBezTo>
                  <a:cubicBezTo>
                    <a:pt x="5950055" y="2252271"/>
                    <a:pt x="5960154" y="2299785"/>
                    <a:pt x="5969679" y="2347410"/>
                  </a:cubicBezTo>
                  <a:cubicBezTo>
                    <a:pt x="5961606" y="2767215"/>
                    <a:pt x="5961063" y="2942453"/>
                    <a:pt x="5941104" y="3366585"/>
                  </a:cubicBezTo>
                  <a:cubicBezTo>
                    <a:pt x="5936617" y="3461941"/>
                    <a:pt x="5944332" y="3559510"/>
                    <a:pt x="5922054" y="3652335"/>
                  </a:cubicBezTo>
                  <a:cubicBezTo>
                    <a:pt x="5886666" y="3799785"/>
                    <a:pt x="5795636" y="3931565"/>
                    <a:pt x="5769654" y="4080960"/>
                  </a:cubicBezTo>
                  <a:cubicBezTo>
                    <a:pt x="5756954" y="4153985"/>
                    <a:pt x="5743463" y="4226877"/>
                    <a:pt x="5731554" y="4300035"/>
                  </a:cubicBezTo>
                  <a:cubicBezTo>
                    <a:pt x="5721237" y="4363411"/>
                    <a:pt x="5714579" y="4427381"/>
                    <a:pt x="5702979" y="4490535"/>
                  </a:cubicBezTo>
                  <a:cubicBezTo>
                    <a:pt x="5685993" y="4583013"/>
                    <a:pt x="5704566" y="4693339"/>
                    <a:pt x="5645829" y="4766760"/>
                  </a:cubicBezTo>
                  <a:cubicBezTo>
                    <a:pt x="5633129" y="4782635"/>
                    <a:pt x="5622104" y="4800010"/>
                    <a:pt x="5607729" y="4814385"/>
                  </a:cubicBezTo>
                  <a:cubicBezTo>
                    <a:pt x="5545478" y="4876636"/>
                    <a:pt x="5478938" y="4903179"/>
                    <a:pt x="5398179" y="4947735"/>
                  </a:cubicBezTo>
                  <a:cubicBezTo>
                    <a:pt x="5351904" y="4973266"/>
                    <a:pt x="5240400" y="5024344"/>
                    <a:pt x="5198154" y="5071560"/>
                  </a:cubicBezTo>
                  <a:cubicBezTo>
                    <a:pt x="5049886" y="5237271"/>
                    <a:pt x="5182136" y="5162479"/>
                    <a:pt x="4998129" y="5309685"/>
                  </a:cubicBezTo>
                  <a:cubicBezTo>
                    <a:pt x="4966379" y="5335085"/>
                    <a:pt x="4938182" y="5365712"/>
                    <a:pt x="4902879" y="5385885"/>
                  </a:cubicBezTo>
                  <a:cubicBezTo>
                    <a:pt x="4826434" y="5429568"/>
                    <a:pt x="4744639" y="5463165"/>
                    <a:pt x="4664754" y="5500185"/>
                  </a:cubicBezTo>
                  <a:cubicBezTo>
                    <a:pt x="4520617" y="5566980"/>
                    <a:pt x="4545479" y="5555818"/>
                    <a:pt x="4426629" y="5595435"/>
                  </a:cubicBezTo>
                  <a:cubicBezTo>
                    <a:pt x="4404404" y="5611310"/>
                    <a:pt x="4384053" y="5630207"/>
                    <a:pt x="4359954" y="5643060"/>
                  </a:cubicBezTo>
                  <a:cubicBezTo>
                    <a:pt x="4301198" y="5674396"/>
                    <a:pt x="4253347" y="5676589"/>
                    <a:pt x="4188504" y="5690685"/>
                  </a:cubicBezTo>
                  <a:cubicBezTo>
                    <a:pt x="4147111" y="5699683"/>
                    <a:pt x="4106829" y="5715045"/>
                    <a:pt x="4064679" y="5719260"/>
                  </a:cubicBezTo>
                  <a:cubicBezTo>
                    <a:pt x="3690439" y="5756684"/>
                    <a:pt x="3380828" y="5751468"/>
                    <a:pt x="2997879" y="5757360"/>
                  </a:cubicBezTo>
                  <a:cubicBezTo>
                    <a:pt x="2496114" y="5777840"/>
                    <a:pt x="2686219" y="5762313"/>
                    <a:pt x="2426379" y="5785935"/>
                  </a:cubicBezTo>
                  <a:cubicBezTo>
                    <a:pt x="2331129" y="5782760"/>
                    <a:pt x="2235584" y="5784549"/>
                    <a:pt x="2140629" y="5776410"/>
                  </a:cubicBezTo>
                  <a:cubicBezTo>
                    <a:pt x="2123594" y="5774950"/>
                    <a:pt x="2109499" y="5761859"/>
                    <a:pt x="2093004" y="5757360"/>
                  </a:cubicBezTo>
                  <a:cubicBezTo>
                    <a:pt x="2074372" y="5752278"/>
                    <a:pt x="2054672" y="5752178"/>
                    <a:pt x="2035854" y="5747835"/>
                  </a:cubicBezTo>
                  <a:cubicBezTo>
                    <a:pt x="2013332" y="5742638"/>
                    <a:pt x="1991404" y="5735135"/>
                    <a:pt x="1969179" y="5728785"/>
                  </a:cubicBezTo>
                  <a:cubicBezTo>
                    <a:pt x="1953304" y="5719260"/>
                    <a:pt x="1937807" y="5709075"/>
                    <a:pt x="1921554" y="5700210"/>
                  </a:cubicBezTo>
                  <a:cubicBezTo>
                    <a:pt x="1891022" y="5683556"/>
                    <a:pt x="1850534" y="5663837"/>
                    <a:pt x="1816779" y="5652585"/>
                  </a:cubicBezTo>
                  <a:cubicBezTo>
                    <a:pt x="1804360" y="5648445"/>
                    <a:pt x="1791379" y="5646235"/>
                    <a:pt x="1778679" y="5643060"/>
                  </a:cubicBezTo>
                  <a:cubicBezTo>
                    <a:pt x="1769154" y="5633535"/>
                    <a:pt x="1761065" y="5622315"/>
                    <a:pt x="1750104" y="5614485"/>
                  </a:cubicBezTo>
                  <a:cubicBezTo>
                    <a:pt x="1708028" y="5584431"/>
                    <a:pt x="1714386" y="5610200"/>
                    <a:pt x="1683429" y="5566860"/>
                  </a:cubicBezTo>
                  <a:cubicBezTo>
                    <a:pt x="1675176" y="5555306"/>
                    <a:pt x="1672255" y="5540574"/>
                    <a:pt x="1664379" y="5528760"/>
                  </a:cubicBezTo>
                  <a:cubicBezTo>
                    <a:pt x="1653102" y="5511844"/>
                    <a:pt x="1637937" y="5497790"/>
                    <a:pt x="1626279" y="5481135"/>
                  </a:cubicBezTo>
                  <a:cubicBezTo>
                    <a:pt x="1541890" y="5360580"/>
                    <a:pt x="1667226" y="5516937"/>
                    <a:pt x="1550079" y="5376360"/>
                  </a:cubicBezTo>
                  <a:cubicBezTo>
                    <a:pt x="1553254" y="5316035"/>
                    <a:pt x="1554135" y="5255545"/>
                    <a:pt x="1559604" y="5195385"/>
                  </a:cubicBezTo>
                  <a:cubicBezTo>
                    <a:pt x="1560513" y="5185386"/>
                    <a:pt x="1566871" y="5176593"/>
                    <a:pt x="1569129" y="5166810"/>
                  </a:cubicBezTo>
                  <a:cubicBezTo>
                    <a:pt x="1576410" y="5135260"/>
                    <a:pt x="1577940" y="5102277"/>
                    <a:pt x="1588179" y="5071560"/>
                  </a:cubicBezTo>
                  <a:cubicBezTo>
                    <a:pt x="1611017" y="5003047"/>
                    <a:pt x="1583309" y="5088606"/>
                    <a:pt x="1607229" y="5004885"/>
                  </a:cubicBezTo>
                  <a:cubicBezTo>
                    <a:pt x="1609987" y="4995231"/>
                    <a:pt x="1614576" y="4986111"/>
                    <a:pt x="1616754" y="4976310"/>
                  </a:cubicBezTo>
                  <a:cubicBezTo>
                    <a:pt x="1620944" y="4957457"/>
                    <a:pt x="1623104" y="4938210"/>
                    <a:pt x="1626279" y="4919160"/>
                  </a:cubicBezTo>
                  <a:cubicBezTo>
                    <a:pt x="1629454" y="4833435"/>
                    <a:pt x="1627797" y="4747394"/>
                    <a:pt x="1635804" y="4661985"/>
                  </a:cubicBezTo>
                  <a:cubicBezTo>
                    <a:pt x="1637400" y="4644962"/>
                    <a:pt x="1646551" y="4629306"/>
                    <a:pt x="1654854" y="4614360"/>
                  </a:cubicBezTo>
                  <a:cubicBezTo>
                    <a:pt x="1662564" y="4600483"/>
                    <a:pt x="1673098" y="4588313"/>
                    <a:pt x="1683429" y="4576260"/>
                  </a:cubicBezTo>
                  <a:cubicBezTo>
                    <a:pt x="1709039" y="4546382"/>
                    <a:pt x="1746213" y="4518998"/>
                    <a:pt x="1778679" y="4500060"/>
                  </a:cubicBezTo>
                  <a:cubicBezTo>
                    <a:pt x="1793448" y="4491445"/>
                    <a:pt x="1810429" y="4487360"/>
                    <a:pt x="1826304" y="4481010"/>
                  </a:cubicBezTo>
                  <a:cubicBezTo>
                    <a:pt x="1839004" y="4465135"/>
                    <a:pt x="1851017" y="4448685"/>
                    <a:pt x="1864404" y="4433385"/>
                  </a:cubicBezTo>
                  <a:cubicBezTo>
                    <a:pt x="1873274" y="4423248"/>
                    <a:pt x="1885919" y="4416282"/>
                    <a:pt x="1892979" y="4404810"/>
                  </a:cubicBezTo>
                  <a:cubicBezTo>
                    <a:pt x="1911583" y="4374578"/>
                    <a:pt x="1915503" y="4334661"/>
                    <a:pt x="1940604" y="4309560"/>
                  </a:cubicBezTo>
                  <a:cubicBezTo>
                    <a:pt x="1959654" y="4290510"/>
                    <a:pt x="1974652" y="4266271"/>
                    <a:pt x="1997754" y="4252410"/>
                  </a:cubicBezTo>
                  <a:cubicBezTo>
                    <a:pt x="2043621" y="4224890"/>
                    <a:pt x="2051854" y="4218294"/>
                    <a:pt x="2102529" y="4195260"/>
                  </a:cubicBezTo>
                  <a:cubicBezTo>
                    <a:pt x="2118094" y="4188185"/>
                    <a:pt x="2134530" y="4183154"/>
                    <a:pt x="2150154" y="4176210"/>
                  </a:cubicBezTo>
                  <a:cubicBezTo>
                    <a:pt x="2220774" y="4144823"/>
                    <a:pt x="2158138" y="4167199"/>
                    <a:pt x="2216829" y="4147635"/>
                  </a:cubicBezTo>
                  <a:cubicBezTo>
                    <a:pt x="2229529" y="4138110"/>
                    <a:pt x="2244766" y="4131256"/>
                    <a:pt x="2254929" y="4119060"/>
                  </a:cubicBezTo>
                  <a:cubicBezTo>
                    <a:pt x="2270656" y="4100188"/>
                    <a:pt x="2264678" y="4059920"/>
                    <a:pt x="2254929" y="4042860"/>
                  </a:cubicBezTo>
                  <a:cubicBezTo>
                    <a:pt x="2236968" y="4011429"/>
                    <a:pt x="2213852" y="3982733"/>
                    <a:pt x="2188254" y="3957135"/>
                  </a:cubicBezTo>
                  <a:cubicBezTo>
                    <a:pt x="2178729" y="3947610"/>
                    <a:pt x="2167509" y="3939521"/>
                    <a:pt x="2159679" y="3928560"/>
                  </a:cubicBezTo>
                  <a:cubicBezTo>
                    <a:pt x="2141002" y="3902413"/>
                    <a:pt x="2144077" y="3884383"/>
                    <a:pt x="2121579" y="3861885"/>
                  </a:cubicBezTo>
                  <a:cubicBezTo>
                    <a:pt x="2113484" y="3853790"/>
                    <a:pt x="2102529" y="3849185"/>
                    <a:pt x="2093004" y="3842835"/>
                  </a:cubicBezTo>
                  <a:cubicBezTo>
                    <a:pt x="2070261" y="3797349"/>
                    <a:pt x="2075279" y="3804950"/>
                    <a:pt x="2045379" y="3757110"/>
                  </a:cubicBezTo>
                  <a:cubicBezTo>
                    <a:pt x="2039312" y="3747402"/>
                    <a:pt x="2033658" y="3737329"/>
                    <a:pt x="2026329" y="3728535"/>
                  </a:cubicBezTo>
                  <a:cubicBezTo>
                    <a:pt x="2017705" y="3718187"/>
                    <a:pt x="2007279" y="3709485"/>
                    <a:pt x="1997754" y="3699960"/>
                  </a:cubicBezTo>
                  <a:cubicBezTo>
                    <a:pt x="1994579" y="3690435"/>
                    <a:pt x="1993798" y="3679739"/>
                    <a:pt x="1988229" y="3671385"/>
                  </a:cubicBezTo>
                  <a:cubicBezTo>
                    <a:pt x="1980757" y="3660177"/>
                    <a:pt x="1968420" y="3653037"/>
                    <a:pt x="1959654" y="3642810"/>
                  </a:cubicBezTo>
                  <a:cubicBezTo>
                    <a:pt x="1949323" y="3630757"/>
                    <a:pt x="1940306" y="3617628"/>
                    <a:pt x="1931079" y="3604710"/>
                  </a:cubicBezTo>
                  <a:cubicBezTo>
                    <a:pt x="1924425" y="3595395"/>
                    <a:pt x="1919358" y="3584929"/>
                    <a:pt x="1912029" y="3576135"/>
                  </a:cubicBezTo>
                  <a:cubicBezTo>
                    <a:pt x="1903405" y="3565787"/>
                    <a:pt x="1892465" y="3557572"/>
                    <a:pt x="1883454" y="3547560"/>
                  </a:cubicBezTo>
                  <a:cubicBezTo>
                    <a:pt x="1863872" y="3525802"/>
                    <a:pt x="1845886" y="3502643"/>
                    <a:pt x="1826304" y="3480885"/>
                  </a:cubicBezTo>
                  <a:cubicBezTo>
                    <a:pt x="1817293" y="3470873"/>
                    <a:pt x="1806495" y="3462537"/>
                    <a:pt x="1797729" y="3452310"/>
                  </a:cubicBezTo>
                  <a:cubicBezTo>
                    <a:pt x="1724415" y="3366776"/>
                    <a:pt x="1811484" y="3456540"/>
                    <a:pt x="1740579" y="3385635"/>
                  </a:cubicBezTo>
                  <a:cubicBezTo>
                    <a:pt x="1717931" y="3317691"/>
                    <a:pt x="1750045" y="3399834"/>
                    <a:pt x="1702479" y="3328485"/>
                  </a:cubicBezTo>
                  <a:cubicBezTo>
                    <a:pt x="1696910" y="3320131"/>
                    <a:pt x="1696909" y="3309138"/>
                    <a:pt x="1692954" y="3299910"/>
                  </a:cubicBezTo>
                  <a:cubicBezTo>
                    <a:pt x="1687361" y="3286859"/>
                    <a:pt x="1680254" y="3274510"/>
                    <a:pt x="1673904" y="3261810"/>
                  </a:cubicBezTo>
                  <a:cubicBezTo>
                    <a:pt x="1649160" y="3138092"/>
                    <a:pt x="1682923" y="3291873"/>
                    <a:pt x="1645329" y="3166560"/>
                  </a:cubicBezTo>
                  <a:cubicBezTo>
                    <a:pt x="1640677" y="3151053"/>
                    <a:pt x="1638979" y="3134810"/>
                    <a:pt x="1635804" y="3118935"/>
                  </a:cubicBezTo>
                  <a:lnTo>
                    <a:pt x="1616754" y="307131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73E4726-467A-C9B1-19A9-0C878A890B49}"/>
              </a:ext>
            </a:extLst>
          </p:cNvPr>
          <p:cNvSpPr txBox="1"/>
          <p:nvPr/>
        </p:nvSpPr>
        <p:spPr>
          <a:xfrm>
            <a:off x="361659" y="842331"/>
            <a:ext cx="610026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" panose="020B0004020202020204" pitchFamily="34" charset="0"/>
              </a:rPr>
              <a:t>P5. Tax incentives should be implemented so as to promote voluntary compliance, mitigate revenue and governance risks, and provide the data needed to evaluate them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P5.1. The </a:t>
            </a:r>
            <a:r>
              <a:rPr lang="en-US" sz="1900" b="1" dirty="0">
                <a:latin typeface="Aptos" panose="020B0004020202020204" pitchFamily="34" charset="0"/>
              </a:rPr>
              <a:t>administration</a:t>
            </a:r>
            <a:r>
              <a:rPr lang="en-US" sz="1900" dirty="0">
                <a:latin typeface="Aptos" panose="020B0004020202020204" pitchFamily="34" charset="0"/>
              </a:rPr>
              <a:t> of incentives </a:t>
            </a:r>
            <a:r>
              <a:rPr lang="en-US" sz="1900" b="1" dirty="0">
                <a:latin typeface="Aptos" panose="020B0004020202020204" pitchFamily="34" charset="0"/>
              </a:rPr>
              <a:t>should be under the control of the revenue administration</a:t>
            </a:r>
            <a:r>
              <a:rPr lang="en-US" sz="1900" dirty="0">
                <a:latin typeface="Aptos" panose="020B0004020202020204" pitchFamily="34" charset="0"/>
              </a:rPr>
              <a:t>, appropriately empowered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P5.2. Basic </a:t>
            </a:r>
            <a:r>
              <a:rPr lang="en-US" sz="1900" b="1" dirty="0">
                <a:latin typeface="Aptos" panose="020B0004020202020204" pitchFamily="34" charset="0"/>
              </a:rPr>
              <a:t>compliance obligations should not be </a:t>
            </a:r>
          </a:p>
          <a:p>
            <a:r>
              <a:rPr lang="en-US" sz="1900" b="1" dirty="0">
                <a:latin typeface="Aptos" panose="020B0004020202020204" pitchFamily="34" charset="0"/>
              </a:rPr>
              <a:t>waived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P5.3. Voluntary compliance should be supported by tailored service, assurance, and enforcement strategies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P5.4. Rules and </a:t>
            </a:r>
            <a:r>
              <a:rPr lang="en-US" sz="1900" b="1" dirty="0">
                <a:latin typeface="Aptos" panose="020B0004020202020204" pitchFamily="34" charset="0"/>
              </a:rPr>
              <a:t>institutional arrangements should be in place to assure the inter-agency cooperation</a:t>
            </a:r>
            <a:r>
              <a:rPr lang="en-US" sz="1900" dirty="0">
                <a:latin typeface="Aptos" panose="020B0004020202020204" pitchFamily="34" charset="0"/>
              </a:rPr>
              <a:t>, and </a:t>
            </a:r>
            <a:r>
              <a:rPr lang="en-US" sz="1900" b="1" dirty="0">
                <a:latin typeface="Aptos" panose="020B0004020202020204" pitchFamily="34" charset="0"/>
              </a:rPr>
              <a:t>provide the data, needed for implementation, monitoring and assessment</a:t>
            </a:r>
            <a:endParaRPr lang="en-US" sz="1900" b="1" i="1" dirty="0"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8477C-741F-1B15-89BD-92ABB92C1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4" y="2086089"/>
            <a:ext cx="2460491" cy="2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FB9D3-DD9F-8ABA-4F9D-3B7087B21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A314B798-D486-AB7F-647E-8A448BC403E3}"/>
              </a:ext>
            </a:extLst>
          </p:cNvPr>
          <p:cNvGrpSpPr/>
          <p:nvPr/>
        </p:nvGrpSpPr>
        <p:grpSpPr>
          <a:xfrm>
            <a:off x="6330650" y="670224"/>
            <a:ext cx="5971197" cy="5394479"/>
            <a:chOff x="-88457" y="1221477"/>
            <a:chExt cx="5971197" cy="539447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3EA73B1-0338-4BFE-F14D-1C4495E955B9}"/>
                </a:ext>
              </a:extLst>
            </p:cNvPr>
            <p:cNvGrpSpPr/>
            <p:nvPr/>
          </p:nvGrpSpPr>
          <p:grpSpPr>
            <a:xfrm>
              <a:off x="-88457" y="1221477"/>
              <a:ext cx="5971197" cy="5394479"/>
              <a:chOff x="-88457" y="1221477"/>
              <a:chExt cx="5971197" cy="539447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272A26B-FECA-51B2-B741-9DF89202D4CF}"/>
                  </a:ext>
                </a:extLst>
              </p:cNvPr>
              <p:cNvGrpSpPr/>
              <p:nvPr/>
            </p:nvGrpSpPr>
            <p:grpSpPr>
              <a:xfrm>
                <a:off x="273771" y="1924024"/>
                <a:ext cx="5608969" cy="4190642"/>
                <a:chOff x="273771" y="1924024"/>
                <a:chExt cx="5608969" cy="4190642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D262693-3A82-77BC-4648-297C9D7AFEEF}"/>
                    </a:ext>
                  </a:extLst>
                </p:cNvPr>
                <p:cNvSpPr txBox="1"/>
                <p:nvPr/>
              </p:nvSpPr>
              <p:spPr>
                <a:xfrm>
                  <a:off x="2308719" y="1924024"/>
                  <a:ext cx="1969198" cy="423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Justification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6CD7388-5F3B-104D-61F4-16AFD2EE9988}"/>
                    </a:ext>
                  </a:extLst>
                </p:cNvPr>
                <p:cNvSpPr txBox="1"/>
                <p:nvPr/>
              </p:nvSpPr>
              <p:spPr>
                <a:xfrm>
                  <a:off x="2063481" y="3925523"/>
                  <a:ext cx="150696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4BACC6"/>
                      </a:solidFill>
                    </a:rPr>
                    <a:t>Tax Incentives </a:t>
                  </a:r>
                </a:p>
                <a:p>
                  <a:pPr algn="ctr"/>
                  <a:r>
                    <a:rPr lang="en-US" b="1" dirty="0">
                      <a:solidFill>
                        <a:srgbClr val="4BACC6"/>
                      </a:solidFill>
                    </a:rPr>
                    <a:t>Principles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CAAEAE6-F3A8-CC49-035E-91E8F3A5FB47}"/>
                    </a:ext>
                  </a:extLst>
                </p:cNvPr>
                <p:cNvSpPr txBox="1"/>
                <p:nvPr/>
              </p:nvSpPr>
              <p:spPr>
                <a:xfrm>
                  <a:off x="4213428" y="2958056"/>
                  <a:ext cx="1669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745BFF46-B5A6-9EBC-5E70-AEACBAB0BEAC}"/>
                    </a:ext>
                  </a:extLst>
                </p:cNvPr>
                <p:cNvSpPr txBox="1"/>
                <p:nvPr/>
              </p:nvSpPr>
              <p:spPr>
                <a:xfrm>
                  <a:off x="273771" y="4879841"/>
                  <a:ext cx="1895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C98A6E69-6565-60ED-A051-B42D785F37C2}"/>
                    </a:ext>
                  </a:extLst>
                </p:cNvPr>
                <p:cNvGrpSpPr/>
                <p:nvPr/>
              </p:nvGrpSpPr>
              <p:grpSpPr>
                <a:xfrm>
                  <a:off x="2098604" y="4852572"/>
                  <a:ext cx="3338624" cy="1262094"/>
                  <a:chOff x="2098604" y="4852572"/>
                  <a:chExt cx="3338624" cy="1262094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8BB2C480-19E6-61E7-EB36-7DAC65BA6790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604" y="5745334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Legislation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2F4DF53-B59F-4971-B6CE-7301289A16B8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916" y="4852572"/>
                    <a:ext cx="166931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International Considerations</a:t>
                    </a:r>
                  </a:p>
                </p:txBody>
              </p:sp>
            </p:grpSp>
          </p:grpSp>
          <p:pic>
            <p:nvPicPr>
              <p:cNvPr id="59" name="Picture 58" descr="A diagram of a diagram&#10;&#10;AI-generated content may be incorrect.">
                <a:extLst>
                  <a:ext uri="{FF2B5EF4-FFF2-40B4-BE49-F238E27FC236}">
                    <a16:creationId xmlns:a16="http://schemas.microsoft.com/office/drawing/2014/main" id="{3AD545C3-1D7A-8333-1060-CF6A18C44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8457" y="1221477"/>
                <a:ext cx="5767295" cy="5394479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A0157D3-8AA4-1908-E9EA-E6BFBED5CEF1}"/>
                </a:ext>
              </a:extLst>
            </p:cNvPr>
            <p:cNvSpPr txBox="1"/>
            <p:nvPr/>
          </p:nvSpPr>
          <p:spPr>
            <a:xfrm>
              <a:off x="499763" y="2585041"/>
              <a:ext cx="166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018116FC-7900-CBE2-A489-3DFA9A92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49" y="143843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6: Evaluation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A1D2D-449B-6DB7-A760-C5BD79C36253}"/>
              </a:ext>
            </a:extLst>
          </p:cNvPr>
          <p:cNvSpPr txBox="1"/>
          <p:nvPr/>
        </p:nvSpPr>
        <p:spPr>
          <a:xfrm>
            <a:off x="501502" y="1157300"/>
            <a:ext cx="57241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" panose="020B0004020202020204" pitchFamily="34" charset="0"/>
              </a:rPr>
              <a:t>P6. All tax incentives should be subject to periodic, public, and evidence-based ex-post evaluation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b="1" dirty="0">
                <a:latin typeface="Aptos" panose="020B0004020202020204" pitchFamily="34" charset="0"/>
              </a:rPr>
              <a:t>P6.1 Tax expenditures</a:t>
            </a:r>
            <a:r>
              <a:rPr lang="en-US" sz="1900" dirty="0">
                <a:latin typeface="Aptos" panose="020B0004020202020204" pitchFamily="34" charset="0"/>
              </a:rPr>
              <a:t> associated with all incentives should be </a:t>
            </a:r>
            <a:r>
              <a:rPr lang="en-US" sz="1900" b="1" dirty="0">
                <a:latin typeface="Aptos" panose="020B0004020202020204" pitchFamily="34" charset="0"/>
              </a:rPr>
              <a:t>estimated</a:t>
            </a:r>
            <a:r>
              <a:rPr lang="en-US" sz="1900" dirty="0">
                <a:latin typeface="Aptos" panose="020B0004020202020204" pitchFamily="34" charset="0"/>
              </a:rPr>
              <a:t> and </a:t>
            </a:r>
            <a:r>
              <a:rPr lang="en-US" sz="1900" b="1" dirty="0">
                <a:latin typeface="Aptos" panose="020B0004020202020204" pitchFamily="34" charset="0"/>
              </a:rPr>
              <a:t>published regularly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P6.2 </a:t>
            </a:r>
            <a:r>
              <a:rPr lang="en-US" sz="1900" b="1" dirty="0">
                <a:latin typeface="Aptos" panose="020B0004020202020204" pitchFamily="34" charset="0"/>
              </a:rPr>
              <a:t>Tax expenditure reports </a:t>
            </a:r>
            <a:r>
              <a:rPr lang="en-US" sz="1900" dirty="0">
                <a:latin typeface="Aptos" panose="020B0004020202020204" pitchFamily="34" charset="0"/>
              </a:rPr>
              <a:t>should </a:t>
            </a:r>
            <a:r>
              <a:rPr lang="en-US" sz="1900" b="1" dirty="0">
                <a:latin typeface="Aptos" panose="020B0004020202020204" pitchFamily="34" charset="0"/>
              </a:rPr>
              <a:t>include broad information on the beneficiaries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P6.3 </a:t>
            </a:r>
            <a:r>
              <a:rPr lang="en-US" sz="1900" b="1" dirty="0">
                <a:latin typeface="Aptos" panose="020B0004020202020204" pitchFamily="34" charset="0"/>
              </a:rPr>
              <a:t>Incentive legislation should include a program for periodic, credible, and public evaluation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P6.4 </a:t>
            </a:r>
            <a:r>
              <a:rPr lang="en-US" sz="1900" b="1" dirty="0">
                <a:latin typeface="Aptos" panose="020B0004020202020204" pitchFamily="34" charset="0"/>
              </a:rPr>
              <a:t>Evaluations </a:t>
            </a:r>
            <a:r>
              <a:rPr lang="en-US" sz="1900" dirty="0">
                <a:latin typeface="Aptos" panose="020B0004020202020204" pitchFamily="34" charset="0"/>
              </a:rPr>
              <a:t>should pay attention to the </a:t>
            </a:r>
            <a:r>
              <a:rPr lang="en-US" sz="1900" b="1" dirty="0">
                <a:latin typeface="Aptos" panose="020B0004020202020204" pitchFamily="34" charset="0"/>
              </a:rPr>
              <a:t>behavioral</a:t>
            </a:r>
            <a:r>
              <a:rPr lang="en-US" sz="1900" dirty="0">
                <a:latin typeface="Aptos" panose="020B0004020202020204" pitchFamily="34" charset="0"/>
              </a:rPr>
              <a:t> </a:t>
            </a:r>
            <a:r>
              <a:rPr lang="en-US" sz="1900" b="1" dirty="0">
                <a:latin typeface="Aptos" panose="020B0004020202020204" pitchFamily="34" charset="0"/>
              </a:rPr>
              <a:t>and external effects of incentives</a:t>
            </a:r>
            <a:r>
              <a:rPr lang="en-US" sz="1900" dirty="0">
                <a:latin typeface="Aptos" panose="020B0004020202020204" pitchFamily="34" charset="0"/>
              </a:rPr>
              <a:t>, and be </a:t>
            </a:r>
            <a:r>
              <a:rPr lang="en-US" sz="1900" b="1" dirty="0">
                <a:latin typeface="Aptos" panose="020B0004020202020204" pitchFamily="34" charset="0"/>
              </a:rPr>
              <a:t>undertaken with an intensity proportional to their likely significance</a:t>
            </a:r>
            <a:endParaRPr lang="en-US" sz="1900" b="1" i="1" dirty="0">
              <a:latin typeface="Aptos" panose="020B0004020202020204" pitchFamily="34" charset="0"/>
            </a:endParaRPr>
          </a:p>
        </p:txBody>
      </p:sp>
      <p:sp useBgFill="1">
        <p:nvSpPr>
          <p:cNvPr id="2" name="Freeform: Shape 1">
            <a:extLst>
              <a:ext uri="{FF2B5EF4-FFF2-40B4-BE49-F238E27FC236}">
                <a16:creationId xmlns:a16="http://schemas.microsoft.com/office/drawing/2014/main" id="{4DC67ACF-D174-F870-2D23-01BFBB660275}"/>
              </a:ext>
            </a:extLst>
          </p:cNvPr>
          <p:cNvSpPr/>
          <p:nvPr/>
        </p:nvSpPr>
        <p:spPr>
          <a:xfrm>
            <a:off x="6256481" y="502482"/>
            <a:ext cx="5959174" cy="5743575"/>
          </a:xfrm>
          <a:custGeom>
            <a:avLst/>
            <a:gdLst>
              <a:gd name="connsiteX0" fmla="*/ 1524000 w 5959174"/>
              <a:gd name="connsiteY0" fmla="*/ 400050 h 5743575"/>
              <a:gd name="connsiteX1" fmla="*/ 1571625 w 5959174"/>
              <a:gd name="connsiteY1" fmla="*/ 381000 h 5743575"/>
              <a:gd name="connsiteX2" fmla="*/ 1714500 w 5959174"/>
              <a:gd name="connsiteY2" fmla="*/ 333375 h 5743575"/>
              <a:gd name="connsiteX3" fmla="*/ 1885950 w 5959174"/>
              <a:gd name="connsiteY3" fmla="*/ 276225 h 5743575"/>
              <a:gd name="connsiteX4" fmla="*/ 1924050 w 5959174"/>
              <a:gd name="connsiteY4" fmla="*/ 257175 h 5743575"/>
              <a:gd name="connsiteX5" fmla="*/ 2028825 w 5959174"/>
              <a:gd name="connsiteY5" fmla="*/ 228600 h 5743575"/>
              <a:gd name="connsiteX6" fmla="*/ 2162175 w 5959174"/>
              <a:gd name="connsiteY6" fmla="*/ 161925 h 5743575"/>
              <a:gd name="connsiteX7" fmla="*/ 2295525 w 5959174"/>
              <a:gd name="connsiteY7" fmla="*/ 123825 h 5743575"/>
              <a:gd name="connsiteX8" fmla="*/ 2466975 w 5959174"/>
              <a:gd name="connsiteY8" fmla="*/ 76200 h 5743575"/>
              <a:gd name="connsiteX9" fmla="*/ 2743200 w 5959174"/>
              <a:gd name="connsiteY9" fmla="*/ 47625 h 5743575"/>
              <a:gd name="connsiteX10" fmla="*/ 2847975 w 5959174"/>
              <a:gd name="connsiteY10" fmla="*/ 38100 h 5743575"/>
              <a:gd name="connsiteX11" fmla="*/ 3133725 w 5959174"/>
              <a:gd name="connsiteY11" fmla="*/ 0 h 5743575"/>
              <a:gd name="connsiteX12" fmla="*/ 3362325 w 5959174"/>
              <a:gd name="connsiteY12" fmla="*/ 9525 h 5743575"/>
              <a:gd name="connsiteX13" fmla="*/ 3467100 w 5959174"/>
              <a:gd name="connsiteY13" fmla="*/ 19050 h 5743575"/>
              <a:gd name="connsiteX14" fmla="*/ 3743325 w 5959174"/>
              <a:gd name="connsiteY14" fmla="*/ 28575 h 5743575"/>
              <a:gd name="connsiteX15" fmla="*/ 3924300 w 5959174"/>
              <a:gd name="connsiteY15" fmla="*/ 47625 h 5743575"/>
              <a:gd name="connsiteX16" fmla="*/ 4067175 w 5959174"/>
              <a:gd name="connsiteY16" fmla="*/ 85725 h 5743575"/>
              <a:gd name="connsiteX17" fmla="*/ 4171950 w 5959174"/>
              <a:gd name="connsiteY17" fmla="*/ 133350 h 5743575"/>
              <a:gd name="connsiteX18" fmla="*/ 4314825 w 5959174"/>
              <a:gd name="connsiteY18" fmla="*/ 161925 h 5743575"/>
              <a:gd name="connsiteX19" fmla="*/ 4476750 w 5959174"/>
              <a:gd name="connsiteY19" fmla="*/ 238125 h 5743575"/>
              <a:gd name="connsiteX20" fmla="*/ 4524375 w 5959174"/>
              <a:gd name="connsiteY20" fmla="*/ 276225 h 5743575"/>
              <a:gd name="connsiteX21" fmla="*/ 4581525 w 5959174"/>
              <a:gd name="connsiteY21" fmla="*/ 314325 h 5743575"/>
              <a:gd name="connsiteX22" fmla="*/ 4733925 w 5959174"/>
              <a:gd name="connsiteY22" fmla="*/ 457200 h 5743575"/>
              <a:gd name="connsiteX23" fmla="*/ 4810125 w 5959174"/>
              <a:gd name="connsiteY23" fmla="*/ 514350 h 5743575"/>
              <a:gd name="connsiteX24" fmla="*/ 4857750 w 5959174"/>
              <a:gd name="connsiteY24" fmla="*/ 542925 h 5743575"/>
              <a:gd name="connsiteX25" fmla="*/ 4924425 w 5959174"/>
              <a:gd name="connsiteY25" fmla="*/ 619125 h 5743575"/>
              <a:gd name="connsiteX26" fmla="*/ 5086350 w 5959174"/>
              <a:gd name="connsiteY26" fmla="*/ 781050 h 5743575"/>
              <a:gd name="connsiteX27" fmla="*/ 5257800 w 5959174"/>
              <a:gd name="connsiteY27" fmla="*/ 1047750 h 5743575"/>
              <a:gd name="connsiteX28" fmla="*/ 5334000 w 5959174"/>
              <a:gd name="connsiteY28" fmla="*/ 1152525 h 5743575"/>
              <a:gd name="connsiteX29" fmla="*/ 5505450 w 5959174"/>
              <a:gd name="connsiteY29" fmla="*/ 1428750 h 5743575"/>
              <a:gd name="connsiteX30" fmla="*/ 5553075 w 5959174"/>
              <a:gd name="connsiteY30" fmla="*/ 1495425 h 5743575"/>
              <a:gd name="connsiteX31" fmla="*/ 5638800 w 5959174"/>
              <a:gd name="connsiteY31" fmla="*/ 1714500 h 5743575"/>
              <a:gd name="connsiteX32" fmla="*/ 5753100 w 5959174"/>
              <a:gd name="connsiteY32" fmla="*/ 1943100 h 5743575"/>
              <a:gd name="connsiteX33" fmla="*/ 5848350 w 5959174"/>
              <a:gd name="connsiteY33" fmla="*/ 2076450 h 5743575"/>
              <a:gd name="connsiteX34" fmla="*/ 5895975 w 5959174"/>
              <a:gd name="connsiteY34" fmla="*/ 2200275 h 5743575"/>
              <a:gd name="connsiteX35" fmla="*/ 5905500 w 5959174"/>
              <a:gd name="connsiteY35" fmla="*/ 2276475 h 5743575"/>
              <a:gd name="connsiteX36" fmla="*/ 5934075 w 5959174"/>
              <a:gd name="connsiteY36" fmla="*/ 2390775 h 5743575"/>
              <a:gd name="connsiteX37" fmla="*/ 5953125 w 5959174"/>
              <a:gd name="connsiteY37" fmla="*/ 2609850 h 5743575"/>
              <a:gd name="connsiteX38" fmla="*/ 5943600 w 5959174"/>
              <a:gd name="connsiteY38" fmla="*/ 3086100 h 5743575"/>
              <a:gd name="connsiteX39" fmla="*/ 5800725 w 5959174"/>
              <a:gd name="connsiteY39" fmla="*/ 3390900 h 5743575"/>
              <a:gd name="connsiteX40" fmla="*/ 5772150 w 5959174"/>
              <a:gd name="connsiteY40" fmla="*/ 3543300 h 5743575"/>
              <a:gd name="connsiteX41" fmla="*/ 5743575 w 5959174"/>
              <a:gd name="connsiteY41" fmla="*/ 3810000 h 5743575"/>
              <a:gd name="connsiteX42" fmla="*/ 5657850 w 5959174"/>
              <a:gd name="connsiteY42" fmla="*/ 4124325 h 5743575"/>
              <a:gd name="connsiteX43" fmla="*/ 5638800 w 5959174"/>
              <a:gd name="connsiteY43" fmla="*/ 4238625 h 5743575"/>
              <a:gd name="connsiteX44" fmla="*/ 5448300 w 5959174"/>
              <a:gd name="connsiteY44" fmla="*/ 4543425 h 5743575"/>
              <a:gd name="connsiteX45" fmla="*/ 5362575 w 5959174"/>
              <a:gd name="connsiteY45" fmla="*/ 4800600 h 5743575"/>
              <a:gd name="connsiteX46" fmla="*/ 5324475 w 5959174"/>
              <a:gd name="connsiteY46" fmla="*/ 4867275 h 5743575"/>
              <a:gd name="connsiteX47" fmla="*/ 5276850 w 5959174"/>
              <a:gd name="connsiteY47" fmla="*/ 4933950 h 5743575"/>
              <a:gd name="connsiteX48" fmla="*/ 5200650 w 5959174"/>
              <a:gd name="connsiteY48" fmla="*/ 4981575 h 5743575"/>
              <a:gd name="connsiteX49" fmla="*/ 4819650 w 5959174"/>
              <a:gd name="connsiteY49" fmla="*/ 5172075 h 5743575"/>
              <a:gd name="connsiteX50" fmla="*/ 3981450 w 5959174"/>
              <a:gd name="connsiteY50" fmla="*/ 5476875 h 5743575"/>
              <a:gd name="connsiteX51" fmla="*/ 3743325 w 5959174"/>
              <a:gd name="connsiteY51" fmla="*/ 5562600 h 5743575"/>
              <a:gd name="connsiteX52" fmla="*/ 3514725 w 5959174"/>
              <a:gd name="connsiteY52" fmla="*/ 5667375 h 5743575"/>
              <a:gd name="connsiteX53" fmla="*/ 3333750 w 5959174"/>
              <a:gd name="connsiteY53" fmla="*/ 5724525 h 5743575"/>
              <a:gd name="connsiteX54" fmla="*/ 2895600 w 5959174"/>
              <a:gd name="connsiteY54" fmla="*/ 5743575 h 5743575"/>
              <a:gd name="connsiteX55" fmla="*/ 2143125 w 5959174"/>
              <a:gd name="connsiteY55" fmla="*/ 5724525 h 5743575"/>
              <a:gd name="connsiteX56" fmla="*/ 1866900 w 5959174"/>
              <a:gd name="connsiteY56" fmla="*/ 5676900 h 5743575"/>
              <a:gd name="connsiteX57" fmla="*/ 1762125 w 5959174"/>
              <a:gd name="connsiteY57" fmla="*/ 5648325 h 5743575"/>
              <a:gd name="connsiteX58" fmla="*/ 1390650 w 5959174"/>
              <a:gd name="connsiteY58" fmla="*/ 5486400 h 5743575"/>
              <a:gd name="connsiteX59" fmla="*/ 1104900 w 5959174"/>
              <a:gd name="connsiteY59" fmla="*/ 5276850 h 5743575"/>
              <a:gd name="connsiteX60" fmla="*/ 942975 w 5959174"/>
              <a:gd name="connsiteY60" fmla="*/ 5114925 h 5743575"/>
              <a:gd name="connsiteX61" fmla="*/ 819150 w 5959174"/>
              <a:gd name="connsiteY61" fmla="*/ 5019675 h 5743575"/>
              <a:gd name="connsiteX62" fmla="*/ 704850 w 5959174"/>
              <a:gd name="connsiteY62" fmla="*/ 4924425 h 5743575"/>
              <a:gd name="connsiteX63" fmla="*/ 619125 w 5959174"/>
              <a:gd name="connsiteY63" fmla="*/ 4867275 h 5743575"/>
              <a:gd name="connsiteX64" fmla="*/ 581025 w 5959174"/>
              <a:gd name="connsiteY64" fmla="*/ 4810125 h 5743575"/>
              <a:gd name="connsiteX65" fmla="*/ 447675 w 5959174"/>
              <a:gd name="connsiteY65" fmla="*/ 4581525 h 5743575"/>
              <a:gd name="connsiteX66" fmla="*/ 447675 w 5959174"/>
              <a:gd name="connsiteY66" fmla="*/ 4581525 h 5743575"/>
              <a:gd name="connsiteX67" fmla="*/ 247650 w 5959174"/>
              <a:gd name="connsiteY67" fmla="*/ 4248150 h 5743575"/>
              <a:gd name="connsiteX68" fmla="*/ 142875 w 5959174"/>
              <a:gd name="connsiteY68" fmla="*/ 4019550 h 5743575"/>
              <a:gd name="connsiteX69" fmla="*/ 85725 w 5959174"/>
              <a:gd name="connsiteY69" fmla="*/ 3762375 h 5743575"/>
              <a:gd name="connsiteX70" fmla="*/ 66675 w 5959174"/>
              <a:gd name="connsiteY70" fmla="*/ 3676650 h 5743575"/>
              <a:gd name="connsiteX71" fmla="*/ 0 w 5959174"/>
              <a:gd name="connsiteY71" fmla="*/ 3467100 h 5743575"/>
              <a:gd name="connsiteX72" fmla="*/ 9525 w 5959174"/>
              <a:gd name="connsiteY72" fmla="*/ 3343275 h 5743575"/>
              <a:gd name="connsiteX73" fmla="*/ 28575 w 5959174"/>
              <a:gd name="connsiteY73" fmla="*/ 3162300 h 5743575"/>
              <a:gd name="connsiteX74" fmla="*/ 38100 w 5959174"/>
              <a:gd name="connsiteY74" fmla="*/ 3057525 h 5743575"/>
              <a:gd name="connsiteX75" fmla="*/ 114300 w 5959174"/>
              <a:gd name="connsiteY75" fmla="*/ 2962275 h 5743575"/>
              <a:gd name="connsiteX76" fmla="*/ 400050 w 5959174"/>
              <a:gd name="connsiteY76" fmla="*/ 2886075 h 5743575"/>
              <a:gd name="connsiteX77" fmla="*/ 457200 w 5959174"/>
              <a:gd name="connsiteY77" fmla="*/ 2847975 h 5743575"/>
              <a:gd name="connsiteX78" fmla="*/ 495300 w 5959174"/>
              <a:gd name="connsiteY78" fmla="*/ 2828925 h 5743575"/>
              <a:gd name="connsiteX79" fmla="*/ 504825 w 5959174"/>
              <a:gd name="connsiteY79" fmla="*/ 2790825 h 5743575"/>
              <a:gd name="connsiteX80" fmla="*/ 542925 w 5959174"/>
              <a:gd name="connsiteY80" fmla="*/ 2762250 h 5743575"/>
              <a:gd name="connsiteX81" fmla="*/ 676275 w 5959174"/>
              <a:gd name="connsiteY81" fmla="*/ 2695575 h 5743575"/>
              <a:gd name="connsiteX82" fmla="*/ 733425 w 5959174"/>
              <a:gd name="connsiteY82" fmla="*/ 2657475 h 5743575"/>
              <a:gd name="connsiteX83" fmla="*/ 771525 w 5959174"/>
              <a:gd name="connsiteY83" fmla="*/ 2619375 h 5743575"/>
              <a:gd name="connsiteX84" fmla="*/ 809625 w 5959174"/>
              <a:gd name="connsiteY84" fmla="*/ 2609850 h 5743575"/>
              <a:gd name="connsiteX85" fmla="*/ 838200 w 5959174"/>
              <a:gd name="connsiteY85" fmla="*/ 2600325 h 5743575"/>
              <a:gd name="connsiteX86" fmla="*/ 1076325 w 5959174"/>
              <a:gd name="connsiteY86" fmla="*/ 2628900 h 5743575"/>
              <a:gd name="connsiteX87" fmla="*/ 1162050 w 5959174"/>
              <a:gd name="connsiteY87" fmla="*/ 2686050 h 5743575"/>
              <a:gd name="connsiteX88" fmla="*/ 1200150 w 5959174"/>
              <a:gd name="connsiteY88" fmla="*/ 2705100 h 5743575"/>
              <a:gd name="connsiteX89" fmla="*/ 1228725 w 5959174"/>
              <a:gd name="connsiteY89" fmla="*/ 2733675 h 5743575"/>
              <a:gd name="connsiteX90" fmla="*/ 1314450 w 5959174"/>
              <a:gd name="connsiteY90" fmla="*/ 2800350 h 5743575"/>
              <a:gd name="connsiteX91" fmla="*/ 1362075 w 5959174"/>
              <a:gd name="connsiteY91" fmla="*/ 2838450 h 5743575"/>
              <a:gd name="connsiteX92" fmla="*/ 1409700 w 5959174"/>
              <a:gd name="connsiteY92" fmla="*/ 2857500 h 5743575"/>
              <a:gd name="connsiteX93" fmla="*/ 1504950 w 5959174"/>
              <a:gd name="connsiteY93" fmla="*/ 2895600 h 5743575"/>
              <a:gd name="connsiteX94" fmla="*/ 1581150 w 5959174"/>
              <a:gd name="connsiteY94" fmla="*/ 2886075 h 5743575"/>
              <a:gd name="connsiteX95" fmla="*/ 1590675 w 5959174"/>
              <a:gd name="connsiteY95" fmla="*/ 2857500 h 5743575"/>
              <a:gd name="connsiteX96" fmla="*/ 1600200 w 5959174"/>
              <a:gd name="connsiteY96" fmla="*/ 2809875 h 5743575"/>
              <a:gd name="connsiteX97" fmla="*/ 1609725 w 5959174"/>
              <a:gd name="connsiteY97" fmla="*/ 2771775 h 5743575"/>
              <a:gd name="connsiteX98" fmla="*/ 1619250 w 5959174"/>
              <a:gd name="connsiteY98" fmla="*/ 2590800 h 5743575"/>
              <a:gd name="connsiteX99" fmla="*/ 1657350 w 5959174"/>
              <a:gd name="connsiteY99" fmla="*/ 2543175 h 5743575"/>
              <a:gd name="connsiteX100" fmla="*/ 1676400 w 5959174"/>
              <a:gd name="connsiteY100" fmla="*/ 2514600 h 5743575"/>
              <a:gd name="connsiteX101" fmla="*/ 1704975 w 5959174"/>
              <a:gd name="connsiteY101" fmla="*/ 2457450 h 5743575"/>
              <a:gd name="connsiteX102" fmla="*/ 1743075 w 5959174"/>
              <a:gd name="connsiteY102" fmla="*/ 2390775 h 5743575"/>
              <a:gd name="connsiteX103" fmla="*/ 1752600 w 5959174"/>
              <a:gd name="connsiteY103" fmla="*/ 2362200 h 5743575"/>
              <a:gd name="connsiteX104" fmla="*/ 1781175 w 5959174"/>
              <a:gd name="connsiteY104" fmla="*/ 2333625 h 5743575"/>
              <a:gd name="connsiteX105" fmla="*/ 1838325 w 5959174"/>
              <a:gd name="connsiteY105" fmla="*/ 2238375 h 5743575"/>
              <a:gd name="connsiteX106" fmla="*/ 1866900 w 5959174"/>
              <a:gd name="connsiteY106" fmla="*/ 2190750 h 5743575"/>
              <a:gd name="connsiteX107" fmla="*/ 1914525 w 5959174"/>
              <a:gd name="connsiteY107" fmla="*/ 2095500 h 5743575"/>
              <a:gd name="connsiteX108" fmla="*/ 1943100 w 5959174"/>
              <a:gd name="connsiteY108" fmla="*/ 2038350 h 5743575"/>
              <a:gd name="connsiteX109" fmla="*/ 1971675 w 5959174"/>
              <a:gd name="connsiteY109" fmla="*/ 2009775 h 5743575"/>
              <a:gd name="connsiteX110" fmla="*/ 2028825 w 5959174"/>
              <a:gd name="connsiteY110" fmla="*/ 1933575 h 5743575"/>
              <a:gd name="connsiteX111" fmla="*/ 2066925 w 5959174"/>
              <a:gd name="connsiteY111" fmla="*/ 1838325 h 5743575"/>
              <a:gd name="connsiteX112" fmla="*/ 2085975 w 5959174"/>
              <a:gd name="connsiteY112" fmla="*/ 1762125 h 5743575"/>
              <a:gd name="connsiteX113" fmla="*/ 2095500 w 5959174"/>
              <a:gd name="connsiteY113" fmla="*/ 1666875 h 5743575"/>
              <a:gd name="connsiteX114" fmla="*/ 2114550 w 5959174"/>
              <a:gd name="connsiteY114" fmla="*/ 1552575 h 5743575"/>
              <a:gd name="connsiteX115" fmla="*/ 2114550 w 5959174"/>
              <a:gd name="connsiteY115" fmla="*/ 1181100 h 5743575"/>
              <a:gd name="connsiteX116" fmla="*/ 2095500 w 5959174"/>
              <a:gd name="connsiteY116" fmla="*/ 1123950 h 5743575"/>
              <a:gd name="connsiteX117" fmla="*/ 2085975 w 5959174"/>
              <a:gd name="connsiteY117" fmla="*/ 1085850 h 5743575"/>
              <a:gd name="connsiteX118" fmla="*/ 2066925 w 5959174"/>
              <a:gd name="connsiteY118" fmla="*/ 1028700 h 5743575"/>
              <a:gd name="connsiteX119" fmla="*/ 2057400 w 5959174"/>
              <a:gd name="connsiteY119" fmla="*/ 971550 h 5743575"/>
              <a:gd name="connsiteX120" fmla="*/ 2028825 w 5959174"/>
              <a:gd name="connsiteY120" fmla="*/ 952500 h 5743575"/>
              <a:gd name="connsiteX121" fmla="*/ 2019300 w 5959174"/>
              <a:gd name="connsiteY121" fmla="*/ 904875 h 5743575"/>
              <a:gd name="connsiteX122" fmla="*/ 1990725 w 5959174"/>
              <a:gd name="connsiteY122" fmla="*/ 885825 h 5743575"/>
              <a:gd name="connsiteX123" fmla="*/ 1962150 w 5959174"/>
              <a:gd name="connsiteY123" fmla="*/ 847725 h 5743575"/>
              <a:gd name="connsiteX124" fmla="*/ 1876425 w 5959174"/>
              <a:gd name="connsiteY124" fmla="*/ 800100 h 5743575"/>
              <a:gd name="connsiteX125" fmla="*/ 1847850 w 5959174"/>
              <a:gd name="connsiteY125" fmla="*/ 781050 h 5743575"/>
              <a:gd name="connsiteX126" fmla="*/ 1771650 w 5959174"/>
              <a:gd name="connsiteY126" fmla="*/ 742950 h 5743575"/>
              <a:gd name="connsiteX127" fmla="*/ 1724025 w 5959174"/>
              <a:gd name="connsiteY127" fmla="*/ 714375 h 5743575"/>
              <a:gd name="connsiteX128" fmla="*/ 1666875 w 5959174"/>
              <a:gd name="connsiteY128" fmla="*/ 695325 h 5743575"/>
              <a:gd name="connsiteX129" fmla="*/ 1619250 w 5959174"/>
              <a:gd name="connsiteY129" fmla="*/ 657225 h 5743575"/>
              <a:gd name="connsiteX130" fmla="*/ 1562100 w 5959174"/>
              <a:gd name="connsiteY130" fmla="*/ 609600 h 5743575"/>
              <a:gd name="connsiteX131" fmla="*/ 1533525 w 5959174"/>
              <a:gd name="connsiteY131" fmla="*/ 542925 h 5743575"/>
              <a:gd name="connsiteX132" fmla="*/ 1524000 w 5959174"/>
              <a:gd name="connsiteY132" fmla="*/ 504825 h 5743575"/>
              <a:gd name="connsiteX133" fmla="*/ 1524000 w 5959174"/>
              <a:gd name="connsiteY133" fmla="*/ 400050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959174" h="5743575">
                <a:moveTo>
                  <a:pt x="1524000" y="400050"/>
                </a:moveTo>
                <a:cubicBezTo>
                  <a:pt x="1531938" y="379412"/>
                  <a:pt x="1555405" y="386407"/>
                  <a:pt x="1571625" y="381000"/>
                </a:cubicBezTo>
                <a:cubicBezTo>
                  <a:pt x="1670969" y="347885"/>
                  <a:pt x="1608928" y="377826"/>
                  <a:pt x="1714500" y="333375"/>
                </a:cubicBezTo>
                <a:cubicBezTo>
                  <a:pt x="1854788" y="274306"/>
                  <a:pt x="1772475" y="292436"/>
                  <a:pt x="1885950" y="276225"/>
                </a:cubicBezTo>
                <a:cubicBezTo>
                  <a:pt x="1898650" y="269875"/>
                  <a:pt x="1910867" y="262448"/>
                  <a:pt x="1924050" y="257175"/>
                </a:cubicBezTo>
                <a:cubicBezTo>
                  <a:pt x="1972389" y="237839"/>
                  <a:pt x="1980996" y="238166"/>
                  <a:pt x="2028825" y="228600"/>
                </a:cubicBezTo>
                <a:cubicBezTo>
                  <a:pt x="2079981" y="197907"/>
                  <a:pt x="2098859" y="183948"/>
                  <a:pt x="2162175" y="161925"/>
                </a:cubicBezTo>
                <a:cubicBezTo>
                  <a:pt x="2205838" y="146738"/>
                  <a:pt x="2295525" y="123825"/>
                  <a:pt x="2295525" y="123825"/>
                </a:cubicBezTo>
                <a:cubicBezTo>
                  <a:pt x="2374401" y="76500"/>
                  <a:pt x="2335135" y="91895"/>
                  <a:pt x="2466975" y="76200"/>
                </a:cubicBezTo>
                <a:cubicBezTo>
                  <a:pt x="2558892" y="65257"/>
                  <a:pt x="2651093" y="56836"/>
                  <a:pt x="2743200" y="47625"/>
                </a:cubicBezTo>
                <a:cubicBezTo>
                  <a:pt x="2778095" y="44136"/>
                  <a:pt x="2813177" y="42450"/>
                  <a:pt x="2847975" y="38100"/>
                </a:cubicBezTo>
                <a:cubicBezTo>
                  <a:pt x="3095739" y="7130"/>
                  <a:pt x="3000827" y="22150"/>
                  <a:pt x="3133725" y="0"/>
                </a:cubicBezTo>
                <a:lnTo>
                  <a:pt x="3362325" y="9525"/>
                </a:lnTo>
                <a:cubicBezTo>
                  <a:pt x="3397337" y="11526"/>
                  <a:pt x="3432075" y="17299"/>
                  <a:pt x="3467100" y="19050"/>
                </a:cubicBezTo>
                <a:cubicBezTo>
                  <a:pt x="3559115" y="23651"/>
                  <a:pt x="3651250" y="25400"/>
                  <a:pt x="3743325" y="28575"/>
                </a:cubicBezTo>
                <a:cubicBezTo>
                  <a:pt x="3765572" y="30429"/>
                  <a:pt x="3886970" y="38293"/>
                  <a:pt x="3924300" y="47625"/>
                </a:cubicBezTo>
                <a:cubicBezTo>
                  <a:pt x="4132393" y="99648"/>
                  <a:pt x="3913602" y="60129"/>
                  <a:pt x="4067175" y="85725"/>
                </a:cubicBezTo>
                <a:cubicBezTo>
                  <a:pt x="4097921" y="101098"/>
                  <a:pt x="4141578" y="123859"/>
                  <a:pt x="4171950" y="133350"/>
                </a:cubicBezTo>
                <a:cubicBezTo>
                  <a:pt x="4211789" y="145800"/>
                  <a:pt x="4271514" y="154706"/>
                  <a:pt x="4314825" y="161925"/>
                </a:cubicBezTo>
                <a:cubicBezTo>
                  <a:pt x="4315429" y="162200"/>
                  <a:pt x="4453884" y="223574"/>
                  <a:pt x="4476750" y="238125"/>
                </a:cubicBezTo>
                <a:cubicBezTo>
                  <a:pt x="4493902" y="249040"/>
                  <a:pt x="4507933" y="264268"/>
                  <a:pt x="4524375" y="276225"/>
                </a:cubicBezTo>
                <a:cubicBezTo>
                  <a:pt x="4542891" y="289691"/>
                  <a:pt x="4564584" y="298924"/>
                  <a:pt x="4581525" y="314325"/>
                </a:cubicBezTo>
                <a:cubicBezTo>
                  <a:pt x="4768753" y="484532"/>
                  <a:pt x="4408485" y="213120"/>
                  <a:pt x="4733925" y="457200"/>
                </a:cubicBezTo>
                <a:cubicBezTo>
                  <a:pt x="4759325" y="476250"/>
                  <a:pt x="4784020" y="496278"/>
                  <a:pt x="4810125" y="514350"/>
                </a:cubicBezTo>
                <a:cubicBezTo>
                  <a:pt x="4825346" y="524888"/>
                  <a:pt x="4844103" y="530415"/>
                  <a:pt x="4857750" y="542925"/>
                </a:cubicBezTo>
                <a:cubicBezTo>
                  <a:pt x="4882629" y="565731"/>
                  <a:pt x="4901052" y="594778"/>
                  <a:pt x="4924425" y="619125"/>
                </a:cubicBezTo>
                <a:cubicBezTo>
                  <a:pt x="4977287" y="674190"/>
                  <a:pt x="5045073" y="716841"/>
                  <a:pt x="5086350" y="781050"/>
                </a:cubicBezTo>
                <a:cubicBezTo>
                  <a:pt x="5143500" y="869950"/>
                  <a:pt x="5195639" y="962279"/>
                  <a:pt x="5257800" y="1047750"/>
                </a:cubicBezTo>
                <a:cubicBezTo>
                  <a:pt x="5283200" y="1082675"/>
                  <a:pt x="5310465" y="1116317"/>
                  <a:pt x="5334000" y="1152525"/>
                </a:cubicBezTo>
                <a:cubicBezTo>
                  <a:pt x="5393060" y="1243387"/>
                  <a:pt x="5442462" y="1340566"/>
                  <a:pt x="5505450" y="1428750"/>
                </a:cubicBezTo>
                <a:cubicBezTo>
                  <a:pt x="5521325" y="1450975"/>
                  <a:pt x="5540402" y="1471231"/>
                  <a:pt x="5553075" y="1495425"/>
                </a:cubicBezTo>
                <a:cubicBezTo>
                  <a:pt x="5715131" y="1804804"/>
                  <a:pt x="5536983" y="1490502"/>
                  <a:pt x="5638800" y="1714500"/>
                </a:cubicBezTo>
                <a:cubicBezTo>
                  <a:pt x="5674054" y="1792058"/>
                  <a:pt x="5703582" y="1873775"/>
                  <a:pt x="5753100" y="1943100"/>
                </a:cubicBezTo>
                <a:lnTo>
                  <a:pt x="5848350" y="2076450"/>
                </a:lnTo>
                <a:cubicBezTo>
                  <a:pt x="5880676" y="2238081"/>
                  <a:pt x="5820408" y="1958461"/>
                  <a:pt x="5895975" y="2200275"/>
                </a:cubicBezTo>
                <a:cubicBezTo>
                  <a:pt x="5903610" y="2224707"/>
                  <a:pt x="5900480" y="2251374"/>
                  <a:pt x="5905500" y="2276475"/>
                </a:cubicBezTo>
                <a:cubicBezTo>
                  <a:pt x="5913202" y="2314985"/>
                  <a:pt x="5926373" y="2352265"/>
                  <a:pt x="5934075" y="2390775"/>
                </a:cubicBezTo>
                <a:cubicBezTo>
                  <a:pt x="5944887" y="2444833"/>
                  <a:pt x="5950537" y="2571034"/>
                  <a:pt x="5953125" y="2609850"/>
                </a:cubicBezTo>
                <a:cubicBezTo>
                  <a:pt x="5949950" y="2768600"/>
                  <a:pt x="5974008" y="2930257"/>
                  <a:pt x="5943600" y="3086100"/>
                </a:cubicBezTo>
                <a:cubicBezTo>
                  <a:pt x="5922111" y="3196231"/>
                  <a:pt x="5800725" y="3390900"/>
                  <a:pt x="5800725" y="3390900"/>
                </a:cubicBezTo>
                <a:cubicBezTo>
                  <a:pt x="5791200" y="3441700"/>
                  <a:pt x="5779133" y="3492089"/>
                  <a:pt x="5772150" y="3543300"/>
                </a:cubicBezTo>
                <a:cubicBezTo>
                  <a:pt x="5760070" y="3631889"/>
                  <a:pt x="5767100" y="3723742"/>
                  <a:pt x="5743575" y="3810000"/>
                </a:cubicBezTo>
                <a:cubicBezTo>
                  <a:pt x="5715000" y="3914775"/>
                  <a:pt x="5675704" y="4017201"/>
                  <a:pt x="5657850" y="4124325"/>
                </a:cubicBezTo>
                <a:cubicBezTo>
                  <a:pt x="5651500" y="4162425"/>
                  <a:pt x="5653338" y="4202840"/>
                  <a:pt x="5638800" y="4238625"/>
                </a:cubicBezTo>
                <a:cubicBezTo>
                  <a:pt x="5583909" y="4373741"/>
                  <a:pt x="5529643" y="4434968"/>
                  <a:pt x="5448300" y="4543425"/>
                </a:cubicBezTo>
                <a:cubicBezTo>
                  <a:pt x="5430294" y="4603443"/>
                  <a:pt x="5384106" y="4762920"/>
                  <a:pt x="5362575" y="4800600"/>
                </a:cubicBezTo>
                <a:cubicBezTo>
                  <a:pt x="5349875" y="4822825"/>
                  <a:pt x="5338317" y="4845743"/>
                  <a:pt x="5324475" y="4867275"/>
                </a:cubicBezTo>
                <a:cubicBezTo>
                  <a:pt x="5309706" y="4890250"/>
                  <a:pt x="5296919" y="4915425"/>
                  <a:pt x="5276850" y="4933950"/>
                </a:cubicBezTo>
                <a:cubicBezTo>
                  <a:pt x="5254841" y="4954266"/>
                  <a:pt x="5227216" y="4967739"/>
                  <a:pt x="5200650" y="4981575"/>
                </a:cubicBezTo>
                <a:cubicBezTo>
                  <a:pt x="5074717" y="5047165"/>
                  <a:pt x="4950718" y="5117463"/>
                  <a:pt x="4819650" y="5172075"/>
                </a:cubicBezTo>
                <a:cubicBezTo>
                  <a:pt x="4375065" y="5357319"/>
                  <a:pt x="4715039" y="5221355"/>
                  <a:pt x="3981450" y="5476875"/>
                </a:cubicBezTo>
                <a:cubicBezTo>
                  <a:pt x="3901783" y="5504624"/>
                  <a:pt x="3818781" y="5524872"/>
                  <a:pt x="3743325" y="5562600"/>
                </a:cubicBezTo>
                <a:cubicBezTo>
                  <a:pt x="3639629" y="5614448"/>
                  <a:pt x="3633280" y="5619953"/>
                  <a:pt x="3514725" y="5667375"/>
                </a:cubicBezTo>
                <a:cubicBezTo>
                  <a:pt x="3458804" y="5689743"/>
                  <a:pt x="3394249" y="5713849"/>
                  <a:pt x="3333750" y="5724525"/>
                </a:cubicBezTo>
                <a:cubicBezTo>
                  <a:pt x="3219800" y="5744634"/>
                  <a:pt x="2914721" y="5743058"/>
                  <a:pt x="2895600" y="5743575"/>
                </a:cubicBezTo>
                <a:cubicBezTo>
                  <a:pt x="2779001" y="5741808"/>
                  <a:pt x="2366586" y="5748467"/>
                  <a:pt x="2143125" y="5724525"/>
                </a:cubicBezTo>
                <a:cubicBezTo>
                  <a:pt x="2001129" y="5709311"/>
                  <a:pt x="2003764" y="5706228"/>
                  <a:pt x="1866900" y="5676900"/>
                </a:cubicBezTo>
                <a:cubicBezTo>
                  <a:pt x="1742262" y="5614581"/>
                  <a:pt x="1947935" y="5712397"/>
                  <a:pt x="1762125" y="5648325"/>
                </a:cubicBezTo>
                <a:cubicBezTo>
                  <a:pt x="1706378" y="5629102"/>
                  <a:pt x="1455649" y="5524316"/>
                  <a:pt x="1390650" y="5486400"/>
                </a:cubicBezTo>
                <a:cubicBezTo>
                  <a:pt x="1319761" y="5445048"/>
                  <a:pt x="1175292" y="5342214"/>
                  <a:pt x="1104900" y="5276850"/>
                </a:cubicBezTo>
                <a:cubicBezTo>
                  <a:pt x="1048964" y="5224910"/>
                  <a:pt x="1000421" y="5165190"/>
                  <a:pt x="942975" y="5114925"/>
                </a:cubicBezTo>
                <a:cubicBezTo>
                  <a:pt x="644397" y="4853669"/>
                  <a:pt x="1010055" y="5165661"/>
                  <a:pt x="819150" y="5019675"/>
                </a:cubicBezTo>
                <a:cubicBezTo>
                  <a:pt x="779754" y="4989548"/>
                  <a:pt x="747377" y="4949941"/>
                  <a:pt x="704850" y="4924425"/>
                </a:cubicBezTo>
                <a:cubicBezTo>
                  <a:pt x="687686" y="4914127"/>
                  <a:pt x="634242" y="4884282"/>
                  <a:pt x="619125" y="4867275"/>
                </a:cubicBezTo>
                <a:cubicBezTo>
                  <a:pt x="603914" y="4850163"/>
                  <a:pt x="594762" y="4828441"/>
                  <a:pt x="581025" y="4810125"/>
                </a:cubicBezTo>
                <a:cubicBezTo>
                  <a:pt x="508968" y="4714048"/>
                  <a:pt x="560100" y="4785935"/>
                  <a:pt x="447675" y="4581525"/>
                </a:cubicBezTo>
                <a:lnTo>
                  <a:pt x="447675" y="4581525"/>
                </a:lnTo>
                <a:cubicBezTo>
                  <a:pt x="361820" y="4452742"/>
                  <a:pt x="326457" y="4405765"/>
                  <a:pt x="247650" y="4248150"/>
                </a:cubicBezTo>
                <a:cubicBezTo>
                  <a:pt x="223701" y="4200253"/>
                  <a:pt x="159509" y="4081097"/>
                  <a:pt x="142875" y="4019550"/>
                </a:cubicBezTo>
                <a:cubicBezTo>
                  <a:pt x="119963" y="3934775"/>
                  <a:pt x="104775" y="3848100"/>
                  <a:pt x="85725" y="3762375"/>
                </a:cubicBezTo>
                <a:cubicBezTo>
                  <a:pt x="79375" y="3733800"/>
                  <a:pt x="75932" y="3704420"/>
                  <a:pt x="66675" y="3676650"/>
                </a:cubicBezTo>
                <a:cubicBezTo>
                  <a:pt x="5385" y="3492781"/>
                  <a:pt x="24136" y="3563643"/>
                  <a:pt x="0" y="3467100"/>
                </a:cubicBezTo>
                <a:cubicBezTo>
                  <a:pt x="3175" y="3425825"/>
                  <a:pt x="5661" y="3384491"/>
                  <a:pt x="9525" y="3343275"/>
                </a:cubicBezTo>
                <a:cubicBezTo>
                  <a:pt x="15187" y="3282882"/>
                  <a:pt x="23083" y="3222709"/>
                  <a:pt x="28575" y="3162300"/>
                </a:cubicBezTo>
                <a:cubicBezTo>
                  <a:pt x="31750" y="3127375"/>
                  <a:pt x="24286" y="3089759"/>
                  <a:pt x="38100" y="3057525"/>
                </a:cubicBezTo>
                <a:cubicBezTo>
                  <a:pt x="54117" y="3020153"/>
                  <a:pt x="75491" y="2974403"/>
                  <a:pt x="114300" y="2962275"/>
                </a:cubicBezTo>
                <a:cubicBezTo>
                  <a:pt x="310090" y="2901091"/>
                  <a:pt x="214659" y="2925802"/>
                  <a:pt x="400050" y="2886075"/>
                </a:cubicBezTo>
                <a:cubicBezTo>
                  <a:pt x="419100" y="2873375"/>
                  <a:pt x="437567" y="2859755"/>
                  <a:pt x="457200" y="2847975"/>
                </a:cubicBezTo>
                <a:cubicBezTo>
                  <a:pt x="469376" y="2840670"/>
                  <a:pt x="486210" y="2839833"/>
                  <a:pt x="495300" y="2828925"/>
                </a:cubicBezTo>
                <a:cubicBezTo>
                  <a:pt x="503681" y="2818868"/>
                  <a:pt x="497216" y="2801477"/>
                  <a:pt x="504825" y="2790825"/>
                </a:cubicBezTo>
                <a:cubicBezTo>
                  <a:pt x="514052" y="2777907"/>
                  <a:pt x="529048" y="2769960"/>
                  <a:pt x="542925" y="2762250"/>
                </a:cubicBezTo>
                <a:cubicBezTo>
                  <a:pt x="586368" y="2738115"/>
                  <a:pt x="641134" y="2730716"/>
                  <a:pt x="676275" y="2695575"/>
                </a:cubicBezTo>
                <a:cubicBezTo>
                  <a:pt x="711950" y="2659900"/>
                  <a:pt x="692071" y="2671260"/>
                  <a:pt x="733425" y="2657475"/>
                </a:cubicBezTo>
                <a:cubicBezTo>
                  <a:pt x="746125" y="2644775"/>
                  <a:pt x="756295" y="2628894"/>
                  <a:pt x="771525" y="2619375"/>
                </a:cubicBezTo>
                <a:cubicBezTo>
                  <a:pt x="782626" y="2612437"/>
                  <a:pt x="797038" y="2613446"/>
                  <a:pt x="809625" y="2609850"/>
                </a:cubicBezTo>
                <a:cubicBezTo>
                  <a:pt x="819279" y="2607092"/>
                  <a:pt x="828675" y="2603500"/>
                  <a:pt x="838200" y="2600325"/>
                </a:cubicBezTo>
                <a:cubicBezTo>
                  <a:pt x="917575" y="2609850"/>
                  <a:pt x="997933" y="2613222"/>
                  <a:pt x="1076325" y="2628900"/>
                </a:cubicBezTo>
                <a:cubicBezTo>
                  <a:pt x="1098075" y="2633250"/>
                  <a:pt x="1142999" y="2674143"/>
                  <a:pt x="1162050" y="2686050"/>
                </a:cubicBezTo>
                <a:cubicBezTo>
                  <a:pt x="1174091" y="2693575"/>
                  <a:pt x="1188596" y="2696847"/>
                  <a:pt x="1200150" y="2705100"/>
                </a:cubicBezTo>
                <a:cubicBezTo>
                  <a:pt x="1211111" y="2712930"/>
                  <a:pt x="1218377" y="2725051"/>
                  <a:pt x="1228725" y="2733675"/>
                </a:cubicBezTo>
                <a:cubicBezTo>
                  <a:pt x="1256535" y="2756850"/>
                  <a:pt x="1285985" y="2777985"/>
                  <a:pt x="1314450" y="2800350"/>
                </a:cubicBezTo>
                <a:cubicBezTo>
                  <a:pt x="1330436" y="2812910"/>
                  <a:pt x="1343199" y="2830900"/>
                  <a:pt x="1362075" y="2838450"/>
                </a:cubicBezTo>
                <a:cubicBezTo>
                  <a:pt x="1377950" y="2844800"/>
                  <a:pt x="1394407" y="2849854"/>
                  <a:pt x="1409700" y="2857500"/>
                </a:cubicBezTo>
                <a:cubicBezTo>
                  <a:pt x="1491710" y="2898505"/>
                  <a:pt x="1421242" y="2878858"/>
                  <a:pt x="1504950" y="2895600"/>
                </a:cubicBezTo>
                <a:cubicBezTo>
                  <a:pt x="1530350" y="2892425"/>
                  <a:pt x="1557759" y="2896471"/>
                  <a:pt x="1581150" y="2886075"/>
                </a:cubicBezTo>
                <a:cubicBezTo>
                  <a:pt x="1590325" y="2881997"/>
                  <a:pt x="1588240" y="2867240"/>
                  <a:pt x="1590675" y="2857500"/>
                </a:cubicBezTo>
                <a:cubicBezTo>
                  <a:pt x="1594602" y="2841794"/>
                  <a:pt x="1596688" y="2825679"/>
                  <a:pt x="1600200" y="2809875"/>
                </a:cubicBezTo>
                <a:cubicBezTo>
                  <a:pt x="1603040" y="2797096"/>
                  <a:pt x="1606550" y="2784475"/>
                  <a:pt x="1609725" y="2771775"/>
                </a:cubicBezTo>
                <a:cubicBezTo>
                  <a:pt x="1612900" y="2711450"/>
                  <a:pt x="1606929" y="2649939"/>
                  <a:pt x="1619250" y="2590800"/>
                </a:cubicBezTo>
                <a:cubicBezTo>
                  <a:pt x="1623396" y="2570897"/>
                  <a:pt x="1645152" y="2559439"/>
                  <a:pt x="1657350" y="2543175"/>
                </a:cubicBezTo>
                <a:cubicBezTo>
                  <a:pt x="1664219" y="2534017"/>
                  <a:pt x="1670841" y="2524607"/>
                  <a:pt x="1676400" y="2514600"/>
                </a:cubicBezTo>
                <a:cubicBezTo>
                  <a:pt x="1686743" y="2495982"/>
                  <a:pt x="1694632" y="2476068"/>
                  <a:pt x="1704975" y="2457450"/>
                </a:cubicBezTo>
                <a:cubicBezTo>
                  <a:pt x="1734868" y="2403642"/>
                  <a:pt x="1715225" y="2455758"/>
                  <a:pt x="1743075" y="2390775"/>
                </a:cubicBezTo>
                <a:cubicBezTo>
                  <a:pt x="1747030" y="2381547"/>
                  <a:pt x="1747031" y="2370554"/>
                  <a:pt x="1752600" y="2362200"/>
                </a:cubicBezTo>
                <a:cubicBezTo>
                  <a:pt x="1760072" y="2350992"/>
                  <a:pt x="1773508" y="2344700"/>
                  <a:pt x="1781175" y="2333625"/>
                </a:cubicBezTo>
                <a:cubicBezTo>
                  <a:pt x="1802251" y="2303182"/>
                  <a:pt x="1819275" y="2270125"/>
                  <a:pt x="1838325" y="2238375"/>
                </a:cubicBezTo>
                <a:lnTo>
                  <a:pt x="1866900" y="2190750"/>
                </a:lnTo>
                <a:cubicBezTo>
                  <a:pt x="1884409" y="2120712"/>
                  <a:pt x="1864911" y="2180553"/>
                  <a:pt x="1914525" y="2095500"/>
                </a:cubicBezTo>
                <a:cubicBezTo>
                  <a:pt x="1925257" y="2077103"/>
                  <a:pt x="1931286" y="2056071"/>
                  <a:pt x="1943100" y="2038350"/>
                </a:cubicBezTo>
                <a:cubicBezTo>
                  <a:pt x="1950572" y="2027142"/>
                  <a:pt x="1963593" y="2020551"/>
                  <a:pt x="1971675" y="2009775"/>
                </a:cubicBezTo>
                <a:cubicBezTo>
                  <a:pt x="2042686" y="1915094"/>
                  <a:pt x="1961325" y="2001075"/>
                  <a:pt x="2028825" y="1933575"/>
                </a:cubicBezTo>
                <a:cubicBezTo>
                  <a:pt x="2040678" y="1905918"/>
                  <a:pt x="2058339" y="1869806"/>
                  <a:pt x="2066925" y="1838325"/>
                </a:cubicBezTo>
                <a:cubicBezTo>
                  <a:pt x="2073814" y="1813066"/>
                  <a:pt x="2085975" y="1762125"/>
                  <a:pt x="2085975" y="1762125"/>
                </a:cubicBezTo>
                <a:cubicBezTo>
                  <a:pt x="2089150" y="1730375"/>
                  <a:pt x="2091772" y="1698565"/>
                  <a:pt x="2095500" y="1666875"/>
                </a:cubicBezTo>
                <a:cubicBezTo>
                  <a:pt x="2102251" y="1609490"/>
                  <a:pt x="2104273" y="1603958"/>
                  <a:pt x="2114550" y="1552575"/>
                </a:cubicBezTo>
                <a:cubicBezTo>
                  <a:pt x="2121993" y="1403705"/>
                  <a:pt x="2132261" y="1328688"/>
                  <a:pt x="2114550" y="1181100"/>
                </a:cubicBezTo>
                <a:cubicBezTo>
                  <a:pt x="2112158" y="1161163"/>
                  <a:pt x="2101270" y="1143184"/>
                  <a:pt x="2095500" y="1123950"/>
                </a:cubicBezTo>
                <a:cubicBezTo>
                  <a:pt x="2091738" y="1111411"/>
                  <a:pt x="2089737" y="1098389"/>
                  <a:pt x="2085975" y="1085850"/>
                </a:cubicBezTo>
                <a:cubicBezTo>
                  <a:pt x="2080205" y="1066616"/>
                  <a:pt x="2071795" y="1048181"/>
                  <a:pt x="2066925" y="1028700"/>
                </a:cubicBezTo>
                <a:cubicBezTo>
                  <a:pt x="2062241" y="1009964"/>
                  <a:pt x="2066037" y="988824"/>
                  <a:pt x="2057400" y="971550"/>
                </a:cubicBezTo>
                <a:cubicBezTo>
                  <a:pt x="2052280" y="961311"/>
                  <a:pt x="2038350" y="958850"/>
                  <a:pt x="2028825" y="952500"/>
                </a:cubicBezTo>
                <a:cubicBezTo>
                  <a:pt x="2025650" y="936625"/>
                  <a:pt x="2027332" y="918931"/>
                  <a:pt x="2019300" y="904875"/>
                </a:cubicBezTo>
                <a:cubicBezTo>
                  <a:pt x="2013620" y="894936"/>
                  <a:pt x="1998820" y="893920"/>
                  <a:pt x="1990725" y="885825"/>
                </a:cubicBezTo>
                <a:cubicBezTo>
                  <a:pt x="1979500" y="874600"/>
                  <a:pt x="1974097" y="858179"/>
                  <a:pt x="1962150" y="847725"/>
                </a:cubicBezTo>
                <a:cubicBezTo>
                  <a:pt x="1939753" y="828128"/>
                  <a:pt x="1902396" y="814941"/>
                  <a:pt x="1876425" y="800100"/>
                </a:cubicBezTo>
                <a:cubicBezTo>
                  <a:pt x="1866486" y="794420"/>
                  <a:pt x="1857900" y="786532"/>
                  <a:pt x="1847850" y="781050"/>
                </a:cubicBezTo>
                <a:cubicBezTo>
                  <a:pt x="1822919" y="767452"/>
                  <a:pt x="1796001" y="757561"/>
                  <a:pt x="1771650" y="742950"/>
                </a:cubicBezTo>
                <a:cubicBezTo>
                  <a:pt x="1755775" y="733425"/>
                  <a:pt x="1740879" y="722036"/>
                  <a:pt x="1724025" y="714375"/>
                </a:cubicBezTo>
                <a:cubicBezTo>
                  <a:pt x="1705744" y="706066"/>
                  <a:pt x="1666875" y="695325"/>
                  <a:pt x="1666875" y="695325"/>
                </a:cubicBezTo>
                <a:cubicBezTo>
                  <a:pt x="1651000" y="682625"/>
                  <a:pt x="1635514" y="669423"/>
                  <a:pt x="1619250" y="657225"/>
                </a:cubicBezTo>
                <a:cubicBezTo>
                  <a:pt x="1593544" y="637945"/>
                  <a:pt x="1582205" y="637747"/>
                  <a:pt x="1562100" y="609600"/>
                </a:cubicBezTo>
                <a:cubicBezTo>
                  <a:pt x="1550005" y="592667"/>
                  <a:pt x="1539447" y="563653"/>
                  <a:pt x="1533525" y="542925"/>
                </a:cubicBezTo>
                <a:cubicBezTo>
                  <a:pt x="1529929" y="530338"/>
                  <a:pt x="1524000" y="517916"/>
                  <a:pt x="1524000" y="504825"/>
                </a:cubicBezTo>
                <a:cubicBezTo>
                  <a:pt x="1524000" y="479227"/>
                  <a:pt x="1516062" y="420688"/>
                  <a:pt x="1524000" y="400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4EEA5-911A-0A79-5146-1B96541A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042" y="2115273"/>
            <a:ext cx="2441690" cy="237628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4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5B20DC-007F-AC56-5598-5C279117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5D87FC-84EA-404B-6596-B1BA3B993CF3}"/>
              </a:ext>
            </a:extLst>
          </p:cNvPr>
          <p:cNvGraphicFramePr/>
          <p:nvPr/>
        </p:nvGraphicFramePr>
        <p:xfrm>
          <a:off x="6366077" y="1553780"/>
          <a:ext cx="402799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itle 1">
            <a:extLst>
              <a:ext uri="{FF2B5EF4-FFF2-40B4-BE49-F238E27FC236}">
                <a16:creationId xmlns:a16="http://schemas.microsoft.com/office/drawing/2014/main" id="{ECFA420C-E418-5A70-C79A-91B29F5A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TIPS as a framework for TE evaluation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CF57E-7A9E-0BDE-1896-EAED141882E9}"/>
              </a:ext>
            </a:extLst>
          </p:cNvPr>
          <p:cNvSpPr txBox="1"/>
          <p:nvPr/>
        </p:nvSpPr>
        <p:spPr>
          <a:xfrm>
            <a:off x="425301" y="1084521"/>
            <a:ext cx="113981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Tax Expenditure Evaluation can take many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Cost-benefit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Impact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Distributional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TIPS aren’t envisaged to provide specific methodologies for assessing the effectiveness, efficiency, equity, or costs of a given tax incentive. </a:t>
            </a:r>
            <a:endParaRPr lang="en-US" i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But they can be utilized as a framework to support evaluation of the </a:t>
            </a:r>
            <a:r>
              <a:rPr lang="en-US" b="1" dirty="0">
                <a:latin typeface="Aptos" panose="020B0004020202020204" pitchFamily="34" charset="0"/>
              </a:rPr>
              <a:t>justification, design, international considerations, legislative elements, implementation </a:t>
            </a:r>
            <a:r>
              <a:rPr lang="en-US" dirty="0">
                <a:latin typeface="Aptos" panose="020B0004020202020204" pitchFamily="34" charset="0"/>
              </a:rPr>
              <a:t>and</a:t>
            </a:r>
            <a:r>
              <a:rPr lang="en-US" b="1" dirty="0">
                <a:latin typeface="Aptos" panose="020B0004020202020204" pitchFamily="34" charset="0"/>
              </a:rPr>
              <a:t> evaluation </a:t>
            </a:r>
            <a:r>
              <a:rPr lang="en-US" dirty="0">
                <a:latin typeface="Aptos" panose="020B0004020202020204" pitchFamily="34" charset="0"/>
              </a:rPr>
              <a:t>frameworks</a:t>
            </a:r>
            <a:r>
              <a:rPr lang="en-US" b="1" dirty="0">
                <a:latin typeface="Aptos" panose="020B00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For example: </a:t>
            </a:r>
            <a:r>
              <a:rPr lang="en-US" i="1" dirty="0">
                <a:latin typeface="Aptos" panose="020B0004020202020204" pitchFamily="34" charset="0"/>
              </a:rPr>
              <a:t>Implementation (P5.4)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Are </a:t>
            </a:r>
            <a:r>
              <a:rPr lang="en-US" b="1" dirty="0">
                <a:latin typeface="Aptos" panose="020B0004020202020204" pitchFamily="34" charset="0"/>
              </a:rPr>
              <a:t>institutional arrangements in place to assure inter-agency cooperation</a:t>
            </a:r>
            <a:r>
              <a:rPr lang="en-US" dirty="0">
                <a:latin typeface="Aptos" panose="020B0004020202020204" pitchFamily="34" charset="0"/>
              </a:rPr>
              <a:t>, [collect and] </a:t>
            </a:r>
            <a:r>
              <a:rPr lang="en-US" b="1" dirty="0">
                <a:latin typeface="Aptos" panose="020B0004020202020204" pitchFamily="34" charset="0"/>
              </a:rPr>
              <a:t>provide the data, needed for implementation, monitoring and assessment</a:t>
            </a:r>
            <a:r>
              <a:rPr lang="en-US" dirty="0">
                <a:latin typeface="Aptos" panose="020B0004020202020204" pitchFamily="34" charset="0"/>
              </a:rPr>
              <a:t>?</a:t>
            </a:r>
            <a:endParaRPr lang="en-US" b="1" i="1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If not – </a:t>
            </a:r>
            <a:r>
              <a:rPr lang="en-US" b="1" dirty="0">
                <a:latin typeface="Aptos" panose="020B0004020202020204" pitchFamily="34" charset="0"/>
              </a:rPr>
              <a:t>what are the bottlenecks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b="1" dirty="0">
                <a:latin typeface="Aptos" panose="020B0004020202020204" pitchFamily="34" charset="0"/>
              </a:rPr>
              <a:t>what steps need to be taken to solve </a:t>
            </a:r>
            <a:r>
              <a:rPr lang="en-US" dirty="0">
                <a:latin typeface="Aptos" panose="020B0004020202020204" pitchFamily="34" charset="0"/>
              </a:rPr>
              <a:t>them? E.g., change in design of tax return form; data-sharing agreement/legislation between agencies; designation of roles and responsibilities for monitoring and assessment. </a:t>
            </a:r>
          </a:p>
        </p:txBody>
      </p:sp>
    </p:spTree>
    <p:extLst>
      <p:ext uri="{BB962C8B-B14F-4D97-AF65-F5344CB8AC3E}">
        <p14:creationId xmlns:p14="http://schemas.microsoft.com/office/powerpoint/2010/main" val="1571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974005-AE24-2A8D-7260-AC86AA33C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0B1222-04A8-9214-B3B8-DE2134746ECB}"/>
              </a:ext>
            </a:extLst>
          </p:cNvPr>
          <p:cNvGraphicFramePr/>
          <p:nvPr/>
        </p:nvGraphicFramePr>
        <p:xfrm>
          <a:off x="6366077" y="1553780"/>
          <a:ext cx="402799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itle 1">
            <a:extLst>
              <a:ext uri="{FF2B5EF4-FFF2-40B4-BE49-F238E27FC236}">
                <a16:creationId xmlns:a16="http://schemas.microsoft.com/office/drawing/2014/main" id="{24C2D969-D7A3-143C-6E7D-6F420BBA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TIPS Consultative Process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7B310-9EAA-8609-37C3-10A32D54260C}"/>
              </a:ext>
            </a:extLst>
          </p:cNvPr>
          <p:cNvSpPr txBox="1"/>
          <p:nvPr/>
        </p:nvSpPr>
        <p:spPr>
          <a:xfrm>
            <a:off x="435935" y="1061337"/>
            <a:ext cx="110791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TIPS Public consultation occurred late 2024-early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Invited comments &amp; submissions on a draft of the principles, related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Appropriateness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Balance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Level of guidance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Support required to implement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Other recommendations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&gt;35 submissions received from governments, think tanks, private sector organizations, researchers and individuals.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latin typeface="Aptos" panose="020B0004020202020204" pitchFamily="34" charset="0"/>
                <a:hlinkClick r:id="rId7"/>
              </a:rPr>
              <a:t>Available online</a:t>
            </a:r>
            <a:endParaRPr lang="en-US" sz="2000" b="1" u="sng" dirty="0">
              <a:latin typeface="Aptos" panose="020B0004020202020204" pitchFamily="34" charset="0"/>
            </a:endParaRPr>
          </a:p>
          <a:p>
            <a:pPr lvl="1"/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Very helpful process – e.g., highlighted where more emphasis or consistency was required; incorporated a broad range of viewpoints from many jurisdictions; highlighted gaps and where there was demand for further 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7B27-F1FF-E286-5765-D361E16B0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3500" y="345299"/>
            <a:ext cx="2714713" cy="3531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50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ECAEA-AE9F-5209-A32A-4C463DA8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C7633FF7-FED8-B67F-AD5E-389CBBE4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E-learning tool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A5A77-7291-D495-7F24-D9BF9F696D3B}"/>
              </a:ext>
            </a:extLst>
          </p:cNvPr>
          <p:cNvSpPr txBox="1"/>
          <p:nvPr/>
        </p:nvSpPr>
        <p:spPr>
          <a:xfrm>
            <a:off x="425302" y="1084521"/>
            <a:ext cx="42530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Interactive module for exploring the Tax Incentives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Provide a summary of each of the Principles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Detailed </a:t>
            </a:r>
            <a:r>
              <a:rPr lang="en-US" sz="2000" b="1" dirty="0">
                <a:latin typeface="Aptos" panose="020B0004020202020204" pitchFamily="34" charset="0"/>
              </a:rPr>
              <a:t>Glossary</a:t>
            </a:r>
            <a:r>
              <a:rPr lang="en-US" sz="2000" dirty="0">
                <a:latin typeface="Aptos" panose="020B0004020202020204" pitchFamily="34" charset="0"/>
              </a:rPr>
              <a:t> &amp; links to </a:t>
            </a:r>
            <a:r>
              <a:rPr lang="en-US" sz="2000" b="1" dirty="0">
                <a:latin typeface="Aptos" panose="020B0004020202020204" pitchFamily="34" charset="0"/>
              </a:rPr>
              <a:t>Resources</a:t>
            </a:r>
            <a:r>
              <a:rPr lang="en-US" sz="2000" dirty="0">
                <a:latin typeface="Aptos" panose="020B0004020202020204" pitchFamily="34" charset="0"/>
              </a:rPr>
              <a:t> (further reading, guides, datasets, from the PCT Partners and external sources), tagged according to each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Interactive videos and quiz to test learning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" panose="020B0004020202020204" pitchFamily="34" charset="0"/>
              </a:rPr>
              <a:t>Coming soon!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FB9657-6BBA-0192-21AF-E936AFDD7603}"/>
              </a:ext>
            </a:extLst>
          </p:cNvPr>
          <p:cNvGrpSpPr/>
          <p:nvPr/>
        </p:nvGrpSpPr>
        <p:grpSpPr>
          <a:xfrm>
            <a:off x="4735032" y="967920"/>
            <a:ext cx="6925340" cy="3837996"/>
            <a:chOff x="4735032" y="967920"/>
            <a:chExt cx="6925340" cy="38379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00E8F53-F756-9633-F457-32F6F0128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rcRect t="1597" r="1065" b="3275"/>
            <a:stretch>
              <a:fillRect/>
            </a:stretch>
          </p:blipFill>
          <p:spPr>
            <a:xfrm>
              <a:off x="4735032" y="967920"/>
              <a:ext cx="6925340" cy="38379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0EB493-0FFF-E80C-16F3-5899434D19E1}"/>
                </a:ext>
              </a:extLst>
            </p:cNvPr>
            <p:cNvSpPr txBox="1"/>
            <p:nvPr/>
          </p:nvSpPr>
          <p:spPr>
            <a:xfrm rot="20199456">
              <a:off x="5808713" y="2004697"/>
              <a:ext cx="49689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/>
                <a:t>PREVIEW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204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"/>
            <a:ext cx="12192000" cy="6858001"/>
            <a:chOff x="-2" y="-1"/>
            <a:chExt cx="9144001" cy="68580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0"/>
              <a:ext cx="9144001" cy="6459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266576"/>
              <a:ext cx="9143999" cy="5914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702" y="-1"/>
              <a:ext cx="162023" cy="68532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8914" y="0"/>
              <a:ext cx="162023" cy="6853239"/>
            </a:xfrm>
            <a:prstGeom prst="rect">
              <a:avLst/>
            </a:prstGeom>
          </p:spPr>
        </p:pic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A641F2-1FC5-467F-9B35-64B536088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74" y="2276912"/>
            <a:ext cx="5081453" cy="2304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EB143D-41D4-8FE4-AA7F-7A9451D594EC}"/>
              </a:ext>
            </a:extLst>
          </p:cNvPr>
          <p:cNvSpPr txBox="1"/>
          <p:nvPr/>
        </p:nvSpPr>
        <p:spPr>
          <a:xfrm>
            <a:off x="4795361" y="5075039"/>
            <a:ext cx="3807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4BAC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www.tax-platform.org/contact</a:t>
            </a:r>
            <a:r>
              <a:rPr lang="en-US" sz="1600" b="1">
                <a:solidFill>
                  <a:srgbClr val="4BAC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>
              <a:solidFill>
                <a:srgbClr val="4BACC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F13C9-A8B1-F42F-01C0-AC26E939FB64}"/>
              </a:ext>
            </a:extLst>
          </p:cNvPr>
          <p:cNvSpPr txBox="1"/>
          <p:nvPr/>
        </p:nvSpPr>
        <p:spPr>
          <a:xfrm>
            <a:off x="4795360" y="5648989"/>
            <a:ext cx="4876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4BAC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taxcollaborationplatform@worldbank.org</a:t>
            </a:r>
            <a:r>
              <a:rPr lang="en-US" sz="1600" b="1">
                <a:solidFill>
                  <a:srgbClr val="4BAC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>
              <a:solidFill>
                <a:srgbClr val="4BACC6"/>
              </a:solidFill>
            </a:endParaRPr>
          </a:p>
        </p:txBody>
      </p:sp>
      <p:pic>
        <p:nvPicPr>
          <p:cNvPr id="4" name="Gráfico 3" descr="Internet">
            <a:extLst>
              <a:ext uri="{FF2B5EF4-FFF2-40B4-BE49-F238E27FC236}">
                <a16:creationId xmlns:a16="http://schemas.microsoft.com/office/drawing/2014/main" id="{39DCA8A2-56C7-620C-2048-C928D79383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3937" y="4963993"/>
            <a:ext cx="591424" cy="591424"/>
          </a:xfrm>
          <a:prstGeom prst="rect">
            <a:avLst/>
          </a:prstGeom>
        </p:spPr>
      </p:pic>
      <p:pic>
        <p:nvPicPr>
          <p:cNvPr id="12" name="Gráfico 11" descr="Correo electrónico">
            <a:extLst>
              <a:ext uri="{FF2B5EF4-FFF2-40B4-BE49-F238E27FC236}">
                <a16:creationId xmlns:a16="http://schemas.microsoft.com/office/drawing/2014/main" id="{3C9C4F7E-2780-5969-EFB9-27F363740B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9417" y="5537943"/>
            <a:ext cx="520463" cy="520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60A82-A304-88ED-A400-7833730ECA36}"/>
              </a:ext>
            </a:extLst>
          </p:cNvPr>
          <p:cNvSpPr txBox="1"/>
          <p:nvPr/>
        </p:nvSpPr>
        <p:spPr>
          <a:xfrm>
            <a:off x="3555274" y="1919911"/>
            <a:ext cx="5047706" cy="21058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845090"/>
              </a:avLst>
            </a:prstTxWarp>
            <a:spAutoFit/>
          </a:bodyPr>
          <a:lstStyle/>
          <a:p>
            <a:pPr algn="ctr"/>
            <a:r>
              <a:rPr lang="en-US" sz="8000" dirty="0">
                <a:solidFill>
                  <a:srgbClr val="4BACC6"/>
                </a:solidFill>
                <a:latin typeface="Aptos" panose="020B00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320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3DA526-0903-BDB1-9988-423D3A6A0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>
            <a:extLst>
              <a:ext uri="{FF2B5EF4-FFF2-40B4-BE49-F238E27FC236}">
                <a16:creationId xmlns:a16="http://schemas.microsoft.com/office/drawing/2014/main" id="{5CD69DC4-2A0C-4CE1-1309-6FE5A61D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+mn-lt"/>
                <a:ea typeface="Calibri Light"/>
                <a:cs typeface="Calibri Light"/>
              </a:rPr>
              <a:t>Introduction</a:t>
            </a:r>
            <a:endParaRPr lang="en-US" sz="4300" dirty="0">
              <a:latin typeface="+mn-l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D0B0-22CB-721D-C5AA-7890BDEB951F}"/>
              </a:ext>
            </a:extLst>
          </p:cNvPr>
          <p:cNvSpPr txBox="1"/>
          <p:nvPr/>
        </p:nvSpPr>
        <p:spPr>
          <a:xfrm>
            <a:off x="501502" y="1157300"/>
            <a:ext cx="110791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PCT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Tax Incentives Principles (TIPS)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ptos Display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Consultation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Preview of e-learning tool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TIPS as a framework for TE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 Display" panose="020B00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9277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Rectángulo: esquinas redondeadas 1084">
            <a:extLst>
              <a:ext uri="{FF2B5EF4-FFF2-40B4-BE49-F238E27FC236}">
                <a16:creationId xmlns:a16="http://schemas.microsoft.com/office/drawing/2014/main" id="{9F039F83-4675-DABC-FC7F-943EA56B10C4}"/>
              </a:ext>
            </a:extLst>
          </p:cNvPr>
          <p:cNvSpPr/>
          <p:nvPr/>
        </p:nvSpPr>
        <p:spPr>
          <a:xfrm>
            <a:off x="1021510" y="312030"/>
            <a:ext cx="10409032" cy="5953227"/>
          </a:xfrm>
          <a:prstGeom prst="roundRect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CFECB6-A528-9EE3-5E7E-7ACBF5A8FA16}"/>
              </a:ext>
            </a:extLst>
          </p:cNvPr>
          <p:cNvSpPr txBox="1"/>
          <p:nvPr/>
        </p:nvSpPr>
        <p:spPr>
          <a:xfrm>
            <a:off x="1766365" y="1443841"/>
            <a:ext cx="8659269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/>
              </a:rPr>
              <a:t>The PCT is a j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Times New Roman"/>
              </a:rPr>
              <a:t>oint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Times New Roman"/>
              </a:rPr>
              <a:t> initiative to enhance collaboration on Domestic Resource Mobilization (DRM).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/>
              </a:rPr>
              <a:t> </a:t>
            </a: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Times New Roman"/>
              </a:rPr>
              <a:t>PCT brings together experiences &amp; expertise of the four leading multilateral organizations active in tax matters.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/>
              </a:rPr>
              <a:t> </a:t>
            </a: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Times New Roman"/>
            </a:endParaRP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Times New Roman"/>
            </a:endParaRP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Collaboration for developing guidance and tools that assist countries with tax system reforms</a:t>
            </a: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/>
              </a:rPr>
              <a:t>.</a:t>
            </a: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 pitchFamily="18" charset="0"/>
              </a:rPr>
              <a:t>Key areas of work include Environmental Taxation, Medium-Term Revenue Strategy (MTRS) and International Taxation (with a specific focus on tax incentives)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Times New Roman"/>
            </a:endParaRP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Times New Roman"/>
              </a:rPr>
              <a:t>Funding from France, Japan, the Netherlands, Norway, Switzerland and the UK.</a:t>
            </a: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Calibri"/>
            </a:endParaRPr>
          </a:p>
          <a:p>
            <a:pPr marL="396875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ptos" panose="020B0004020202020204" pitchFamily="34" charset="0"/>
              <a:cs typeface="Calibri"/>
            </a:endParaRPr>
          </a:p>
        </p:txBody>
      </p:sp>
      <p:grpSp>
        <p:nvGrpSpPr>
          <p:cNvPr id="1101" name="Grupo 1100">
            <a:extLst>
              <a:ext uri="{FF2B5EF4-FFF2-40B4-BE49-F238E27FC236}">
                <a16:creationId xmlns:a16="http://schemas.microsoft.com/office/drawing/2014/main" id="{F3D69BB9-3F4D-DAFC-A223-D30A1C049619}"/>
              </a:ext>
            </a:extLst>
          </p:cNvPr>
          <p:cNvGrpSpPr/>
          <p:nvPr/>
        </p:nvGrpSpPr>
        <p:grpSpPr>
          <a:xfrm>
            <a:off x="3526294" y="2525601"/>
            <a:ext cx="5370742" cy="1164825"/>
            <a:chOff x="351937" y="798977"/>
            <a:chExt cx="3933897" cy="869171"/>
          </a:xfrm>
        </p:grpSpPr>
        <p:pic>
          <p:nvPicPr>
            <p:cNvPr id="1089" name="Picture 24" descr="IMF Logo PNG Vector (EPS) Free Download">
              <a:extLst>
                <a:ext uri="{FF2B5EF4-FFF2-40B4-BE49-F238E27FC236}">
                  <a16:creationId xmlns:a16="http://schemas.microsoft.com/office/drawing/2014/main" id="{48EFFE41-41C4-22CB-9659-AB4685813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37" y="948492"/>
              <a:ext cx="642937" cy="65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0" name="Picture 26" descr="OECD International Conference - The Consumer Marketplace of the Future">
              <a:extLst>
                <a:ext uri="{FF2B5EF4-FFF2-40B4-BE49-F238E27FC236}">
                  <a16:creationId xmlns:a16="http://schemas.microsoft.com/office/drawing/2014/main" id="{49A6F26A-0519-B95C-6302-4FEACACEA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13" y="1096751"/>
              <a:ext cx="1454785" cy="357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1" name="Picture 28" descr="United Nations PNG logo free download, UN logo PNG | Pngimg.com">
              <a:extLst>
                <a:ext uri="{FF2B5EF4-FFF2-40B4-BE49-F238E27FC236}">
                  <a16:creationId xmlns:a16="http://schemas.microsoft.com/office/drawing/2014/main" id="{04C9711F-761A-6156-5B19-782E80F6D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737" y="982221"/>
              <a:ext cx="689926" cy="58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8" name="Imagen 1097">
              <a:extLst>
                <a:ext uri="{FF2B5EF4-FFF2-40B4-BE49-F238E27FC236}">
                  <a16:creationId xmlns:a16="http://schemas.microsoft.com/office/drawing/2014/main" id="{ED8B36E0-982B-33E2-3D04-6487CE84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663" y="798977"/>
              <a:ext cx="869171" cy="86917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56DE42-4E24-4AA7-772B-B33B3EF0946F}"/>
              </a:ext>
            </a:extLst>
          </p:cNvPr>
          <p:cNvGrpSpPr/>
          <p:nvPr/>
        </p:nvGrpSpPr>
        <p:grpSpPr>
          <a:xfrm>
            <a:off x="3874993" y="5414159"/>
            <a:ext cx="4442011" cy="653834"/>
            <a:chOff x="6840546" y="782007"/>
            <a:chExt cx="4442011" cy="653834"/>
          </a:xfrm>
        </p:grpSpPr>
        <p:pic>
          <p:nvPicPr>
            <p:cNvPr id="1136" name="Imagen 1135">
              <a:extLst>
                <a:ext uri="{FF2B5EF4-FFF2-40B4-BE49-F238E27FC236}">
                  <a16:creationId xmlns:a16="http://schemas.microsoft.com/office/drawing/2014/main" id="{B9BECBCD-A262-4303-B2EA-EF8D6092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086" y="782007"/>
              <a:ext cx="653834" cy="653834"/>
            </a:xfrm>
            <a:prstGeom prst="rect">
              <a:avLst/>
            </a:prstGeom>
          </p:spPr>
        </p:pic>
        <p:pic>
          <p:nvPicPr>
            <p:cNvPr id="1138" name="Imagen 1137">
              <a:extLst>
                <a:ext uri="{FF2B5EF4-FFF2-40B4-BE49-F238E27FC236}">
                  <a16:creationId xmlns:a16="http://schemas.microsoft.com/office/drawing/2014/main" id="{5C62303D-9C8D-0AD4-AA02-60AB518F5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181" y="782007"/>
              <a:ext cx="653834" cy="653834"/>
            </a:xfrm>
            <a:prstGeom prst="rect">
              <a:avLst/>
            </a:prstGeom>
          </p:spPr>
        </p:pic>
        <p:pic>
          <p:nvPicPr>
            <p:cNvPr id="1140" name="Imagen 1139">
              <a:extLst>
                <a:ext uri="{FF2B5EF4-FFF2-40B4-BE49-F238E27FC236}">
                  <a16:creationId xmlns:a16="http://schemas.microsoft.com/office/drawing/2014/main" id="{2FEF9003-8DDC-9864-9243-BF0287D6C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546" y="782007"/>
              <a:ext cx="653834" cy="653834"/>
            </a:xfrm>
            <a:prstGeom prst="rect">
              <a:avLst/>
            </a:prstGeom>
          </p:spPr>
        </p:pic>
        <p:pic>
          <p:nvPicPr>
            <p:cNvPr id="1142" name="Imagen 1141">
              <a:extLst>
                <a:ext uri="{FF2B5EF4-FFF2-40B4-BE49-F238E27FC236}">
                  <a16:creationId xmlns:a16="http://schemas.microsoft.com/office/drawing/2014/main" id="{C2AB5367-60BD-BE4C-EBFE-B904C0A7D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8723" y="782007"/>
              <a:ext cx="653834" cy="653834"/>
            </a:xfrm>
            <a:prstGeom prst="rect">
              <a:avLst/>
            </a:prstGeom>
          </p:spPr>
        </p:pic>
        <p:pic>
          <p:nvPicPr>
            <p:cNvPr id="1144" name="Imagen 1143">
              <a:extLst>
                <a:ext uri="{FF2B5EF4-FFF2-40B4-BE49-F238E27FC236}">
                  <a16:creationId xmlns:a16="http://schemas.microsoft.com/office/drawing/2014/main" id="{68D4327C-5BC0-0E7C-F823-8F3D333FD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816" y="782007"/>
              <a:ext cx="653834" cy="653834"/>
            </a:xfrm>
            <a:prstGeom prst="rect">
              <a:avLst/>
            </a:prstGeom>
          </p:spPr>
        </p:pic>
        <p:pic>
          <p:nvPicPr>
            <p:cNvPr id="1146" name="Imagen 1145">
              <a:extLst>
                <a:ext uri="{FF2B5EF4-FFF2-40B4-BE49-F238E27FC236}">
                  <a16:creationId xmlns:a16="http://schemas.microsoft.com/office/drawing/2014/main" id="{395D2A96-018F-E1DD-9474-4B9C68E2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451" y="782007"/>
              <a:ext cx="653834" cy="65383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3F7EA39-E7E4-396A-82A3-E56DDC43C468}"/>
              </a:ext>
            </a:extLst>
          </p:cNvPr>
          <p:cNvSpPr txBox="1"/>
          <p:nvPr/>
        </p:nvSpPr>
        <p:spPr>
          <a:xfrm>
            <a:off x="449855" y="6488668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www.tax-platform.org</a:t>
            </a:r>
            <a:endParaRPr lang="en-US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9FCB3-0362-84B5-FBBA-3EC757C444FC}"/>
              </a:ext>
            </a:extLst>
          </p:cNvPr>
          <p:cNvSpPr txBox="1"/>
          <p:nvPr/>
        </p:nvSpPr>
        <p:spPr>
          <a:xfrm>
            <a:off x="2137144" y="641788"/>
            <a:ext cx="75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Platform for Collaboration on Tax (PCT)</a:t>
            </a:r>
          </a:p>
        </p:txBody>
      </p:sp>
    </p:spTree>
    <p:extLst>
      <p:ext uri="{BB962C8B-B14F-4D97-AF65-F5344CB8AC3E}">
        <p14:creationId xmlns:p14="http://schemas.microsoft.com/office/powerpoint/2010/main" val="353316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8A6EBC-8189-4F6F-910C-ACE2A39CE4A2}"/>
              </a:ext>
            </a:extLst>
          </p:cNvPr>
          <p:cNvGraphicFramePr/>
          <p:nvPr/>
        </p:nvGraphicFramePr>
        <p:xfrm>
          <a:off x="6366077" y="1553780"/>
          <a:ext cx="402799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itle 1">
            <a:extLst>
              <a:ext uri="{FF2B5EF4-FFF2-40B4-BE49-F238E27FC236}">
                <a16:creationId xmlns:a16="http://schemas.microsoft.com/office/drawing/2014/main" id="{DA15CF37-AAD1-DB3F-2EEC-6267D6A9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Tax Incentives Principles</a:t>
            </a:r>
            <a:endParaRPr lang="en-US" sz="4300" dirty="0">
              <a:latin typeface="+mn-lt"/>
              <a:cs typeface="Calibri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AFC03-0FBE-2312-972D-E141446FE5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236" y="1132367"/>
            <a:ext cx="4923540" cy="4593265"/>
          </a:xfrm>
          <a:prstGeom prst="rect">
            <a:avLst/>
          </a:prstGeom>
          <a:solidFill>
            <a:schemeClr val="tx2">
              <a:alpha val="37000"/>
            </a:schemeClr>
          </a:solidFill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AEEBD9-B944-55D9-80F6-D9CF1DA3FE78}"/>
              </a:ext>
            </a:extLst>
          </p:cNvPr>
          <p:cNvSpPr txBox="1"/>
          <p:nvPr/>
        </p:nvSpPr>
        <p:spPr>
          <a:xfrm>
            <a:off x="457200" y="1120675"/>
            <a:ext cx="6696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Tax Incentives Principles—along  </a:t>
            </a:r>
            <a:r>
              <a:rPr lang="en-US" sz="2000" dirty="0" err="1"/>
              <a:t>ith</a:t>
            </a:r>
            <a:r>
              <a:rPr lang="en-US" sz="2000" dirty="0"/>
              <a:t> detailed accompanying remarks—were published online in May 2025. </a:t>
            </a:r>
            <a:r>
              <a:rPr lang="en-US" sz="2000" dirty="0">
                <a:hlinkClick r:id="rId8"/>
              </a:rPr>
              <a:t>https://www.tax-platform.org/tax-incentives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The </a:t>
            </a:r>
            <a:r>
              <a:rPr lang="en-US" sz="2000" i="1" dirty="0"/>
              <a:t>Tax Incentives Principles </a:t>
            </a:r>
            <a:r>
              <a:rPr lang="en-US" sz="2000" dirty="0"/>
              <a:t>build on the 2015 PCT G20 report: </a:t>
            </a:r>
            <a:r>
              <a:rPr lang="en-US" sz="2000" i="1" dirty="0"/>
              <a:t>Options for Low Income Countries’ Effective and Efficient Use of Tax Incentives for Investment</a:t>
            </a:r>
            <a:r>
              <a:rPr lang="en-US" sz="2000" dirty="0"/>
              <a:t> (</a:t>
            </a:r>
            <a:r>
              <a:rPr lang="en-US" sz="2000" u="sng" dirty="0">
                <a:hlinkClick r:id="rId9"/>
              </a:rPr>
              <a:t>Main Report</a:t>
            </a:r>
            <a:r>
              <a:rPr lang="en-US" sz="2000" dirty="0"/>
              <a:t> and </a:t>
            </a:r>
            <a:r>
              <a:rPr lang="en-US" sz="2000" u="sng" dirty="0">
                <a:hlinkClick r:id="rId10"/>
              </a:rPr>
              <a:t>Background Paper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Published alongside a </a:t>
            </a:r>
            <a:r>
              <a:rPr lang="en-US" sz="2000" b="1" dirty="0"/>
              <a:t>Compilation of Comments Submitted</a:t>
            </a:r>
            <a:r>
              <a:rPr lang="en-US" sz="2000" dirty="0"/>
              <a:t> following a public consultation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E-Learning </a:t>
            </a:r>
            <a:r>
              <a:rPr lang="en-US" sz="2000" dirty="0"/>
              <a:t>on Tax Incentives Principles to follow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30" name="Picture 29" descr="A blue and black file format&#10;&#10;AI-generated content may be incorrect.">
            <a:extLst>
              <a:ext uri="{FF2B5EF4-FFF2-40B4-BE49-F238E27FC236}">
                <a16:creationId xmlns:a16="http://schemas.microsoft.com/office/drawing/2014/main" id="{4ECBD9BF-302A-5B84-2AE9-DE09DC95D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034" y="1553780"/>
            <a:ext cx="890535" cy="999018"/>
          </a:xfrm>
          <a:prstGeom prst="rect">
            <a:avLst/>
          </a:prstGeom>
          <a:solidFill>
            <a:srgbClr val="F3F3F3"/>
          </a:solidFill>
        </p:spPr>
      </p:pic>
    </p:spTree>
    <p:extLst>
      <p:ext uri="{BB962C8B-B14F-4D97-AF65-F5344CB8AC3E}">
        <p14:creationId xmlns:p14="http://schemas.microsoft.com/office/powerpoint/2010/main" val="326747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DD1EA3-468F-CD85-7B1F-2D776FBDF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941786-38DE-5AED-BBAA-3C37E995E13E}"/>
              </a:ext>
            </a:extLst>
          </p:cNvPr>
          <p:cNvGraphicFramePr/>
          <p:nvPr/>
        </p:nvGraphicFramePr>
        <p:xfrm>
          <a:off x="6366077" y="1553780"/>
          <a:ext cx="4027990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" name="Title 1">
            <a:extLst>
              <a:ext uri="{FF2B5EF4-FFF2-40B4-BE49-F238E27FC236}">
                <a16:creationId xmlns:a16="http://schemas.microsoft.com/office/drawing/2014/main" id="{461EADA7-E5B4-0A09-A817-A40AB0F0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Tax Incentives Principles (TIPS)</a:t>
            </a:r>
            <a:endParaRPr lang="en-US" sz="4300" dirty="0">
              <a:latin typeface="+mn-lt"/>
              <a:cs typeface="Calibri Ligh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92C166-EB8D-192A-87BF-C23FBC71F559}"/>
              </a:ext>
            </a:extLst>
          </p:cNvPr>
          <p:cNvGrpSpPr/>
          <p:nvPr/>
        </p:nvGrpSpPr>
        <p:grpSpPr>
          <a:xfrm>
            <a:off x="6140530" y="731760"/>
            <a:ext cx="5949425" cy="5394479"/>
            <a:chOff x="-66685" y="1275907"/>
            <a:chExt cx="5949425" cy="53944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0A10C3D-F9A7-6D78-92A9-6594CFE581A6}"/>
                </a:ext>
              </a:extLst>
            </p:cNvPr>
            <p:cNvGrpSpPr/>
            <p:nvPr/>
          </p:nvGrpSpPr>
          <p:grpSpPr>
            <a:xfrm>
              <a:off x="-66685" y="1275907"/>
              <a:ext cx="5949425" cy="5394479"/>
              <a:chOff x="-66685" y="1275907"/>
              <a:chExt cx="5949425" cy="5394479"/>
            </a:xfrm>
          </p:grpSpPr>
          <p:pic>
            <p:nvPicPr>
              <p:cNvPr id="9" name="Picture 8" descr="A diagram of a diagram&#10;&#10;AI-generated content may be incorrect.">
                <a:extLst>
                  <a:ext uri="{FF2B5EF4-FFF2-40B4-BE49-F238E27FC236}">
                    <a16:creationId xmlns:a16="http://schemas.microsoft.com/office/drawing/2014/main" id="{6FA120BD-E53D-F7C2-4310-D7291915E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85" y="1275907"/>
                <a:ext cx="5767295" cy="5394479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E5DFA4B-47E2-4335-7A8A-127B1307B01F}"/>
                  </a:ext>
                </a:extLst>
              </p:cNvPr>
              <p:cNvGrpSpPr/>
              <p:nvPr/>
            </p:nvGrpSpPr>
            <p:grpSpPr>
              <a:xfrm>
                <a:off x="273771" y="1924024"/>
                <a:ext cx="5608969" cy="4190642"/>
                <a:chOff x="273771" y="1924024"/>
                <a:chExt cx="5608969" cy="4190642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6A8DBA-66F1-7621-A7D9-21D6A53851CD}"/>
                    </a:ext>
                  </a:extLst>
                </p:cNvPr>
                <p:cNvSpPr txBox="1"/>
                <p:nvPr/>
              </p:nvSpPr>
              <p:spPr>
                <a:xfrm>
                  <a:off x="2308719" y="1924024"/>
                  <a:ext cx="1969198" cy="423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Justification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29D818C-FB60-4CCF-FF08-DF075D8FB521}"/>
                    </a:ext>
                  </a:extLst>
                </p:cNvPr>
                <p:cNvSpPr txBox="1"/>
                <p:nvPr/>
              </p:nvSpPr>
              <p:spPr>
                <a:xfrm>
                  <a:off x="2063481" y="3925523"/>
                  <a:ext cx="150696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4BACC6"/>
                      </a:solidFill>
                    </a:rPr>
                    <a:t>Tax Incentives </a:t>
                  </a:r>
                </a:p>
                <a:p>
                  <a:pPr algn="ctr"/>
                  <a:r>
                    <a:rPr lang="en-US" b="1" dirty="0">
                      <a:solidFill>
                        <a:srgbClr val="4BACC6"/>
                      </a:solidFill>
                    </a:rPr>
                    <a:t>Principles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D6DE29D-BC9C-32E6-7ECC-A37D6C0BA3E6}"/>
                    </a:ext>
                  </a:extLst>
                </p:cNvPr>
                <p:cNvSpPr txBox="1"/>
                <p:nvPr/>
              </p:nvSpPr>
              <p:spPr>
                <a:xfrm>
                  <a:off x="4213428" y="2958056"/>
                  <a:ext cx="1669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58CA85E-023F-E8B1-886A-1D086D7CA5C9}"/>
                    </a:ext>
                  </a:extLst>
                </p:cNvPr>
                <p:cNvSpPr txBox="1"/>
                <p:nvPr/>
              </p:nvSpPr>
              <p:spPr>
                <a:xfrm>
                  <a:off x="273771" y="4879841"/>
                  <a:ext cx="1895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10142E08-2158-2726-7DDF-5CD7C29DD8FF}"/>
                    </a:ext>
                  </a:extLst>
                </p:cNvPr>
                <p:cNvGrpSpPr/>
                <p:nvPr/>
              </p:nvGrpSpPr>
              <p:grpSpPr>
                <a:xfrm>
                  <a:off x="2098604" y="4852572"/>
                  <a:ext cx="3338624" cy="1262094"/>
                  <a:chOff x="2098604" y="4852572"/>
                  <a:chExt cx="3338624" cy="126209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45209378-9B6D-5C79-EF74-77A03E042E36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604" y="5745334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Legislation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E70C4362-B001-0DF2-CB3E-6234C5873637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916" y="4852572"/>
                    <a:ext cx="166931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International Considerations</a:t>
                    </a:r>
                  </a:p>
                </p:txBody>
              </p:sp>
            </p:grp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4EB768-443F-AFC7-258C-4E9FB315CD42}"/>
                </a:ext>
              </a:extLst>
            </p:cNvPr>
            <p:cNvSpPr txBox="1"/>
            <p:nvPr/>
          </p:nvSpPr>
          <p:spPr>
            <a:xfrm>
              <a:off x="499763" y="2585041"/>
              <a:ext cx="166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F81B0C-CE21-3C94-D9E4-0E7A836B6192}"/>
              </a:ext>
            </a:extLst>
          </p:cNvPr>
          <p:cNvSpPr txBox="1"/>
          <p:nvPr/>
        </p:nvSpPr>
        <p:spPr>
          <a:xfrm>
            <a:off x="311290" y="967920"/>
            <a:ext cx="57381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</a:t>
            </a:r>
            <a:r>
              <a:rPr lang="en-US" sz="1900" i="1" dirty="0"/>
              <a:t>TIPS</a:t>
            </a:r>
            <a:r>
              <a:rPr lang="en-US" sz="1900" dirty="0"/>
              <a:t> are intended to help policymakers identify and secure any potential social gains from tax incentives while avoiding potential pitfalls.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They are aspirational.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Few countries fully comply with all.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Many countries face capacity constraints, which may make meeting even some of the most basic of the TIPS challenging. This highlights the importance of </a:t>
            </a:r>
            <a:r>
              <a:rPr lang="en-US" sz="1900" b="1" dirty="0"/>
              <a:t>carefully assessing the design and implementation of incentives in light of available capacity</a:t>
            </a:r>
            <a:r>
              <a:rPr lang="en-US" sz="19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/>
              <a:t>But for all countries, they present a clear view of </a:t>
            </a:r>
            <a:r>
              <a:rPr lang="en-US" sz="1900" b="1" i="1" dirty="0"/>
              <a:t>what should be aimed for</a:t>
            </a:r>
            <a:r>
              <a:rPr lang="en-US" sz="1900" dirty="0"/>
              <a:t> and can provide a basis for progress or reform.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There are </a:t>
            </a:r>
            <a:r>
              <a:rPr lang="en-US" sz="1900" b="1" dirty="0"/>
              <a:t>six broad principles</a:t>
            </a:r>
            <a:r>
              <a:rPr lang="en-US" sz="1900" dirty="0"/>
              <a:t>, each with sub-principles, spanning the “life cycle” of a tax incentive:</a:t>
            </a:r>
          </a:p>
        </p:txBody>
      </p:sp>
    </p:spTree>
    <p:extLst>
      <p:ext uri="{BB962C8B-B14F-4D97-AF65-F5344CB8AC3E}">
        <p14:creationId xmlns:p14="http://schemas.microsoft.com/office/powerpoint/2010/main" val="414130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6103D8-599F-4C96-DD42-3B46AF2D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F9A52C1E-8383-BB1A-027D-0BF44EE96FAF}"/>
              </a:ext>
            </a:extLst>
          </p:cNvPr>
          <p:cNvGrpSpPr/>
          <p:nvPr/>
        </p:nvGrpSpPr>
        <p:grpSpPr>
          <a:xfrm>
            <a:off x="6152345" y="731760"/>
            <a:ext cx="5949425" cy="5394479"/>
            <a:chOff x="-66685" y="1275907"/>
            <a:chExt cx="5949425" cy="539447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2DCFA8-A875-068E-0319-A23CDAAE3B58}"/>
                </a:ext>
              </a:extLst>
            </p:cNvPr>
            <p:cNvGrpSpPr/>
            <p:nvPr/>
          </p:nvGrpSpPr>
          <p:grpSpPr>
            <a:xfrm>
              <a:off x="-66685" y="1275907"/>
              <a:ext cx="5949425" cy="5394479"/>
              <a:chOff x="-66685" y="1275907"/>
              <a:chExt cx="5949425" cy="5394479"/>
            </a:xfrm>
          </p:grpSpPr>
          <p:pic>
            <p:nvPicPr>
              <p:cNvPr id="59" name="Picture 58" descr="A diagram of a diagram&#10;&#10;AI-generated content may be incorrect.">
                <a:extLst>
                  <a:ext uri="{FF2B5EF4-FFF2-40B4-BE49-F238E27FC236}">
                    <a16:creationId xmlns:a16="http://schemas.microsoft.com/office/drawing/2014/main" id="{94CE1E15-66CF-645B-0531-BFDFEC452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85" y="1275907"/>
                <a:ext cx="5767295" cy="5394479"/>
              </a:xfrm>
              <a:prstGeom prst="rect">
                <a:avLst/>
              </a:prstGeom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680D311-2544-20D3-A626-189D40361766}"/>
                  </a:ext>
                </a:extLst>
              </p:cNvPr>
              <p:cNvGrpSpPr/>
              <p:nvPr/>
            </p:nvGrpSpPr>
            <p:grpSpPr>
              <a:xfrm>
                <a:off x="273771" y="1924024"/>
                <a:ext cx="5608969" cy="4190642"/>
                <a:chOff x="273771" y="1924024"/>
                <a:chExt cx="5608969" cy="4190642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150B934-6E94-8BB9-8CCD-B25F7B3B042B}"/>
                    </a:ext>
                  </a:extLst>
                </p:cNvPr>
                <p:cNvSpPr txBox="1"/>
                <p:nvPr/>
              </p:nvSpPr>
              <p:spPr>
                <a:xfrm>
                  <a:off x="2308719" y="1924024"/>
                  <a:ext cx="1969198" cy="423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Justification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4A94926-2B4C-1853-EB73-677F38981ABC}"/>
                    </a:ext>
                  </a:extLst>
                </p:cNvPr>
                <p:cNvSpPr txBox="1"/>
                <p:nvPr/>
              </p:nvSpPr>
              <p:spPr>
                <a:xfrm>
                  <a:off x="2063481" y="3925523"/>
                  <a:ext cx="150696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4BACC6"/>
                      </a:solidFill>
                    </a:rPr>
                    <a:t>Tax Incentives </a:t>
                  </a:r>
                </a:p>
                <a:p>
                  <a:pPr algn="ctr"/>
                  <a:r>
                    <a:rPr lang="en-US" b="1" dirty="0">
                      <a:solidFill>
                        <a:srgbClr val="4BACC6"/>
                      </a:solidFill>
                    </a:rPr>
                    <a:t>Principles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FBA3E22-D644-2E19-C4C1-F851AEAF99A8}"/>
                    </a:ext>
                  </a:extLst>
                </p:cNvPr>
                <p:cNvSpPr txBox="1"/>
                <p:nvPr/>
              </p:nvSpPr>
              <p:spPr>
                <a:xfrm>
                  <a:off x="4213428" y="2958056"/>
                  <a:ext cx="1669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1194AEF-4DA7-06EA-25D8-AF5EBE0D7F9A}"/>
                    </a:ext>
                  </a:extLst>
                </p:cNvPr>
                <p:cNvSpPr txBox="1"/>
                <p:nvPr/>
              </p:nvSpPr>
              <p:spPr>
                <a:xfrm>
                  <a:off x="273771" y="4879841"/>
                  <a:ext cx="1895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65C3FF9-2079-F876-2875-787DAE99813C}"/>
                    </a:ext>
                  </a:extLst>
                </p:cNvPr>
                <p:cNvGrpSpPr/>
                <p:nvPr/>
              </p:nvGrpSpPr>
              <p:grpSpPr>
                <a:xfrm>
                  <a:off x="2098604" y="4852572"/>
                  <a:ext cx="3338624" cy="1262094"/>
                  <a:chOff x="2098604" y="4852572"/>
                  <a:chExt cx="3338624" cy="1262094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564CC0C-24C5-32E3-3972-0EC276D5BE14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604" y="5745334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Legislation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3740773-BD04-1D27-B702-03DE079E5B4F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916" y="4852572"/>
                    <a:ext cx="166931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International Considerations</a:t>
                    </a:r>
                  </a:p>
                </p:txBody>
              </p:sp>
            </p:grp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849A7C-3877-881D-ECBA-8B3E06EC8A9E}"/>
                </a:ext>
              </a:extLst>
            </p:cNvPr>
            <p:cNvSpPr txBox="1"/>
            <p:nvPr/>
          </p:nvSpPr>
          <p:spPr>
            <a:xfrm>
              <a:off x="499763" y="2585041"/>
              <a:ext cx="166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994E8664-3634-6C82-86ED-11C226BC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1: Justification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DCABC278-060A-F8B7-8480-5FDA05031D38}"/>
              </a:ext>
            </a:extLst>
          </p:cNvPr>
          <p:cNvSpPr/>
          <p:nvPr/>
        </p:nvSpPr>
        <p:spPr>
          <a:xfrm>
            <a:off x="5974465" y="666750"/>
            <a:ext cx="6086475" cy="5705475"/>
          </a:xfrm>
          <a:custGeom>
            <a:avLst/>
            <a:gdLst>
              <a:gd name="connsiteX0" fmla="*/ 4391025 w 6086475"/>
              <a:gd name="connsiteY0" fmla="*/ 0 h 5705475"/>
              <a:gd name="connsiteX1" fmla="*/ 4400550 w 6086475"/>
              <a:gd name="connsiteY1" fmla="*/ 142875 h 5705475"/>
              <a:gd name="connsiteX2" fmla="*/ 4438650 w 6086475"/>
              <a:gd name="connsiteY2" fmla="*/ 295275 h 5705475"/>
              <a:gd name="connsiteX3" fmla="*/ 4429125 w 6086475"/>
              <a:gd name="connsiteY3" fmla="*/ 523875 h 5705475"/>
              <a:gd name="connsiteX4" fmla="*/ 4419600 w 6086475"/>
              <a:gd name="connsiteY4" fmla="*/ 552450 h 5705475"/>
              <a:gd name="connsiteX5" fmla="*/ 4391025 w 6086475"/>
              <a:gd name="connsiteY5" fmla="*/ 685800 h 5705475"/>
              <a:gd name="connsiteX6" fmla="*/ 4381500 w 6086475"/>
              <a:gd name="connsiteY6" fmla="*/ 771525 h 5705475"/>
              <a:gd name="connsiteX7" fmla="*/ 4371975 w 6086475"/>
              <a:gd name="connsiteY7" fmla="*/ 1028700 h 5705475"/>
              <a:gd name="connsiteX8" fmla="*/ 4352925 w 6086475"/>
              <a:gd name="connsiteY8" fmla="*/ 1057275 h 5705475"/>
              <a:gd name="connsiteX9" fmla="*/ 4333875 w 6086475"/>
              <a:gd name="connsiteY9" fmla="*/ 1095375 h 5705475"/>
              <a:gd name="connsiteX10" fmla="*/ 4314825 w 6086475"/>
              <a:gd name="connsiteY10" fmla="*/ 1171575 h 5705475"/>
              <a:gd name="connsiteX11" fmla="*/ 4267200 w 6086475"/>
              <a:gd name="connsiteY11" fmla="*/ 1209675 h 5705475"/>
              <a:gd name="connsiteX12" fmla="*/ 4238625 w 6086475"/>
              <a:gd name="connsiteY12" fmla="*/ 1219200 h 5705475"/>
              <a:gd name="connsiteX13" fmla="*/ 4210050 w 6086475"/>
              <a:gd name="connsiteY13" fmla="*/ 1238250 h 5705475"/>
              <a:gd name="connsiteX14" fmla="*/ 4124325 w 6086475"/>
              <a:gd name="connsiteY14" fmla="*/ 1266825 h 5705475"/>
              <a:gd name="connsiteX15" fmla="*/ 4067175 w 6086475"/>
              <a:gd name="connsiteY15" fmla="*/ 1314450 h 5705475"/>
              <a:gd name="connsiteX16" fmla="*/ 4019550 w 6086475"/>
              <a:gd name="connsiteY16" fmla="*/ 1343025 h 5705475"/>
              <a:gd name="connsiteX17" fmla="*/ 3981450 w 6086475"/>
              <a:gd name="connsiteY17" fmla="*/ 1371600 h 5705475"/>
              <a:gd name="connsiteX18" fmla="*/ 3867150 w 6086475"/>
              <a:gd name="connsiteY18" fmla="*/ 1419225 h 5705475"/>
              <a:gd name="connsiteX19" fmla="*/ 3771900 w 6086475"/>
              <a:gd name="connsiteY19" fmla="*/ 1476375 h 5705475"/>
              <a:gd name="connsiteX20" fmla="*/ 3714750 w 6086475"/>
              <a:gd name="connsiteY20" fmla="*/ 1495425 h 5705475"/>
              <a:gd name="connsiteX21" fmla="*/ 3667125 w 6086475"/>
              <a:gd name="connsiteY21" fmla="*/ 1514475 h 5705475"/>
              <a:gd name="connsiteX22" fmla="*/ 3600450 w 6086475"/>
              <a:gd name="connsiteY22" fmla="*/ 1524000 h 5705475"/>
              <a:gd name="connsiteX23" fmla="*/ 3505200 w 6086475"/>
              <a:gd name="connsiteY23" fmla="*/ 1533525 h 5705475"/>
              <a:gd name="connsiteX24" fmla="*/ 3419475 w 6086475"/>
              <a:gd name="connsiteY24" fmla="*/ 1543050 h 5705475"/>
              <a:gd name="connsiteX25" fmla="*/ 3390900 w 6086475"/>
              <a:gd name="connsiteY25" fmla="*/ 1552575 h 5705475"/>
              <a:gd name="connsiteX26" fmla="*/ 3133725 w 6086475"/>
              <a:gd name="connsiteY26" fmla="*/ 1571625 h 5705475"/>
              <a:gd name="connsiteX27" fmla="*/ 2857500 w 6086475"/>
              <a:gd name="connsiteY27" fmla="*/ 1600200 h 5705475"/>
              <a:gd name="connsiteX28" fmla="*/ 2762250 w 6086475"/>
              <a:gd name="connsiteY28" fmla="*/ 1609725 h 5705475"/>
              <a:gd name="connsiteX29" fmla="*/ 2714625 w 6086475"/>
              <a:gd name="connsiteY29" fmla="*/ 1619250 h 5705475"/>
              <a:gd name="connsiteX30" fmla="*/ 2438400 w 6086475"/>
              <a:gd name="connsiteY30" fmla="*/ 1638300 h 5705475"/>
              <a:gd name="connsiteX31" fmla="*/ 2305050 w 6086475"/>
              <a:gd name="connsiteY31" fmla="*/ 1600200 h 5705475"/>
              <a:gd name="connsiteX32" fmla="*/ 2286000 w 6086475"/>
              <a:gd name="connsiteY32" fmla="*/ 1562100 h 5705475"/>
              <a:gd name="connsiteX33" fmla="*/ 2266950 w 6086475"/>
              <a:gd name="connsiteY33" fmla="*/ 1495425 h 5705475"/>
              <a:gd name="connsiteX34" fmla="*/ 2276475 w 6086475"/>
              <a:gd name="connsiteY34" fmla="*/ 1133475 h 5705475"/>
              <a:gd name="connsiteX35" fmla="*/ 2286000 w 6086475"/>
              <a:gd name="connsiteY35" fmla="*/ 1095375 h 5705475"/>
              <a:gd name="connsiteX36" fmla="*/ 2295525 w 6086475"/>
              <a:gd name="connsiteY36" fmla="*/ 1028700 h 5705475"/>
              <a:gd name="connsiteX37" fmla="*/ 2286000 w 6086475"/>
              <a:gd name="connsiteY37" fmla="*/ 838200 h 5705475"/>
              <a:gd name="connsiteX38" fmla="*/ 2257425 w 6086475"/>
              <a:gd name="connsiteY38" fmla="*/ 809625 h 5705475"/>
              <a:gd name="connsiteX39" fmla="*/ 2200275 w 6086475"/>
              <a:gd name="connsiteY39" fmla="*/ 771525 h 5705475"/>
              <a:gd name="connsiteX40" fmla="*/ 2028825 w 6086475"/>
              <a:gd name="connsiteY40" fmla="*/ 695325 h 5705475"/>
              <a:gd name="connsiteX41" fmla="*/ 1905000 w 6086475"/>
              <a:gd name="connsiteY41" fmla="*/ 666750 h 5705475"/>
              <a:gd name="connsiteX42" fmla="*/ 1819275 w 6086475"/>
              <a:gd name="connsiteY42" fmla="*/ 628650 h 5705475"/>
              <a:gd name="connsiteX43" fmla="*/ 1733550 w 6086475"/>
              <a:gd name="connsiteY43" fmla="*/ 571500 h 5705475"/>
              <a:gd name="connsiteX44" fmla="*/ 1704975 w 6086475"/>
              <a:gd name="connsiteY44" fmla="*/ 542925 h 5705475"/>
              <a:gd name="connsiteX45" fmla="*/ 1685925 w 6086475"/>
              <a:gd name="connsiteY45" fmla="*/ 514350 h 5705475"/>
              <a:gd name="connsiteX46" fmla="*/ 1647825 w 6086475"/>
              <a:gd name="connsiteY46" fmla="*/ 485775 h 5705475"/>
              <a:gd name="connsiteX47" fmla="*/ 1590675 w 6086475"/>
              <a:gd name="connsiteY47" fmla="*/ 447675 h 5705475"/>
              <a:gd name="connsiteX48" fmla="*/ 1552575 w 6086475"/>
              <a:gd name="connsiteY48" fmla="*/ 438150 h 5705475"/>
              <a:gd name="connsiteX49" fmla="*/ 1495425 w 6086475"/>
              <a:gd name="connsiteY49" fmla="*/ 428625 h 5705475"/>
              <a:gd name="connsiteX50" fmla="*/ 1438275 w 6086475"/>
              <a:gd name="connsiteY50" fmla="*/ 409575 h 5705475"/>
              <a:gd name="connsiteX51" fmla="*/ 1209675 w 6086475"/>
              <a:gd name="connsiteY51" fmla="*/ 428625 h 5705475"/>
              <a:gd name="connsiteX52" fmla="*/ 1133475 w 6086475"/>
              <a:gd name="connsiteY52" fmla="*/ 438150 h 5705475"/>
              <a:gd name="connsiteX53" fmla="*/ 1028700 w 6086475"/>
              <a:gd name="connsiteY53" fmla="*/ 485775 h 5705475"/>
              <a:gd name="connsiteX54" fmla="*/ 981075 w 6086475"/>
              <a:gd name="connsiteY54" fmla="*/ 504825 h 5705475"/>
              <a:gd name="connsiteX55" fmla="*/ 952500 w 6086475"/>
              <a:gd name="connsiteY55" fmla="*/ 533400 h 5705475"/>
              <a:gd name="connsiteX56" fmla="*/ 914400 w 6086475"/>
              <a:gd name="connsiteY56" fmla="*/ 561975 h 5705475"/>
              <a:gd name="connsiteX57" fmla="*/ 781050 w 6086475"/>
              <a:gd name="connsiteY57" fmla="*/ 695325 h 5705475"/>
              <a:gd name="connsiteX58" fmla="*/ 704850 w 6086475"/>
              <a:gd name="connsiteY58" fmla="*/ 790575 h 5705475"/>
              <a:gd name="connsiteX59" fmla="*/ 685800 w 6086475"/>
              <a:gd name="connsiteY59" fmla="*/ 847725 h 5705475"/>
              <a:gd name="connsiteX60" fmla="*/ 666750 w 6086475"/>
              <a:gd name="connsiteY60" fmla="*/ 895350 h 5705475"/>
              <a:gd name="connsiteX61" fmla="*/ 657225 w 6086475"/>
              <a:gd name="connsiteY61" fmla="*/ 1066800 h 5705475"/>
              <a:gd name="connsiteX62" fmla="*/ 561975 w 6086475"/>
              <a:gd name="connsiteY62" fmla="*/ 1219200 h 5705475"/>
              <a:gd name="connsiteX63" fmla="*/ 485775 w 6086475"/>
              <a:gd name="connsiteY63" fmla="*/ 1333500 h 5705475"/>
              <a:gd name="connsiteX64" fmla="*/ 476250 w 6086475"/>
              <a:gd name="connsiteY64" fmla="*/ 1390650 h 5705475"/>
              <a:gd name="connsiteX65" fmla="*/ 428625 w 6086475"/>
              <a:gd name="connsiteY65" fmla="*/ 1514475 h 5705475"/>
              <a:gd name="connsiteX66" fmla="*/ 409575 w 6086475"/>
              <a:gd name="connsiteY66" fmla="*/ 1628775 h 5705475"/>
              <a:gd name="connsiteX67" fmla="*/ 352425 w 6086475"/>
              <a:gd name="connsiteY67" fmla="*/ 1724025 h 5705475"/>
              <a:gd name="connsiteX68" fmla="*/ 333375 w 6086475"/>
              <a:gd name="connsiteY68" fmla="*/ 1781175 h 5705475"/>
              <a:gd name="connsiteX69" fmla="*/ 142875 w 6086475"/>
              <a:gd name="connsiteY69" fmla="*/ 1990725 h 5705475"/>
              <a:gd name="connsiteX70" fmla="*/ 104775 w 6086475"/>
              <a:gd name="connsiteY70" fmla="*/ 2095500 h 5705475"/>
              <a:gd name="connsiteX71" fmla="*/ 85725 w 6086475"/>
              <a:gd name="connsiteY71" fmla="*/ 2352675 h 5705475"/>
              <a:gd name="connsiteX72" fmla="*/ 76200 w 6086475"/>
              <a:gd name="connsiteY72" fmla="*/ 2400300 h 5705475"/>
              <a:gd name="connsiteX73" fmla="*/ 66675 w 6086475"/>
              <a:gd name="connsiteY73" fmla="*/ 2457450 h 5705475"/>
              <a:gd name="connsiteX74" fmla="*/ 38100 w 6086475"/>
              <a:gd name="connsiteY74" fmla="*/ 2571750 h 5705475"/>
              <a:gd name="connsiteX75" fmla="*/ 19050 w 6086475"/>
              <a:gd name="connsiteY75" fmla="*/ 3000375 h 5705475"/>
              <a:gd name="connsiteX76" fmla="*/ 0 w 6086475"/>
              <a:gd name="connsiteY76" fmla="*/ 3067050 h 5705475"/>
              <a:gd name="connsiteX77" fmla="*/ 38100 w 6086475"/>
              <a:gd name="connsiteY77" fmla="*/ 3476625 h 5705475"/>
              <a:gd name="connsiteX78" fmla="*/ 57150 w 6086475"/>
              <a:gd name="connsiteY78" fmla="*/ 3581400 h 5705475"/>
              <a:gd name="connsiteX79" fmla="*/ 123825 w 6086475"/>
              <a:gd name="connsiteY79" fmla="*/ 3743325 h 5705475"/>
              <a:gd name="connsiteX80" fmla="*/ 209550 w 6086475"/>
              <a:gd name="connsiteY80" fmla="*/ 4114800 h 5705475"/>
              <a:gd name="connsiteX81" fmla="*/ 257175 w 6086475"/>
              <a:gd name="connsiteY81" fmla="*/ 4267200 h 5705475"/>
              <a:gd name="connsiteX82" fmla="*/ 381000 w 6086475"/>
              <a:gd name="connsiteY82" fmla="*/ 4524375 h 5705475"/>
              <a:gd name="connsiteX83" fmla="*/ 409575 w 6086475"/>
              <a:gd name="connsiteY83" fmla="*/ 4581525 h 5705475"/>
              <a:gd name="connsiteX84" fmla="*/ 495300 w 6086475"/>
              <a:gd name="connsiteY84" fmla="*/ 4743450 h 5705475"/>
              <a:gd name="connsiteX85" fmla="*/ 523875 w 6086475"/>
              <a:gd name="connsiteY85" fmla="*/ 4781550 h 5705475"/>
              <a:gd name="connsiteX86" fmla="*/ 590550 w 6086475"/>
              <a:gd name="connsiteY86" fmla="*/ 4876800 h 5705475"/>
              <a:gd name="connsiteX87" fmla="*/ 781050 w 6086475"/>
              <a:gd name="connsiteY87" fmla="*/ 5010150 h 5705475"/>
              <a:gd name="connsiteX88" fmla="*/ 1038225 w 6086475"/>
              <a:gd name="connsiteY88" fmla="*/ 5191125 h 5705475"/>
              <a:gd name="connsiteX89" fmla="*/ 1114425 w 6086475"/>
              <a:gd name="connsiteY89" fmla="*/ 5219700 h 5705475"/>
              <a:gd name="connsiteX90" fmla="*/ 1285875 w 6086475"/>
              <a:gd name="connsiteY90" fmla="*/ 5286375 h 5705475"/>
              <a:gd name="connsiteX91" fmla="*/ 1362075 w 6086475"/>
              <a:gd name="connsiteY91" fmla="*/ 5295900 h 5705475"/>
              <a:gd name="connsiteX92" fmla="*/ 1438275 w 6086475"/>
              <a:gd name="connsiteY92" fmla="*/ 5314950 h 5705475"/>
              <a:gd name="connsiteX93" fmla="*/ 1657350 w 6086475"/>
              <a:gd name="connsiteY93" fmla="*/ 5362575 h 5705475"/>
              <a:gd name="connsiteX94" fmla="*/ 1724025 w 6086475"/>
              <a:gd name="connsiteY94" fmla="*/ 5419725 h 5705475"/>
              <a:gd name="connsiteX95" fmla="*/ 1771650 w 6086475"/>
              <a:gd name="connsiteY95" fmla="*/ 5448300 h 5705475"/>
              <a:gd name="connsiteX96" fmla="*/ 1828800 w 6086475"/>
              <a:gd name="connsiteY96" fmla="*/ 5486400 h 5705475"/>
              <a:gd name="connsiteX97" fmla="*/ 1962150 w 6086475"/>
              <a:gd name="connsiteY97" fmla="*/ 5524500 h 5705475"/>
              <a:gd name="connsiteX98" fmla="*/ 2114550 w 6086475"/>
              <a:gd name="connsiteY98" fmla="*/ 5581650 h 5705475"/>
              <a:gd name="connsiteX99" fmla="*/ 2190750 w 6086475"/>
              <a:gd name="connsiteY99" fmla="*/ 5591175 h 5705475"/>
              <a:gd name="connsiteX100" fmla="*/ 2409825 w 6086475"/>
              <a:gd name="connsiteY100" fmla="*/ 5610225 h 5705475"/>
              <a:gd name="connsiteX101" fmla="*/ 2447925 w 6086475"/>
              <a:gd name="connsiteY101" fmla="*/ 5629275 h 5705475"/>
              <a:gd name="connsiteX102" fmla="*/ 2590800 w 6086475"/>
              <a:gd name="connsiteY102" fmla="*/ 5676900 h 5705475"/>
              <a:gd name="connsiteX103" fmla="*/ 2647950 w 6086475"/>
              <a:gd name="connsiteY103" fmla="*/ 5686425 h 5705475"/>
              <a:gd name="connsiteX104" fmla="*/ 2676525 w 6086475"/>
              <a:gd name="connsiteY104" fmla="*/ 5695950 h 5705475"/>
              <a:gd name="connsiteX105" fmla="*/ 2733675 w 6086475"/>
              <a:gd name="connsiteY105" fmla="*/ 5705475 h 5705475"/>
              <a:gd name="connsiteX106" fmla="*/ 3095625 w 6086475"/>
              <a:gd name="connsiteY106" fmla="*/ 5695950 h 5705475"/>
              <a:gd name="connsiteX107" fmla="*/ 3590925 w 6086475"/>
              <a:gd name="connsiteY107" fmla="*/ 5686425 h 5705475"/>
              <a:gd name="connsiteX108" fmla="*/ 3895725 w 6086475"/>
              <a:gd name="connsiteY108" fmla="*/ 5657850 h 5705475"/>
              <a:gd name="connsiteX109" fmla="*/ 4010025 w 6086475"/>
              <a:gd name="connsiteY109" fmla="*/ 5629275 h 5705475"/>
              <a:gd name="connsiteX110" fmla="*/ 4181475 w 6086475"/>
              <a:gd name="connsiteY110" fmla="*/ 5610225 h 5705475"/>
              <a:gd name="connsiteX111" fmla="*/ 4391025 w 6086475"/>
              <a:gd name="connsiteY111" fmla="*/ 5553075 h 5705475"/>
              <a:gd name="connsiteX112" fmla="*/ 4572000 w 6086475"/>
              <a:gd name="connsiteY112" fmla="*/ 5505450 h 5705475"/>
              <a:gd name="connsiteX113" fmla="*/ 4848225 w 6086475"/>
              <a:gd name="connsiteY113" fmla="*/ 5381625 h 5705475"/>
              <a:gd name="connsiteX114" fmla="*/ 4962525 w 6086475"/>
              <a:gd name="connsiteY114" fmla="*/ 5286375 h 5705475"/>
              <a:gd name="connsiteX115" fmla="*/ 5067300 w 6086475"/>
              <a:gd name="connsiteY115" fmla="*/ 5191125 h 5705475"/>
              <a:gd name="connsiteX116" fmla="*/ 5143500 w 6086475"/>
              <a:gd name="connsiteY116" fmla="*/ 5095875 h 5705475"/>
              <a:gd name="connsiteX117" fmla="*/ 5257800 w 6086475"/>
              <a:gd name="connsiteY117" fmla="*/ 4981575 h 5705475"/>
              <a:gd name="connsiteX118" fmla="*/ 5314950 w 6086475"/>
              <a:gd name="connsiteY118" fmla="*/ 4895850 h 5705475"/>
              <a:gd name="connsiteX119" fmla="*/ 5429250 w 6086475"/>
              <a:gd name="connsiteY119" fmla="*/ 4714875 h 5705475"/>
              <a:gd name="connsiteX120" fmla="*/ 5657850 w 6086475"/>
              <a:gd name="connsiteY120" fmla="*/ 4381500 h 5705475"/>
              <a:gd name="connsiteX121" fmla="*/ 5686425 w 6086475"/>
              <a:gd name="connsiteY121" fmla="*/ 4324350 h 5705475"/>
              <a:gd name="connsiteX122" fmla="*/ 5753100 w 6086475"/>
              <a:gd name="connsiteY122" fmla="*/ 4152900 h 5705475"/>
              <a:gd name="connsiteX123" fmla="*/ 5781675 w 6086475"/>
              <a:gd name="connsiteY123" fmla="*/ 4095750 h 5705475"/>
              <a:gd name="connsiteX124" fmla="*/ 5800725 w 6086475"/>
              <a:gd name="connsiteY124" fmla="*/ 4038600 h 5705475"/>
              <a:gd name="connsiteX125" fmla="*/ 5838825 w 6086475"/>
              <a:gd name="connsiteY125" fmla="*/ 3971925 h 5705475"/>
              <a:gd name="connsiteX126" fmla="*/ 5886450 w 6086475"/>
              <a:gd name="connsiteY126" fmla="*/ 3829050 h 5705475"/>
              <a:gd name="connsiteX127" fmla="*/ 5924550 w 6086475"/>
              <a:gd name="connsiteY127" fmla="*/ 3743325 h 5705475"/>
              <a:gd name="connsiteX128" fmla="*/ 5934075 w 6086475"/>
              <a:gd name="connsiteY128" fmla="*/ 3657600 h 5705475"/>
              <a:gd name="connsiteX129" fmla="*/ 5943600 w 6086475"/>
              <a:gd name="connsiteY129" fmla="*/ 3629025 h 5705475"/>
              <a:gd name="connsiteX130" fmla="*/ 5953125 w 6086475"/>
              <a:gd name="connsiteY130" fmla="*/ 3562350 h 5705475"/>
              <a:gd name="connsiteX131" fmla="*/ 5962650 w 6086475"/>
              <a:gd name="connsiteY131" fmla="*/ 3505200 h 5705475"/>
              <a:gd name="connsiteX132" fmla="*/ 5991225 w 6086475"/>
              <a:gd name="connsiteY132" fmla="*/ 3400425 h 5705475"/>
              <a:gd name="connsiteX133" fmla="*/ 6010275 w 6086475"/>
              <a:gd name="connsiteY133" fmla="*/ 3295650 h 5705475"/>
              <a:gd name="connsiteX134" fmla="*/ 6019800 w 6086475"/>
              <a:gd name="connsiteY134" fmla="*/ 3171825 h 5705475"/>
              <a:gd name="connsiteX135" fmla="*/ 6038850 w 6086475"/>
              <a:gd name="connsiteY135" fmla="*/ 2905125 h 5705475"/>
              <a:gd name="connsiteX136" fmla="*/ 6048375 w 6086475"/>
              <a:gd name="connsiteY136" fmla="*/ 2752725 h 5705475"/>
              <a:gd name="connsiteX137" fmla="*/ 6067425 w 6086475"/>
              <a:gd name="connsiteY137" fmla="*/ 2390775 h 5705475"/>
              <a:gd name="connsiteX138" fmla="*/ 6086475 w 6086475"/>
              <a:gd name="connsiteY138" fmla="*/ 2286000 h 5705475"/>
              <a:gd name="connsiteX139" fmla="*/ 6076950 w 6086475"/>
              <a:gd name="connsiteY139" fmla="*/ 1838325 h 5705475"/>
              <a:gd name="connsiteX140" fmla="*/ 6029325 w 6086475"/>
              <a:gd name="connsiteY140" fmla="*/ 1714500 h 5705475"/>
              <a:gd name="connsiteX141" fmla="*/ 5972175 w 6086475"/>
              <a:gd name="connsiteY141" fmla="*/ 1581150 h 5705475"/>
              <a:gd name="connsiteX142" fmla="*/ 5895975 w 6086475"/>
              <a:gd name="connsiteY142" fmla="*/ 1476375 h 5705475"/>
              <a:gd name="connsiteX143" fmla="*/ 5848350 w 6086475"/>
              <a:gd name="connsiteY143" fmla="*/ 1419225 h 5705475"/>
              <a:gd name="connsiteX144" fmla="*/ 5772150 w 6086475"/>
              <a:gd name="connsiteY144" fmla="*/ 1285875 h 5705475"/>
              <a:gd name="connsiteX145" fmla="*/ 5753100 w 6086475"/>
              <a:gd name="connsiteY145" fmla="*/ 1247775 h 5705475"/>
              <a:gd name="connsiteX146" fmla="*/ 5705475 w 6086475"/>
              <a:gd name="connsiteY146" fmla="*/ 1209675 h 5705475"/>
              <a:gd name="connsiteX147" fmla="*/ 5657850 w 6086475"/>
              <a:gd name="connsiteY147" fmla="*/ 1162050 h 5705475"/>
              <a:gd name="connsiteX148" fmla="*/ 5534025 w 6086475"/>
              <a:gd name="connsiteY148" fmla="*/ 1038225 h 5705475"/>
              <a:gd name="connsiteX149" fmla="*/ 5410200 w 6086475"/>
              <a:gd name="connsiteY149" fmla="*/ 942975 h 5705475"/>
              <a:gd name="connsiteX150" fmla="*/ 5362575 w 6086475"/>
              <a:gd name="connsiteY150" fmla="*/ 876300 h 5705475"/>
              <a:gd name="connsiteX151" fmla="*/ 5276850 w 6086475"/>
              <a:gd name="connsiteY151" fmla="*/ 790575 h 5705475"/>
              <a:gd name="connsiteX152" fmla="*/ 5238750 w 6086475"/>
              <a:gd name="connsiteY152" fmla="*/ 733425 h 5705475"/>
              <a:gd name="connsiteX153" fmla="*/ 5133975 w 6086475"/>
              <a:gd name="connsiteY153" fmla="*/ 628650 h 5705475"/>
              <a:gd name="connsiteX154" fmla="*/ 4914900 w 6086475"/>
              <a:gd name="connsiteY154" fmla="*/ 466725 h 5705475"/>
              <a:gd name="connsiteX155" fmla="*/ 4743450 w 6086475"/>
              <a:gd name="connsiteY155" fmla="*/ 390525 h 5705475"/>
              <a:gd name="connsiteX156" fmla="*/ 4676775 w 6086475"/>
              <a:gd name="connsiteY156" fmla="*/ 361950 h 5705475"/>
              <a:gd name="connsiteX157" fmla="*/ 4562475 w 6086475"/>
              <a:gd name="connsiteY157" fmla="*/ 295275 h 5705475"/>
              <a:gd name="connsiteX158" fmla="*/ 4533900 w 6086475"/>
              <a:gd name="connsiteY158" fmla="*/ 257175 h 5705475"/>
              <a:gd name="connsiteX159" fmla="*/ 4514850 w 6086475"/>
              <a:gd name="connsiteY159" fmla="*/ 228600 h 5705475"/>
              <a:gd name="connsiteX160" fmla="*/ 4476750 w 6086475"/>
              <a:gd name="connsiteY160" fmla="*/ 209550 h 5705475"/>
              <a:gd name="connsiteX161" fmla="*/ 4391025 w 6086475"/>
              <a:gd name="connsiteY161" fmla="*/ 190500 h 570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86475" h="5705475">
                <a:moveTo>
                  <a:pt x="4391025" y="0"/>
                </a:moveTo>
                <a:cubicBezTo>
                  <a:pt x="4394200" y="47625"/>
                  <a:pt x="4392950" y="95753"/>
                  <a:pt x="4400550" y="142875"/>
                </a:cubicBezTo>
                <a:cubicBezTo>
                  <a:pt x="4408888" y="194570"/>
                  <a:pt x="4438650" y="295275"/>
                  <a:pt x="4438650" y="295275"/>
                </a:cubicBezTo>
                <a:cubicBezTo>
                  <a:pt x="4435475" y="371475"/>
                  <a:pt x="4434759" y="447817"/>
                  <a:pt x="4429125" y="523875"/>
                </a:cubicBezTo>
                <a:cubicBezTo>
                  <a:pt x="4428383" y="533888"/>
                  <a:pt x="4421396" y="542572"/>
                  <a:pt x="4419600" y="552450"/>
                </a:cubicBezTo>
                <a:cubicBezTo>
                  <a:pt x="4395569" y="684622"/>
                  <a:pt x="4427596" y="576088"/>
                  <a:pt x="4391025" y="685800"/>
                </a:cubicBezTo>
                <a:cubicBezTo>
                  <a:pt x="4387850" y="714375"/>
                  <a:pt x="4383095" y="742818"/>
                  <a:pt x="4381500" y="771525"/>
                </a:cubicBezTo>
                <a:cubicBezTo>
                  <a:pt x="4376742" y="857177"/>
                  <a:pt x="4380511" y="943342"/>
                  <a:pt x="4371975" y="1028700"/>
                </a:cubicBezTo>
                <a:cubicBezTo>
                  <a:pt x="4370836" y="1040091"/>
                  <a:pt x="4358605" y="1047336"/>
                  <a:pt x="4352925" y="1057275"/>
                </a:cubicBezTo>
                <a:cubicBezTo>
                  <a:pt x="4345880" y="1069603"/>
                  <a:pt x="4338365" y="1081905"/>
                  <a:pt x="4333875" y="1095375"/>
                </a:cubicBezTo>
                <a:cubicBezTo>
                  <a:pt x="4325596" y="1120213"/>
                  <a:pt x="4335269" y="1155219"/>
                  <a:pt x="4314825" y="1171575"/>
                </a:cubicBezTo>
                <a:cubicBezTo>
                  <a:pt x="4298950" y="1184275"/>
                  <a:pt x="4284440" y="1198900"/>
                  <a:pt x="4267200" y="1209675"/>
                </a:cubicBezTo>
                <a:cubicBezTo>
                  <a:pt x="4258686" y="1214996"/>
                  <a:pt x="4247605" y="1214710"/>
                  <a:pt x="4238625" y="1219200"/>
                </a:cubicBezTo>
                <a:cubicBezTo>
                  <a:pt x="4228386" y="1224320"/>
                  <a:pt x="4220289" y="1233130"/>
                  <a:pt x="4210050" y="1238250"/>
                </a:cubicBezTo>
                <a:cubicBezTo>
                  <a:pt x="4174182" y="1256184"/>
                  <a:pt x="4160705" y="1257730"/>
                  <a:pt x="4124325" y="1266825"/>
                </a:cubicBezTo>
                <a:cubicBezTo>
                  <a:pt x="3991052" y="1355674"/>
                  <a:pt x="4213854" y="1204441"/>
                  <a:pt x="4067175" y="1314450"/>
                </a:cubicBezTo>
                <a:cubicBezTo>
                  <a:pt x="4052364" y="1325558"/>
                  <a:pt x="4034954" y="1332756"/>
                  <a:pt x="4019550" y="1343025"/>
                </a:cubicBezTo>
                <a:cubicBezTo>
                  <a:pt x="4006341" y="1351831"/>
                  <a:pt x="3995649" y="1364500"/>
                  <a:pt x="3981450" y="1371600"/>
                </a:cubicBezTo>
                <a:cubicBezTo>
                  <a:pt x="3890674" y="1416988"/>
                  <a:pt x="4009565" y="1312414"/>
                  <a:pt x="3867150" y="1419225"/>
                </a:cubicBezTo>
                <a:cubicBezTo>
                  <a:pt x="3825306" y="1450608"/>
                  <a:pt x="3825412" y="1454078"/>
                  <a:pt x="3771900" y="1476375"/>
                </a:cubicBezTo>
                <a:cubicBezTo>
                  <a:pt x="3753364" y="1484098"/>
                  <a:pt x="3733621" y="1488563"/>
                  <a:pt x="3714750" y="1495425"/>
                </a:cubicBezTo>
                <a:cubicBezTo>
                  <a:pt x="3698682" y="1501268"/>
                  <a:pt x="3683712" y="1510328"/>
                  <a:pt x="3667125" y="1514475"/>
                </a:cubicBezTo>
                <a:cubicBezTo>
                  <a:pt x="3645345" y="1519920"/>
                  <a:pt x="3622747" y="1521377"/>
                  <a:pt x="3600450" y="1524000"/>
                </a:cubicBezTo>
                <a:cubicBezTo>
                  <a:pt x="3568760" y="1527728"/>
                  <a:pt x="3536933" y="1530185"/>
                  <a:pt x="3505200" y="1533525"/>
                </a:cubicBezTo>
                <a:lnTo>
                  <a:pt x="3419475" y="1543050"/>
                </a:lnTo>
                <a:cubicBezTo>
                  <a:pt x="3409950" y="1546225"/>
                  <a:pt x="3400701" y="1550397"/>
                  <a:pt x="3390900" y="1552575"/>
                </a:cubicBezTo>
                <a:cubicBezTo>
                  <a:pt x="3307042" y="1571210"/>
                  <a:pt x="3217783" y="1567622"/>
                  <a:pt x="3133725" y="1571625"/>
                </a:cubicBezTo>
                <a:cubicBezTo>
                  <a:pt x="3012868" y="1601839"/>
                  <a:pt x="3142164" y="1571734"/>
                  <a:pt x="2857500" y="1600200"/>
                </a:cubicBezTo>
                <a:cubicBezTo>
                  <a:pt x="2825750" y="1603375"/>
                  <a:pt x="2793878" y="1605508"/>
                  <a:pt x="2762250" y="1609725"/>
                </a:cubicBezTo>
                <a:cubicBezTo>
                  <a:pt x="2746203" y="1611865"/>
                  <a:pt x="2730752" y="1617827"/>
                  <a:pt x="2714625" y="1619250"/>
                </a:cubicBezTo>
                <a:cubicBezTo>
                  <a:pt x="2622688" y="1627362"/>
                  <a:pt x="2530475" y="1631950"/>
                  <a:pt x="2438400" y="1638300"/>
                </a:cubicBezTo>
                <a:cubicBezTo>
                  <a:pt x="2393950" y="1625600"/>
                  <a:pt x="2346398" y="1620874"/>
                  <a:pt x="2305050" y="1600200"/>
                </a:cubicBezTo>
                <a:cubicBezTo>
                  <a:pt x="2292350" y="1593850"/>
                  <a:pt x="2290852" y="1575444"/>
                  <a:pt x="2286000" y="1562100"/>
                </a:cubicBezTo>
                <a:cubicBezTo>
                  <a:pt x="2278101" y="1540377"/>
                  <a:pt x="2273300" y="1517650"/>
                  <a:pt x="2266950" y="1495425"/>
                </a:cubicBezTo>
                <a:cubicBezTo>
                  <a:pt x="2270125" y="1374775"/>
                  <a:pt x="2270734" y="1254030"/>
                  <a:pt x="2276475" y="1133475"/>
                </a:cubicBezTo>
                <a:cubicBezTo>
                  <a:pt x="2277098" y="1120399"/>
                  <a:pt x="2283658" y="1108255"/>
                  <a:pt x="2286000" y="1095375"/>
                </a:cubicBezTo>
                <a:cubicBezTo>
                  <a:pt x="2290016" y="1073286"/>
                  <a:pt x="2292350" y="1050925"/>
                  <a:pt x="2295525" y="1028700"/>
                </a:cubicBezTo>
                <a:cubicBezTo>
                  <a:pt x="2292350" y="965200"/>
                  <a:pt x="2296894" y="900839"/>
                  <a:pt x="2286000" y="838200"/>
                </a:cubicBezTo>
                <a:cubicBezTo>
                  <a:pt x="2283692" y="824929"/>
                  <a:pt x="2268058" y="817895"/>
                  <a:pt x="2257425" y="809625"/>
                </a:cubicBezTo>
                <a:cubicBezTo>
                  <a:pt x="2239353" y="795569"/>
                  <a:pt x="2220154" y="782884"/>
                  <a:pt x="2200275" y="771525"/>
                </a:cubicBezTo>
                <a:cubicBezTo>
                  <a:pt x="2160585" y="748845"/>
                  <a:pt x="2069648" y="706989"/>
                  <a:pt x="2028825" y="695325"/>
                </a:cubicBezTo>
                <a:cubicBezTo>
                  <a:pt x="1859854" y="647048"/>
                  <a:pt x="2054906" y="700062"/>
                  <a:pt x="1905000" y="666750"/>
                </a:cubicBezTo>
                <a:cubicBezTo>
                  <a:pt x="1878819" y="660932"/>
                  <a:pt x="1837465" y="639564"/>
                  <a:pt x="1819275" y="628650"/>
                </a:cubicBezTo>
                <a:cubicBezTo>
                  <a:pt x="1789826" y="610981"/>
                  <a:pt x="1757834" y="595784"/>
                  <a:pt x="1733550" y="571500"/>
                </a:cubicBezTo>
                <a:cubicBezTo>
                  <a:pt x="1724025" y="561975"/>
                  <a:pt x="1713599" y="553273"/>
                  <a:pt x="1704975" y="542925"/>
                </a:cubicBezTo>
                <a:cubicBezTo>
                  <a:pt x="1697646" y="534131"/>
                  <a:pt x="1694020" y="522445"/>
                  <a:pt x="1685925" y="514350"/>
                </a:cubicBezTo>
                <a:cubicBezTo>
                  <a:pt x="1674700" y="503125"/>
                  <a:pt x="1660830" y="494879"/>
                  <a:pt x="1647825" y="485775"/>
                </a:cubicBezTo>
                <a:cubicBezTo>
                  <a:pt x="1629068" y="472645"/>
                  <a:pt x="1612887" y="453228"/>
                  <a:pt x="1590675" y="447675"/>
                </a:cubicBezTo>
                <a:cubicBezTo>
                  <a:pt x="1577975" y="444500"/>
                  <a:pt x="1565412" y="440717"/>
                  <a:pt x="1552575" y="438150"/>
                </a:cubicBezTo>
                <a:cubicBezTo>
                  <a:pt x="1533637" y="434362"/>
                  <a:pt x="1514161" y="433309"/>
                  <a:pt x="1495425" y="428625"/>
                </a:cubicBezTo>
                <a:cubicBezTo>
                  <a:pt x="1475944" y="423755"/>
                  <a:pt x="1457325" y="415925"/>
                  <a:pt x="1438275" y="409575"/>
                </a:cubicBezTo>
                <a:lnTo>
                  <a:pt x="1209675" y="428625"/>
                </a:lnTo>
                <a:cubicBezTo>
                  <a:pt x="1184189" y="431014"/>
                  <a:pt x="1158417" y="432394"/>
                  <a:pt x="1133475" y="438150"/>
                </a:cubicBezTo>
                <a:cubicBezTo>
                  <a:pt x="1105233" y="444667"/>
                  <a:pt x="1052364" y="475019"/>
                  <a:pt x="1028700" y="485775"/>
                </a:cubicBezTo>
                <a:cubicBezTo>
                  <a:pt x="1013135" y="492850"/>
                  <a:pt x="996950" y="498475"/>
                  <a:pt x="981075" y="504825"/>
                </a:cubicBezTo>
                <a:cubicBezTo>
                  <a:pt x="971550" y="514350"/>
                  <a:pt x="962727" y="524634"/>
                  <a:pt x="952500" y="533400"/>
                </a:cubicBezTo>
                <a:cubicBezTo>
                  <a:pt x="940447" y="543731"/>
                  <a:pt x="925941" y="551075"/>
                  <a:pt x="914400" y="561975"/>
                </a:cubicBezTo>
                <a:cubicBezTo>
                  <a:pt x="868699" y="605137"/>
                  <a:pt x="817588" y="644172"/>
                  <a:pt x="781050" y="695325"/>
                </a:cubicBezTo>
                <a:cubicBezTo>
                  <a:pt x="725595" y="772961"/>
                  <a:pt x="752738" y="742687"/>
                  <a:pt x="704850" y="790575"/>
                </a:cubicBezTo>
                <a:cubicBezTo>
                  <a:pt x="698500" y="809625"/>
                  <a:pt x="692662" y="828854"/>
                  <a:pt x="685800" y="847725"/>
                </a:cubicBezTo>
                <a:cubicBezTo>
                  <a:pt x="679957" y="863793"/>
                  <a:pt x="668961" y="878396"/>
                  <a:pt x="666750" y="895350"/>
                </a:cubicBezTo>
                <a:cubicBezTo>
                  <a:pt x="659347" y="952107"/>
                  <a:pt x="666268" y="1010281"/>
                  <a:pt x="657225" y="1066800"/>
                </a:cubicBezTo>
                <a:cubicBezTo>
                  <a:pt x="646054" y="1136617"/>
                  <a:pt x="596090" y="1159500"/>
                  <a:pt x="561975" y="1219200"/>
                </a:cubicBezTo>
                <a:cubicBezTo>
                  <a:pt x="513789" y="1303526"/>
                  <a:pt x="539866" y="1265887"/>
                  <a:pt x="485775" y="1333500"/>
                </a:cubicBezTo>
                <a:cubicBezTo>
                  <a:pt x="482600" y="1352550"/>
                  <a:pt x="480934" y="1371914"/>
                  <a:pt x="476250" y="1390650"/>
                </a:cubicBezTo>
                <a:cubicBezTo>
                  <a:pt x="465571" y="1433364"/>
                  <a:pt x="445822" y="1474349"/>
                  <a:pt x="428625" y="1514475"/>
                </a:cubicBezTo>
                <a:cubicBezTo>
                  <a:pt x="425167" y="1542135"/>
                  <a:pt x="421375" y="1597308"/>
                  <a:pt x="409575" y="1628775"/>
                </a:cubicBezTo>
                <a:cubicBezTo>
                  <a:pt x="388190" y="1685801"/>
                  <a:pt x="385656" y="1657563"/>
                  <a:pt x="352425" y="1724025"/>
                </a:cubicBezTo>
                <a:cubicBezTo>
                  <a:pt x="343445" y="1741986"/>
                  <a:pt x="344018" y="1764147"/>
                  <a:pt x="333375" y="1781175"/>
                </a:cubicBezTo>
                <a:cubicBezTo>
                  <a:pt x="287600" y="1854415"/>
                  <a:pt x="201002" y="1932598"/>
                  <a:pt x="142875" y="1990725"/>
                </a:cubicBezTo>
                <a:cubicBezTo>
                  <a:pt x="127417" y="2026793"/>
                  <a:pt x="110271" y="2057026"/>
                  <a:pt x="104775" y="2095500"/>
                </a:cubicBezTo>
                <a:cubicBezTo>
                  <a:pt x="90958" y="2192217"/>
                  <a:pt x="95280" y="2247575"/>
                  <a:pt x="85725" y="2352675"/>
                </a:cubicBezTo>
                <a:cubicBezTo>
                  <a:pt x="84259" y="2368798"/>
                  <a:pt x="79096" y="2384372"/>
                  <a:pt x="76200" y="2400300"/>
                </a:cubicBezTo>
                <a:cubicBezTo>
                  <a:pt x="72745" y="2419301"/>
                  <a:pt x="71018" y="2438632"/>
                  <a:pt x="66675" y="2457450"/>
                </a:cubicBezTo>
                <a:cubicBezTo>
                  <a:pt x="13805" y="2686551"/>
                  <a:pt x="72730" y="2398598"/>
                  <a:pt x="38100" y="2571750"/>
                </a:cubicBezTo>
                <a:cubicBezTo>
                  <a:pt x="31750" y="2714625"/>
                  <a:pt x="30019" y="2857780"/>
                  <a:pt x="19050" y="3000375"/>
                </a:cubicBezTo>
                <a:cubicBezTo>
                  <a:pt x="17277" y="3023421"/>
                  <a:pt x="0" y="3043936"/>
                  <a:pt x="0" y="3067050"/>
                </a:cubicBezTo>
                <a:cubicBezTo>
                  <a:pt x="0" y="3394794"/>
                  <a:pt x="1214" y="3292195"/>
                  <a:pt x="38100" y="3476625"/>
                </a:cubicBezTo>
                <a:cubicBezTo>
                  <a:pt x="45062" y="3511433"/>
                  <a:pt x="48116" y="3547071"/>
                  <a:pt x="57150" y="3581400"/>
                </a:cubicBezTo>
                <a:cubicBezTo>
                  <a:pt x="67783" y="3621805"/>
                  <a:pt x="108046" y="3707823"/>
                  <a:pt x="123825" y="3743325"/>
                </a:cubicBezTo>
                <a:cubicBezTo>
                  <a:pt x="158788" y="3906486"/>
                  <a:pt x="168907" y="3977630"/>
                  <a:pt x="209550" y="4114800"/>
                </a:cubicBezTo>
                <a:cubicBezTo>
                  <a:pt x="224670" y="4165830"/>
                  <a:pt x="236624" y="4218105"/>
                  <a:pt x="257175" y="4267200"/>
                </a:cubicBezTo>
                <a:cubicBezTo>
                  <a:pt x="293914" y="4354965"/>
                  <a:pt x="339491" y="4438763"/>
                  <a:pt x="381000" y="4524375"/>
                </a:cubicBezTo>
                <a:cubicBezTo>
                  <a:pt x="390292" y="4543540"/>
                  <a:pt x="401665" y="4561750"/>
                  <a:pt x="409575" y="4581525"/>
                </a:cubicBezTo>
                <a:cubicBezTo>
                  <a:pt x="435477" y="4646279"/>
                  <a:pt x="444594" y="4675843"/>
                  <a:pt x="495300" y="4743450"/>
                </a:cubicBezTo>
                <a:cubicBezTo>
                  <a:pt x="504825" y="4756150"/>
                  <a:pt x="514771" y="4768545"/>
                  <a:pt x="523875" y="4781550"/>
                </a:cubicBezTo>
                <a:cubicBezTo>
                  <a:pt x="527395" y="4786578"/>
                  <a:pt x="578321" y="4865683"/>
                  <a:pt x="590550" y="4876800"/>
                </a:cubicBezTo>
                <a:cubicBezTo>
                  <a:pt x="634410" y="4916673"/>
                  <a:pt x="739806" y="4980880"/>
                  <a:pt x="781050" y="5010150"/>
                </a:cubicBezTo>
                <a:cubicBezTo>
                  <a:pt x="804298" y="5026649"/>
                  <a:pt x="971169" y="5157597"/>
                  <a:pt x="1038225" y="5191125"/>
                </a:cubicBezTo>
                <a:cubicBezTo>
                  <a:pt x="1062488" y="5203257"/>
                  <a:pt x="1089491" y="5209014"/>
                  <a:pt x="1114425" y="5219700"/>
                </a:cubicBezTo>
                <a:cubicBezTo>
                  <a:pt x="1211436" y="5261276"/>
                  <a:pt x="1143940" y="5250891"/>
                  <a:pt x="1285875" y="5286375"/>
                </a:cubicBezTo>
                <a:cubicBezTo>
                  <a:pt x="1310708" y="5292583"/>
                  <a:pt x="1336916" y="5291183"/>
                  <a:pt x="1362075" y="5295900"/>
                </a:cubicBezTo>
                <a:cubicBezTo>
                  <a:pt x="1387808" y="5300725"/>
                  <a:pt x="1412691" y="5309388"/>
                  <a:pt x="1438275" y="5314950"/>
                </a:cubicBezTo>
                <a:cubicBezTo>
                  <a:pt x="1696716" y="5371133"/>
                  <a:pt x="1485574" y="5319631"/>
                  <a:pt x="1657350" y="5362575"/>
                </a:cubicBezTo>
                <a:cubicBezTo>
                  <a:pt x="1759756" y="5430846"/>
                  <a:pt x="1585441" y="5311937"/>
                  <a:pt x="1724025" y="5419725"/>
                </a:cubicBezTo>
                <a:cubicBezTo>
                  <a:pt x="1738638" y="5431091"/>
                  <a:pt x="1756031" y="5438361"/>
                  <a:pt x="1771650" y="5448300"/>
                </a:cubicBezTo>
                <a:cubicBezTo>
                  <a:pt x="1790966" y="5460592"/>
                  <a:pt x="1808053" y="5476718"/>
                  <a:pt x="1828800" y="5486400"/>
                </a:cubicBezTo>
                <a:cubicBezTo>
                  <a:pt x="1879342" y="5509986"/>
                  <a:pt x="1912155" y="5514501"/>
                  <a:pt x="1962150" y="5524500"/>
                </a:cubicBezTo>
                <a:cubicBezTo>
                  <a:pt x="2012262" y="5545976"/>
                  <a:pt x="2061005" y="5569051"/>
                  <a:pt x="2114550" y="5581650"/>
                </a:cubicBezTo>
                <a:cubicBezTo>
                  <a:pt x="2139467" y="5587513"/>
                  <a:pt x="2165271" y="5588709"/>
                  <a:pt x="2190750" y="5591175"/>
                </a:cubicBezTo>
                <a:lnTo>
                  <a:pt x="2409825" y="5610225"/>
                </a:lnTo>
                <a:cubicBezTo>
                  <a:pt x="2422525" y="5616575"/>
                  <a:pt x="2434818" y="5623814"/>
                  <a:pt x="2447925" y="5629275"/>
                </a:cubicBezTo>
                <a:cubicBezTo>
                  <a:pt x="2491661" y="5647498"/>
                  <a:pt x="2544144" y="5666133"/>
                  <a:pt x="2590800" y="5676900"/>
                </a:cubicBezTo>
                <a:cubicBezTo>
                  <a:pt x="2609618" y="5681243"/>
                  <a:pt x="2629097" y="5682235"/>
                  <a:pt x="2647950" y="5686425"/>
                </a:cubicBezTo>
                <a:cubicBezTo>
                  <a:pt x="2657751" y="5688603"/>
                  <a:pt x="2666724" y="5693772"/>
                  <a:pt x="2676525" y="5695950"/>
                </a:cubicBezTo>
                <a:cubicBezTo>
                  <a:pt x="2695378" y="5700140"/>
                  <a:pt x="2714625" y="5702300"/>
                  <a:pt x="2733675" y="5705475"/>
                </a:cubicBezTo>
                <a:lnTo>
                  <a:pt x="3095625" y="5695950"/>
                </a:lnTo>
                <a:cubicBezTo>
                  <a:pt x="3260715" y="5692281"/>
                  <a:pt x="3425926" y="5693025"/>
                  <a:pt x="3590925" y="5686425"/>
                </a:cubicBezTo>
                <a:cubicBezTo>
                  <a:pt x="3600772" y="5686031"/>
                  <a:pt x="3830448" y="5667175"/>
                  <a:pt x="3895725" y="5657850"/>
                </a:cubicBezTo>
                <a:cubicBezTo>
                  <a:pt x="3982128" y="5645507"/>
                  <a:pt x="3904778" y="5650324"/>
                  <a:pt x="4010025" y="5629275"/>
                </a:cubicBezTo>
                <a:cubicBezTo>
                  <a:pt x="4036990" y="5623882"/>
                  <a:pt x="4161595" y="5612213"/>
                  <a:pt x="4181475" y="5610225"/>
                </a:cubicBezTo>
                <a:cubicBezTo>
                  <a:pt x="4401637" y="5536838"/>
                  <a:pt x="4195810" y="5600196"/>
                  <a:pt x="4391025" y="5553075"/>
                </a:cubicBezTo>
                <a:cubicBezTo>
                  <a:pt x="4451662" y="5538438"/>
                  <a:pt x="4516743" y="5534394"/>
                  <a:pt x="4572000" y="5505450"/>
                </a:cubicBezTo>
                <a:cubicBezTo>
                  <a:pt x="4795218" y="5388526"/>
                  <a:pt x="4699004" y="5418930"/>
                  <a:pt x="4848225" y="5381625"/>
                </a:cubicBezTo>
                <a:lnTo>
                  <a:pt x="4962525" y="5286375"/>
                </a:lnTo>
                <a:cubicBezTo>
                  <a:pt x="5012100" y="5245548"/>
                  <a:pt x="5021068" y="5243961"/>
                  <a:pt x="5067300" y="5191125"/>
                </a:cubicBezTo>
                <a:cubicBezTo>
                  <a:pt x="5094075" y="5160525"/>
                  <a:pt x="5116149" y="5125961"/>
                  <a:pt x="5143500" y="5095875"/>
                </a:cubicBezTo>
                <a:cubicBezTo>
                  <a:pt x="5179745" y="5056006"/>
                  <a:pt x="5227912" y="5026407"/>
                  <a:pt x="5257800" y="4981575"/>
                </a:cubicBezTo>
                <a:cubicBezTo>
                  <a:pt x="5276850" y="4953000"/>
                  <a:pt x="5296748" y="4924973"/>
                  <a:pt x="5314950" y="4895850"/>
                </a:cubicBezTo>
                <a:cubicBezTo>
                  <a:pt x="5427618" y="4715582"/>
                  <a:pt x="5246100" y="4982556"/>
                  <a:pt x="5429250" y="4714875"/>
                </a:cubicBezTo>
                <a:cubicBezTo>
                  <a:pt x="5505369" y="4603624"/>
                  <a:pt x="5597041" y="4503118"/>
                  <a:pt x="5657850" y="4381500"/>
                </a:cubicBezTo>
                <a:cubicBezTo>
                  <a:pt x="5667375" y="4362450"/>
                  <a:pt x="5678233" y="4344010"/>
                  <a:pt x="5686425" y="4324350"/>
                </a:cubicBezTo>
                <a:cubicBezTo>
                  <a:pt x="5739754" y="4196361"/>
                  <a:pt x="5654122" y="4350857"/>
                  <a:pt x="5753100" y="4152900"/>
                </a:cubicBezTo>
                <a:cubicBezTo>
                  <a:pt x="5762625" y="4133850"/>
                  <a:pt x="5773483" y="4115410"/>
                  <a:pt x="5781675" y="4095750"/>
                </a:cubicBezTo>
                <a:cubicBezTo>
                  <a:pt x="5789398" y="4077214"/>
                  <a:pt x="5792310" y="4056832"/>
                  <a:pt x="5800725" y="4038600"/>
                </a:cubicBezTo>
                <a:cubicBezTo>
                  <a:pt x="5811452" y="4015358"/>
                  <a:pt x="5828000" y="3995121"/>
                  <a:pt x="5838825" y="3971925"/>
                </a:cubicBezTo>
                <a:cubicBezTo>
                  <a:pt x="5888308" y="3865890"/>
                  <a:pt x="5849048" y="3928789"/>
                  <a:pt x="5886450" y="3829050"/>
                </a:cubicBezTo>
                <a:cubicBezTo>
                  <a:pt x="5897430" y="3799771"/>
                  <a:pt x="5911850" y="3771900"/>
                  <a:pt x="5924550" y="3743325"/>
                </a:cubicBezTo>
                <a:cubicBezTo>
                  <a:pt x="5927725" y="3714750"/>
                  <a:pt x="5929348" y="3685960"/>
                  <a:pt x="5934075" y="3657600"/>
                </a:cubicBezTo>
                <a:cubicBezTo>
                  <a:pt x="5935726" y="3647696"/>
                  <a:pt x="5941631" y="3638870"/>
                  <a:pt x="5943600" y="3629025"/>
                </a:cubicBezTo>
                <a:cubicBezTo>
                  <a:pt x="5948003" y="3607010"/>
                  <a:pt x="5949711" y="3584540"/>
                  <a:pt x="5953125" y="3562350"/>
                </a:cubicBezTo>
                <a:cubicBezTo>
                  <a:pt x="5956062" y="3543262"/>
                  <a:pt x="5958862" y="3524138"/>
                  <a:pt x="5962650" y="3505200"/>
                </a:cubicBezTo>
                <a:cubicBezTo>
                  <a:pt x="5969063" y="3473135"/>
                  <a:pt x="5983972" y="3429436"/>
                  <a:pt x="5991225" y="3400425"/>
                </a:cubicBezTo>
                <a:cubicBezTo>
                  <a:pt x="5997881" y="3373800"/>
                  <a:pt x="6006029" y="3321126"/>
                  <a:pt x="6010275" y="3295650"/>
                </a:cubicBezTo>
                <a:cubicBezTo>
                  <a:pt x="6013450" y="3254375"/>
                  <a:pt x="6017438" y="3213155"/>
                  <a:pt x="6019800" y="3171825"/>
                </a:cubicBezTo>
                <a:cubicBezTo>
                  <a:pt x="6034272" y="2918560"/>
                  <a:pt x="6016706" y="3037991"/>
                  <a:pt x="6038850" y="2905125"/>
                </a:cubicBezTo>
                <a:cubicBezTo>
                  <a:pt x="6042025" y="2854325"/>
                  <a:pt x="6045768" y="2803557"/>
                  <a:pt x="6048375" y="2752725"/>
                </a:cubicBezTo>
                <a:cubicBezTo>
                  <a:pt x="6053468" y="2653419"/>
                  <a:pt x="6057286" y="2497234"/>
                  <a:pt x="6067425" y="2390775"/>
                </a:cubicBezTo>
                <a:cubicBezTo>
                  <a:pt x="6069641" y="2367510"/>
                  <a:pt x="6081521" y="2310771"/>
                  <a:pt x="6086475" y="2286000"/>
                </a:cubicBezTo>
                <a:cubicBezTo>
                  <a:pt x="6083300" y="2136775"/>
                  <a:pt x="6091802" y="1986843"/>
                  <a:pt x="6076950" y="1838325"/>
                </a:cubicBezTo>
                <a:cubicBezTo>
                  <a:pt x="6072550" y="1794322"/>
                  <a:pt x="6046745" y="1755147"/>
                  <a:pt x="6029325" y="1714500"/>
                </a:cubicBezTo>
                <a:cubicBezTo>
                  <a:pt x="6010275" y="1670050"/>
                  <a:pt x="6003134" y="1618301"/>
                  <a:pt x="5972175" y="1581150"/>
                </a:cubicBezTo>
                <a:cubicBezTo>
                  <a:pt x="5820425" y="1399050"/>
                  <a:pt x="6006197" y="1627930"/>
                  <a:pt x="5895975" y="1476375"/>
                </a:cubicBezTo>
                <a:cubicBezTo>
                  <a:pt x="5881390" y="1456320"/>
                  <a:pt x="5861864" y="1440016"/>
                  <a:pt x="5848350" y="1419225"/>
                </a:cubicBezTo>
                <a:cubicBezTo>
                  <a:pt x="5820449" y="1376301"/>
                  <a:pt x="5795045" y="1331666"/>
                  <a:pt x="5772150" y="1285875"/>
                </a:cubicBezTo>
                <a:cubicBezTo>
                  <a:pt x="5765800" y="1273175"/>
                  <a:pt x="5762450" y="1258461"/>
                  <a:pt x="5753100" y="1247775"/>
                </a:cubicBezTo>
                <a:cubicBezTo>
                  <a:pt x="5739713" y="1232475"/>
                  <a:pt x="5720586" y="1223275"/>
                  <a:pt x="5705475" y="1209675"/>
                </a:cubicBezTo>
                <a:cubicBezTo>
                  <a:pt x="5688788" y="1194656"/>
                  <a:pt x="5673020" y="1178600"/>
                  <a:pt x="5657850" y="1162050"/>
                </a:cubicBezTo>
                <a:cubicBezTo>
                  <a:pt x="5579269" y="1076325"/>
                  <a:pt x="5625306" y="1111250"/>
                  <a:pt x="5534025" y="1038225"/>
                </a:cubicBezTo>
                <a:cubicBezTo>
                  <a:pt x="5493362" y="1005695"/>
                  <a:pt x="5440467" y="985349"/>
                  <a:pt x="5410200" y="942975"/>
                </a:cubicBezTo>
                <a:cubicBezTo>
                  <a:pt x="5394325" y="920750"/>
                  <a:pt x="5380560" y="896855"/>
                  <a:pt x="5362575" y="876300"/>
                </a:cubicBezTo>
                <a:cubicBezTo>
                  <a:pt x="5335964" y="845888"/>
                  <a:pt x="5299266" y="824199"/>
                  <a:pt x="5276850" y="790575"/>
                </a:cubicBezTo>
                <a:cubicBezTo>
                  <a:pt x="5264150" y="771525"/>
                  <a:pt x="5253898" y="750593"/>
                  <a:pt x="5238750" y="733425"/>
                </a:cubicBezTo>
                <a:cubicBezTo>
                  <a:pt x="5206072" y="696389"/>
                  <a:pt x="5171680" y="660554"/>
                  <a:pt x="5133975" y="628650"/>
                </a:cubicBezTo>
                <a:cubicBezTo>
                  <a:pt x="5041624" y="550507"/>
                  <a:pt x="5015603" y="517076"/>
                  <a:pt x="4914900" y="466725"/>
                </a:cubicBezTo>
                <a:cubicBezTo>
                  <a:pt x="4858962" y="438756"/>
                  <a:pt x="4800694" y="415712"/>
                  <a:pt x="4743450" y="390525"/>
                </a:cubicBezTo>
                <a:cubicBezTo>
                  <a:pt x="4721318" y="380787"/>
                  <a:pt x="4697661" y="374134"/>
                  <a:pt x="4676775" y="361950"/>
                </a:cubicBezTo>
                <a:lnTo>
                  <a:pt x="4562475" y="295275"/>
                </a:lnTo>
                <a:cubicBezTo>
                  <a:pt x="4552950" y="282575"/>
                  <a:pt x="4543127" y="270093"/>
                  <a:pt x="4533900" y="257175"/>
                </a:cubicBezTo>
                <a:cubicBezTo>
                  <a:pt x="4527246" y="247860"/>
                  <a:pt x="4523644" y="235929"/>
                  <a:pt x="4514850" y="228600"/>
                </a:cubicBezTo>
                <a:cubicBezTo>
                  <a:pt x="4503942" y="219510"/>
                  <a:pt x="4490220" y="214040"/>
                  <a:pt x="4476750" y="209550"/>
                </a:cubicBezTo>
                <a:cubicBezTo>
                  <a:pt x="4417290" y="189730"/>
                  <a:pt x="4424328" y="190500"/>
                  <a:pt x="4391025" y="190500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0F1A9-C5DF-7897-61C8-BB926089E049}"/>
              </a:ext>
            </a:extLst>
          </p:cNvPr>
          <p:cNvSpPr txBox="1"/>
          <p:nvPr/>
        </p:nvSpPr>
        <p:spPr>
          <a:xfrm>
            <a:off x="501503" y="1157300"/>
            <a:ext cx="770667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" panose="020B0004020202020204" pitchFamily="34" charset="0"/>
              </a:rPr>
              <a:t>P1. An incentive may be justified only if net social benefits can reasonably be expected, for reasons that are publicly articulated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i="1" dirty="0"/>
              <a:t>P1.1. An incentive can be </a:t>
            </a:r>
            <a:r>
              <a:rPr lang="en-US" sz="1900" b="1" i="1" dirty="0"/>
              <a:t>justified</a:t>
            </a:r>
            <a:r>
              <a:rPr lang="en-US" sz="1900" i="1" dirty="0"/>
              <a:t> only if the activities it is intended to promote generate </a:t>
            </a:r>
            <a:r>
              <a:rPr lang="en-US" sz="1900" b="1" i="1" dirty="0"/>
              <a:t>benefits to society beyond the private gain that recipients will enjoy</a:t>
            </a:r>
          </a:p>
          <a:p>
            <a:endParaRPr lang="en-US" sz="1900" i="1" dirty="0"/>
          </a:p>
          <a:p>
            <a:r>
              <a:rPr lang="en-US" sz="1900" i="1" dirty="0"/>
              <a:t>P1.2. The </a:t>
            </a:r>
            <a:r>
              <a:rPr lang="en-US" sz="1900" b="1" i="1" dirty="0"/>
              <a:t>likely social costs of any incentive</a:t>
            </a:r>
            <a:r>
              <a:rPr lang="en-US" sz="1900" i="1" dirty="0"/>
              <a:t>, including—but not only—its implications for tax revenue, </a:t>
            </a:r>
            <a:r>
              <a:rPr lang="en-US" sz="1900" b="1" i="1" dirty="0"/>
              <a:t>should be identified</a:t>
            </a:r>
          </a:p>
          <a:p>
            <a:endParaRPr lang="en-US" sz="1900" i="1" dirty="0"/>
          </a:p>
          <a:p>
            <a:r>
              <a:rPr lang="en-US" sz="1900" i="1" dirty="0"/>
              <a:t>P1.3. An incentive may be </a:t>
            </a:r>
            <a:r>
              <a:rPr lang="en-US" sz="1900" b="1" i="1" dirty="0"/>
              <a:t>justified</a:t>
            </a:r>
            <a:r>
              <a:rPr lang="en-US" sz="1900" i="1" dirty="0"/>
              <a:t> if there is good reason to expect its </a:t>
            </a:r>
            <a:r>
              <a:rPr lang="en-US" sz="1900" b="1" i="1" dirty="0"/>
              <a:t>social benefits to exceed its social costs</a:t>
            </a:r>
            <a:r>
              <a:rPr lang="en-US" sz="1900" i="1" dirty="0"/>
              <a:t>—with an </a:t>
            </a:r>
            <a:r>
              <a:rPr lang="en-US" sz="1900" b="1" i="1" dirty="0"/>
              <a:t>ex-ante assessment</a:t>
            </a:r>
            <a:r>
              <a:rPr lang="en-US" sz="1900" i="1" dirty="0"/>
              <a:t>, ideally quantified, </a:t>
            </a:r>
            <a:r>
              <a:rPr lang="en-US" sz="1900" b="1" i="1" dirty="0"/>
              <a:t>made public </a:t>
            </a:r>
          </a:p>
          <a:p>
            <a:endParaRPr lang="en-US" sz="1900" i="1" dirty="0"/>
          </a:p>
          <a:p>
            <a:r>
              <a:rPr lang="en-US" sz="1900" i="1" dirty="0"/>
              <a:t>P1.4. Tax </a:t>
            </a:r>
            <a:r>
              <a:rPr lang="en-US" sz="1900" b="1" i="1" dirty="0"/>
              <a:t>incentives should not be used if more appropriate policy instruments serving the same policy objectives are available</a:t>
            </a:r>
            <a:endParaRPr lang="en-US" sz="1900" b="1" i="1" dirty="0">
              <a:latin typeface="Aptos" panose="020B0004020202020204" pitchFamily="34" charset="0"/>
            </a:endParaRPr>
          </a:p>
          <a:p>
            <a:endParaRPr lang="en-US" sz="1900" b="1" i="1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9744C-2B3A-8EAD-95AE-C48757367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54" y="2086089"/>
            <a:ext cx="2460491" cy="2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0A132-86AD-0970-C0C7-A88029BC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1CD07BB9-7A8A-9A97-EC61-0D0A1E52B32D}"/>
              </a:ext>
            </a:extLst>
          </p:cNvPr>
          <p:cNvGrpSpPr/>
          <p:nvPr/>
        </p:nvGrpSpPr>
        <p:grpSpPr>
          <a:xfrm>
            <a:off x="6140530" y="731760"/>
            <a:ext cx="5949425" cy="5394479"/>
            <a:chOff x="-66685" y="1275907"/>
            <a:chExt cx="5949425" cy="539447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030958F-7A6D-F7B3-8522-E9C3CAAE84C9}"/>
                </a:ext>
              </a:extLst>
            </p:cNvPr>
            <p:cNvGrpSpPr/>
            <p:nvPr/>
          </p:nvGrpSpPr>
          <p:grpSpPr>
            <a:xfrm>
              <a:off x="-66685" y="1275907"/>
              <a:ext cx="5949425" cy="5394479"/>
              <a:chOff x="-66685" y="1275907"/>
              <a:chExt cx="5949425" cy="5394479"/>
            </a:xfrm>
          </p:grpSpPr>
          <p:pic>
            <p:nvPicPr>
              <p:cNvPr id="59" name="Picture 58" descr="A diagram of a diagram&#10;&#10;AI-generated content may be incorrect.">
                <a:extLst>
                  <a:ext uri="{FF2B5EF4-FFF2-40B4-BE49-F238E27FC236}">
                    <a16:creationId xmlns:a16="http://schemas.microsoft.com/office/drawing/2014/main" id="{16D6AF8C-75E6-737A-13A0-ECB7F38AB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85" y="1275907"/>
                <a:ext cx="5767295" cy="5394479"/>
              </a:xfrm>
              <a:prstGeom prst="rect">
                <a:avLst/>
              </a:prstGeom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9A15663-D520-C8B2-5EBB-DE84F42D5148}"/>
                  </a:ext>
                </a:extLst>
              </p:cNvPr>
              <p:cNvGrpSpPr/>
              <p:nvPr/>
            </p:nvGrpSpPr>
            <p:grpSpPr>
              <a:xfrm>
                <a:off x="273771" y="1924024"/>
                <a:ext cx="5608969" cy="4190642"/>
                <a:chOff x="273771" y="1924024"/>
                <a:chExt cx="5608969" cy="4190642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4F4E7DE-8F01-8BEB-DD43-56144610FA3B}"/>
                    </a:ext>
                  </a:extLst>
                </p:cNvPr>
                <p:cNvSpPr txBox="1"/>
                <p:nvPr/>
              </p:nvSpPr>
              <p:spPr>
                <a:xfrm>
                  <a:off x="2308719" y="1924024"/>
                  <a:ext cx="1969198" cy="423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Justification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F2CC480-E4D9-B5D1-4B7B-A69F4BDD1521}"/>
                    </a:ext>
                  </a:extLst>
                </p:cNvPr>
                <p:cNvSpPr txBox="1"/>
                <p:nvPr/>
              </p:nvSpPr>
              <p:spPr>
                <a:xfrm>
                  <a:off x="2063481" y="3925523"/>
                  <a:ext cx="150696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4BACC6"/>
                      </a:solidFill>
                    </a:rPr>
                    <a:t>Tax Incentives </a:t>
                  </a:r>
                </a:p>
                <a:p>
                  <a:pPr algn="ctr"/>
                  <a:r>
                    <a:rPr lang="en-US" b="1" dirty="0">
                      <a:solidFill>
                        <a:srgbClr val="4BACC6"/>
                      </a:solidFill>
                    </a:rPr>
                    <a:t>Principles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275E642-DCC0-6CA1-9E24-513BC0558B14}"/>
                    </a:ext>
                  </a:extLst>
                </p:cNvPr>
                <p:cNvSpPr txBox="1"/>
                <p:nvPr/>
              </p:nvSpPr>
              <p:spPr>
                <a:xfrm>
                  <a:off x="4213428" y="2958056"/>
                  <a:ext cx="1669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4F39482-0C38-3BAE-76C8-2F21E041D8A4}"/>
                    </a:ext>
                  </a:extLst>
                </p:cNvPr>
                <p:cNvSpPr txBox="1"/>
                <p:nvPr/>
              </p:nvSpPr>
              <p:spPr>
                <a:xfrm>
                  <a:off x="273771" y="4879841"/>
                  <a:ext cx="1895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465B526-CBE2-29A4-7E25-709C2A44FAC4}"/>
                    </a:ext>
                  </a:extLst>
                </p:cNvPr>
                <p:cNvGrpSpPr/>
                <p:nvPr/>
              </p:nvGrpSpPr>
              <p:grpSpPr>
                <a:xfrm>
                  <a:off x="2098604" y="4852572"/>
                  <a:ext cx="3338624" cy="1262094"/>
                  <a:chOff x="2098604" y="4852572"/>
                  <a:chExt cx="3338624" cy="1262094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A7021DC-32B1-41DE-F852-5419ACA6FCC9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604" y="5745334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Legislation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214234ED-2B60-C6E2-AE52-4EC714D6134F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916" y="4852572"/>
                    <a:ext cx="166931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International Considerations</a:t>
                    </a:r>
                  </a:p>
                </p:txBody>
              </p:sp>
            </p:grp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DEB5FD-8973-0830-C0B3-EF16B96A38DF}"/>
                </a:ext>
              </a:extLst>
            </p:cNvPr>
            <p:cNvSpPr txBox="1"/>
            <p:nvPr/>
          </p:nvSpPr>
          <p:spPr>
            <a:xfrm>
              <a:off x="499763" y="2585041"/>
              <a:ext cx="166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AAE53323-3414-884C-68B6-00182AF3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03" y="129720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2: Design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 useBgFill="1">
        <p:nvSpPr>
          <p:cNvPr id="2" name="Freeform: Shape 1">
            <a:extLst>
              <a:ext uri="{FF2B5EF4-FFF2-40B4-BE49-F238E27FC236}">
                <a16:creationId xmlns:a16="http://schemas.microsoft.com/office/drawing/2014/main" id="{3314996D-E55D-EE48-8581-27C06F7D833F}"/>
              </a:ext>
            </a:extLst>
          </p:cNvPr>
          <p:cNvSpPr/>
          <p:nvPr/>
        </p:nvSpPr>
        <p:spPr>
          <a:xfrm>
            <a:off x="5981700" y="552450"/>
            <a:ext cx="6000750" cy="5715000"/>
          </a:xfrm>
          <a:custGeom>
            <a:avLst/>
            <a:gdLst>
              <a:gd name="connsiteX0" fmla="*/ 4438650 w 6000750"/>
              <a:gd name="connsiteY0" fmla="*/ 390525 h 5715000"/>
              <a:gd name="connsiteX1" fmla="*/ 4419600 w 6000750"/>
              <a:gd name="connsiteY1" fmla="*/ 438150 h 5715000"/>
              <a:gd name="connsiteX2" fmla="*/ 4381500 w 6000750"/>
              <a:gd name="connsiteY2" fmla="*/ 552450 h 5715000"/>
              <a:gd name="connsiteX3" fmla="*/ 4305300 w 6000750"/>
              <a:gd name="connsiteY3" fmla="*/ 666750 h 5715000"/>
              <a:gd name="connsiteX4" fmla="*/ 4286250 w 6000750"/>
              <a:gd name="connsiteY4" fmla="*/ 752475 h 5715000"/>
              <a:gd name="connsiteX5" fmla="*/ 4324350 w 6000750"/>
              <a:gd name="connsiteY5" fmla="*/ 895350 h 5715000"/>
              <a:gd name="connsiteX6" fmla="*/ 4314825 w 6000750"/>
              <a:gd name="connsiteY6" fmla="*/ 1143000 h 5715000"/>
              <a:gd name="connsiteX7" fmla="*/ 4305300 w 6000750"/>
              <a:gd name="connsiteY7" fmla="*/ 1190625 h 5715000"/>
              <a:gd name="connsiteX8" fmla="*/ 4248150 w 6000750"/>
              <a:gd name="connsiteY8" fmla="*/ 1266825 h 5715000"/>
              <a:gd name="connsiteX9" fmla="*/ 4219575 w 6000750"/>
              <a:gd name="connsiteY9" fmla="*/ 1314450 h 5715000"/>
              <a:gd name="connsiteX10" fmla="*/ 4191000 w 6000750"/>
              <a:gd name="connsiteY10" fmla="*/ 1343025 h 5715000"/>
              <a:gd name="connsiteX11" fmla="*/ 4152900 w 6000750"/>
              <a:gd name="connsiteY11" fmla="*/ 1400175 h 5715000"/>
              <a:gd name="connsiteX12" fmla="*/ 4057650 w 6000750"/>
              <a:gd name="connsiteY12" fmla="*/ 1428750 h 5715000"/>
              <a:gd name="connsiteX13" fmla="*/ 3933825 w 6000750"/>
              <a:gd name="connsiteY13" fmla="*/ 1485900 h 5715000"/>
              <a:gd name="connsiteX14" fmla="*/ 3886200 w 6000750"/>
              <a:gd name="connsiteY14" fmla="*/ 1495425 h 5715000"/>
              <a:gd name="connsiteX15" fmla="*/ 3848100 w 6000750"/>
              <a:gd name="connsiteY15" fmla="*/ 1514475 h 5715000"/>
              <a:gd name="connsiteX16" fmla="*/ 3790950 w 6000750"/>
              <a:gd name="connsiteY16" fmla="*/ 1524000 h 5715000"/>
              <a:gd name="connsiteX17" fmla="*/ 3752850 w 6000750"/>
              <a:gd name="connsiteY17" fmla="*/ 1552575 h 5715000"/>
              <a:gd name="connsiteX18" fmla="*/ 3695700 w 6000750"/>
              <a:gd name="connsiteY18" fmla="*/ 1619250 h 5715000"/>
              <a:gd name="connsiteX19" fmla="*/ 3667125 w 6000750"/>
              <a:gd name="connsiteY19" fmla="*/ 1724025 h 5715000"/>
              <a:gd name="connsiteX20" fmla="*/ 3676650 w 6000750"/>
              <a:gd name="connsiteY20" fmla="*/ 1781175 h 5715000"/>
              <a:gd name="connsiteX21" fmla="*/ 3705225 w 6000750"/>
              <a:gd name="connsiteY21" fmla="*/ 1819275 h 5715000"/>
              <a:gd name="connsiteX22" fmla="*/ 3714750 w 6000750"/>
              <a:gd name="connsiteY22" fmla="*/ 1847850 h 5715000"/>
              <a:gd name="connsiteX23" fmla="*/ 3819525 w 6000750"/>
              <a:gd name="connsiteY23" fmla="*/ 1990725 h 5715000"/>
              <a:gd name="connsiteX24" fmla="*/ 3848100 w 6000750"/>
              <a:gd name="connsiteY24" fmla="*/ 2038350 h 5715000"/>
              <a:gd name="connsiteX25" fmla="*/ 3895725 w 6000750"/>
              <a:gd name="connsiteY25" fmla="*/ 2095500 h 5715000"/>
              <a:gd name="connsiteX26" fmla="*/ 3924300 w 6000750"/>
              <a:gd name="connsiteY26" fmla="*/ 2171700 h 5715000"/>
              <a:gd name="connsiteX27" fmla="*/ 3952875 w 6000750"/>
              <a:gd name="connsiteY27" fmla="*/ 2181225 h 5715000"/>
              <a:gd name="connsiteX28" fmla="*/ 4029075 w 6000750"/>
              <a:gd name="connsiteY28" fmla="*/ 2247900 h 5715000"/>
              <a:gd name="connsiteX29" fmla="*/ 4086225 w 6000750"/>
              <a:gd name="connsiteY29" fmla="*/ 2286000 h 5715000"/>
              <a:gd name="connsiteX30" fmla="*/ 4152900 w 6000750"/>
              <a:gd name="connsiteY30" fmla="*/ 2371725 h 5715000"/>
              <a:gd name="connsiteX31" fmla="*/ 4171950 w 6000750"/>
              <a:gd name="connsiteY31" fmla="*/ 2400300 h 5715000"/>
              <a:gd name="connsiteX32" fmla="*/ 4210050 w 6000750"/>
              <a:gd name="connsiteY32" fmla="*/ 2438400 h 5715000"/>
              <a:gd name="connsiteX33" fmla="*/ 4219575 w 6000750"/>
              <a:gd name="connsiteY33" fmla="*/ 2466975 h 5715000"/>
              <a:gd name="connsiteX34" fmla="*/ 4267200 w 6000750"/>
              <a:gd name="connsiteY34" fmla="*/ 2476500 h 5715000"/>
              <a:gd name="connsiteX35" fmla="*/ 4295775 w 6000750"/>
              <a:gd name="connsiteY35" fmla="*/ 2495550 h 5715000"/>
              <a:gd name="connsiteX36" fmla="*/ 4362450 w 6000750"/>
              <a:gd name="connsiteY36" fmla="*/ 2686050 h 5715000"/>
              <a:gd name="connsiteX37" fmla="*/ 4400550 w 6000750"/>
              <a:gd name="connsiteY37" fmla="*/ 2743200 h 5715000"/>
              <a:gd name="connsiteX38" fmla="*/ 4419600 w 6000750"/>
              <a:gd name="connsiteY38" fmla="*/ 2781300 h 5715000"/>
              <a:gd name="connsiteX39" fmla="*/ 4448175 w 6000750"/>
              <a:gd name="connsiteY39" fmla="*/ 2790825 h 5715000"/>
              <a:gd name="connsiteX40" fmla="*/ 4505325 w 6000750"/>
              <a:gd name="connsiteY40" fmla="*/ 2819400 h 5715000"/>
              <a:gd name="connsiteX41" fmla="*/ 4552950 w 6000750"/>
              <a:gd name="connsiteY41" fmla="*/ 2847975 h 5715000"/>
              <a:gd name="connsiteX42" fmla="*/ 4591050 w 6000750"/>
              <a:gd name="connsiteY42" fmla="*/ 2876550 h 5715000"/>
              <a:gd name="connsiteX43" fmla="*/ 4619625 w 6000750"/>
              <a:gd name="connsiteY43" fmla="*/ 2895600 h 5715000"/>
              <a:gd name="connsiteX44" fmla="*/ 4667250 w 6000750"/>
              <a:gd name="connsiteY44" fmla="*/ 2962275 h 5715000"/>
              <a:gd name="connsiteX45" fmla="*/ 4695825 w 6000750"/>
              <a:gd name="connsiteY45" fmla="*/ 2981325 h 5715000"/>
              <a:gd name="connsiteX46" fmla="*/ 4772025 w 6000750"/>
              <a:gd name="connsiteY46" fmla="*/ 3048000 h 5715000"/>
              <a:gd name="connsiteX47" fmla="*/ 4800600 w 6000750"/>
              <a:gd name="connsiteY47" fmla="*/ 3057525 h 5715000"/>
              <a:gd name="connsiteX48" fmla="*/ 4895850 w 6000750"/>
              <a:gd name="connsiteY48" fmla="*/ 3076575 h 5715000"/>
              <a:gd name="connsiteX49" fmla="*/ 4962525 w 6000750"/>
              <a:gd name="connsiteY49" fmla="*/ 3105150 h 5715000"/>
              <a:gd name="connsiteX50" fmla="*/ 5038725 w 6000750"/>
              <a:gd name="connsiteY50" fmla="*/ 3143250 h 5715000"/>
              <a:gd name="connsiteX51" fmla="*/ 5124450 w 6000750"/>
              <a:gd name="connsiteY51" fmla="*/ 3162300 h 5715000"/>
              <a:gd name="connsiteX52" fmla="*/ 5191125 w 6000750"/>
              <a:gd name="connsiteY52" fmla="*/ 3095625 h 5715000"/>
              <a:gd name="connsiteX53" fmla="*/ 5210175 w 6000750"/>
              <a:gd name="connsiteY53" fmla="*/ 3067050 h 5715000"/>
              <a:gd name="connsiteX54" fmla="*/ 5295900 w 6000750"/>
              <a:gd name="connsiteY54" fmla="*/ 3038475 h 5715000"/>
              <a:gd name="connsiteX55" fmla="*/ 5476875 w 6000750"/>
              <a:gd name="connsiteY55" fmla="*/ 3000375 h 5715000"/>
              <a:gd name="connsiteX56" fmla="*/ 5524500 w 6000750"/>
              <a:gd name="connsiteY56" fmla="*/ 2981325 h 5715000"/>
              <a:gd name="connsiteX57" fmla="*/ 5562600 w 6000750"/>
              <a:gd name="connsiteY57" fmla="*/ 2971800 h 5715000"/>
              <a:gd name="connsiteX58" fmla="*/ 5619750 w 6000750"/>
              <a:gd name="connsiteY58" fmla="*/ 2933700 h 5715000"/>
              <a:gd name="connsiteX59" fmla="*/ 5676900 w 6000750"/>
              <a:gd name="connsiteY59" fmla="*/ 2895600 h 5715000"/>
              <a:gd name="connsiteX60" fmla="*/ 5705475 w 6000750"/>
              <a:gd name="connsiteY60" fmla="*/ 2867025 h 5715000"/>
              <a:gd name="connsiteX61" fmla="*/ 5743575 w 6000750"/>
              <a:gd name="connsiteY61" fmla="*/ 2838450 h 5715000"/>
              <a:gd name="connsiteX62" fmla="*/ 5800725 w 6000750"/>
              <a:gd name="connsiteY62" fmla="*/ 2819400 h 5715000"/>
              <a:gd name="connsiteX63" fmla="*/ 5972175 w 6000750"/>
              <a:gd name="connsiteY63" fmla="*/ 2886075 h 5715000"/>
              <a:gd name="connsiteX64" fmla="*/ 6000750 w 6000750"/>
              <a:gd name="connsiteY64" fmla="*/ 2971800 h 5715000"/>
              <a:gd name="connsiteX65" fmla="*/ 5991225 w 6000750"/>
              <a:gd name="connsiteY65" fmla="*/ 3238500 h 5715000"/>
              <a:gd name="connsiteX66" fmla="*/ 5943600 w 6000750"/>
              <a:gd name="connsiteY66" fmla="*/ 3581400 h 5715000"/>
              <a:gd name="connsiteX67" fmla="*/ 5924550 w 6000750"/>
              <a:gd name="connsiteY67" fmla="*/ 3648075 h 5715000"/>
              <a:gd name="connsiteX68" fmla="*/ 5905500 w 6000750"/>
              <a:gd name="connsiteY68" fmla="*/ 3800475 h 5715000"/>
              <a:gd name="connsiteX69" fmla="*/ 5867400 w 6000750"/>
              <a:gd name="connsiteY69" fmla="*/ 3914775 h 5715000"/>
              <a:gd name="connsiteX70" fmla="*/ 5848350 w 6000750"/>
              <a:gd name="connsiteY70" fmla="*/ 3981450 h 5715000"/>
              <a:gd name="connsiteX71" fmla="*/ 5810250 w 6000750"/>
              <a:gd name="connsiteY71" fmla="*/ 4229100 h 5715000"/>
              <a:gd name="connsiteX72" fmla="*/ 5762625 w 6000750"/>
              <a:gd name="connsiteY72" fmla="*/ 4381500 h 5715000"/>
              <a:gd name="connsiteX73" fmla="*/ 5753100 w 6000750"/>
              <a:gd name="connsiteY73" fmla="*/ 4486275 h 5715000"/>
              <a:gd name="connsiteX74" fmla="*/ 5667375 w 6000750"/>
              <a:gd name="connsiteY74" fmla="*/ 4667250 h 5715000"/>
              <a:gd name="connsiteX75" fmla="*/ 5514975 w 6000750"/>
              <a:gd name="connsiteY75" fmla="*/ 4810125 h 5715000"/>
              <a:gd name="connsiteX76" fmla="*/ 5419725 w 6000750"/>
              <a:gd name="connsiteY76" fmla="*/ 4867275 h 5715000"/>
              <a:gd name="connsiteX77" fmla="*/ 5400675 w 6000750"/>
              <a:gd name="connsiteY77" fmla="*/ 4905375 h 5715000"/>
              <a:gd name="connsiteX78" fmla="*/ 5286375 w 6000750"/>
              <a:gd name="connsiteY78" fmla="*/ 5000625 h 5715000"/>
              <a:gd name="connsiteX79" fmla="*/ 5267325 w 6000750"/>
              <a:gd name="connsiteY79" fmla="*/ 5038725 h 5715000"/>
              <a:gd name="connsiteX80" fmla="*/ 5162550 w 6000750"/>
              <a:gd name="connsiteY80" fmla="*/ 5133975 h 5715000"/>
              <a:gd name="connsiteX81" fmla="*/ 5067300 w 6000750"/>
              <a:gd name="connsiteY81" fmla="*/ 5200650 h 5715000"/>
              <a:gd name="connsiteX82" fmla="*/ 4981575 w 6000750"/>
              <a:gd name="connsiteY82" fmla="*/ 5248275 h 5715000"/>
              <a:gd name="connsiteX83" fmla="*/ 4819650 w 6000750"/>
              <a:gd name="connsiteY83" fmla="*/ 5343525 h 5715000"/>
              <a:gd name="connsiteX84" fmla="*/ 4638675 w 6000750"/>
              <a:gd name="connsiteY84" fmla="*/ 5410200 h 5715000"/>
              <a:gd name="connsiteX85" fmla="*/ 4524375 w 6000750"/>
              <a:gd name="connsiteY85" fmla="*/ 5438775 h 5715000"/>
              <a:gd name="connsiteX86" fmla="*/ 4400550 w 6000750"/>
              <a:gd name="connsiteY86" fmla="*/ 5486400 h 5715000"/>
              <a:gd name="connsiteX87" fmla="*/ 4152900 w 6000750"/>
              <a:gd name="connsiteY87" fmla="*/ 5553075 h 5715000"/>
              <a:gd name="connsiteX88" fmla="*/ 3990975 w 6000750"/>
              <a:gd name="connsiteY88" fmla="*/ 5610225 h 5715000"/>
              <a:gd name="connsiteX89" fmla="*/ 3667125 w 6000750"/>
              <a:gd name="connsiteY89" fmla="*/ 5648325 h 5715000"/>
              <a:gd name="connsiteX90" fmla="*/ 3581400 w 6000750"/>
              <a:gd name="connsiteY90" fmla="*/ 5667375 h 5715000"/>
              <a:gd name="connsiteX91" fmla="*/ 3552825 w 6000750"/>
              <a:gd name="connsiteY91" fmla="*/ 5676900 h 5715000"/>
              <a:gd name="connsiteX92" fmla="*/ 3400425 w 6000750"/>
              <a:gd name="connsiteY92" fmla="*/ 5695950 h 5715000"/>
              <a:gd name="connsiteX93" fmla="*/ 2686050 w 6000750"/>
              <a:gd name="connsiteY93" fmla="*/ 5715000 h 5715000"/>
              <a:gd name="connsiteX94" fmla="*/ 2238375 w 6000750"/>
              <a:gd name="connsiteY94" fmla="*/ 5705475 h 5715000"/>
              <a:gd name="connsiteX95" fmla="*/ 2114550 w 6000750"/>
              <a:gd name="connsiteY95" fmla="*/ 5695950 h 5715000"/>
              <a:gd name="connsiteX96" fmla="*/ 1962150 w 6000750"/>
              <a:gd name="connsiteY96" fmla="*/ 5676900 h 5715000"/>
              <a:gd name="connsiteX97" fmla="*/ 1924050 w 6000750"/>
              <a:gd name="connsiteY97" fmla="*/ 5648325 h 5715000"/>
              <a:gd name="connsiteX98" fmla="*/ 1866900 w 6000750"/>
              <a:gd name="connsiteY98" fmla="*/ 5600700 h 5715000"/>
              <a:gd name="connsiteX99" fmla="*/ 1714500 w 6000750"/>
              <a:gd name="connsiteY99" fmla="*/ 5495925 h 5715000"/>
              <a:gd name="connsiteX100" fmla="*/ 1571625 w 6000750"/>
              <a:gd name="connsiteY100" fmla="*/ 5410200 h 5715000"/>
              <a:gd name="connsiteX101" fmla="*/ 1457325 w 6000750"/>
              <a:gd name="connsiteY101" fmla="*/ 5324475 h 5715000"/>
              <a:gd name="connsiteX102" fmla="*/ 1200150 w 6000750"/>
              <a:gd name="connsiteY102" fmla="*/ 5153025 h 5715000"/>
              <a:gd name="connsiteX103" fmla="*/ 1066800 w 6000750"/>
              <a:gd name="connsiteY103" fmla="*/ 5029200 h 5715000"/>
              <a:gd name="connsiteX104" fmla="*/ 800100 w 6000750"/>
              <a:gd name="connsiteY104" fmla="*/ 4819650 h 5715000"/>
              <a:gd name="connsiteX105" fmla="*/ 723900 w 6000750"/>
              <a:gd name="connsiteY105" fmla="*/ 4724400 h 5715000"/>
              <a:gd name="connsiteX106" fmla="*/ 571500 w 6000750"/>
              <a:gd name="connsiteY106" fmla="*/ 4505325 h 5715000"/>
              <a:gd name="connsiteX107" fmla="*/ 466725 w 6000750"/>
              <a:gd name="connsiteY107" fmla="*/ 4391025 h 5715000"/>
              <a:gd name="connsiteX108" fmla="*/ 285750 w 6000750"/>
              <a:gd name="connsiteY108" fmla="*/ 3952875 h 5715000"/>
              <a:gd name="connsiteX109" fmla="*/ 228600 w 6000750"/>
              <a:gd name="connsiteY109" fmla="*/ 3819525 h 5715000"/>
              <a:gd name="connsiteX110" fmla="*/ 152400 w 6000750"/>
              <a:gd name="connsiteY110" fmla="*/ 3600450 h 5715000"/>
              <a:gd name="connsiteX111" fmla="*/ 123825 w 6000750"/>
              <a:gd name="connsiteY111" fmla="*/ 3514725 h 5715000"/>
              <a:gd name="connsiteX112" fmla="*/ 95250 w 6000750"/>
              <a:gd name="connsiteY112" fmla="*/ 3409950 h 5715000"/>
              <a:gd name="connsiteX113" fmla="*/ 85725 w 6000750"/>
              <a:gd name="connsiteY113" fmla="*/ 3305175 h 5715000"/>
              <a:gd name="connsiteX114" fmla="*/ 19050 w 6000750"/>
              <a:gd name="connsiteY114" fmla="*/ 2981325 h 5715000"/>
              <a:gd name="connsiteX115" fmla="*/ 9525 w 6000750"/>
              <a:gd name="connsiteY115" fmla="*/ 2933700 h 5715000"/>
              <a:gd name="connsiteX116" fmla="*/ 0 w 6000750"/>
              <a:gd name="connsiteY116" fmla="*/ 2857500 h 5715000"/>
              <a:gd name="connsiteX117" fmla="*/ 19050 w 6000750"/>
              <a:gd name="connsiteY117" fmla="*/ 2524125 h 5715000"/>
              <a:gd name="connsiteX118" fmla="*/ 57150 w 6000750"/>
              <a:gd name="connsiteY118" fmla="*/ 2247900 h 5715000"/>
              <a:gd name="connsiteX119" fmla="*/ 76200 w 6000750"/>
              <a:gd name="connsiteY119" fmla="*/ 2095500 h 5715000"/>
              <a:gd name="connsiteX120" fmla="*/ 104775 w 6000750"/>
              <a:gd name="connsiteY120" fmla="*/ 1971675 h 5715000"/>
              <a:gd name="connsiteX121" fmla="*/ 161925 w 6000750"/>
              <a:gd name="connsiteY121" fmla="*/ 1733550 h 5715000"/>
              <a:gd name="connsiteX122" fmla="*/ 276225 w 6000750"/>
              <a:gd name="connsiteY122" fmla="*/ 1495425 h 5715000"/>
              <a:gd name="connsiteX123" fmla="*/ 485775 w 6000750"/>
              <a:gd name="connsiteY123" fmla="*/ 1143000 h 5715000"/>
              <a:gd name="connsiteX124" fmla="*/ 714375 w 6000750"/>
              <a:gd name="connsiteY124" fmla="*/ 885825 h 5715000"/>
              <a:gd name="connsiteX125" fmla="*/ 752475 w 6000750"/>
              <a:gd name="connsiteY125" fmla="*/ 847725 h 5715000"/>
              <a:gd name="connsiteX126" fmla="*/ 800100 w 6000750"/>
              <a:gd name="connsiteY126" fmla="*/ 790575 h 5715000"/>
              <a:gd name="connsiteX127" fmla="*/ 895350 w 6000750"/>
              <a:gd name="connsiteY127" fmla="*/ 695325 h 5715000"/>
              <a:gd name="connsiteX128" fmla="*/ 1038225 w 6000750"/>
              <a:gd name="connsiteY128" fmla="*/ 533400 h 5715000"/>
              <a:gd name="connsiteX129" fmla="*/ 1123950 w 6000750"/>
              <a:gd name="connsiteY129" fmla="*/ 485775 h 5715000"/>
              <a:gd name="connsiteX130" fmla="*/ 1295400 w 6000750"/>
              <a:gd name="connsiteY130" fmla="*/ 352425 h 5715000"/>
              <a:gd name="connsiteX131" fmla="*/ 1524000 w 6000750"/>
              <a:gd name="connsiteY131" fmla="*/ 228600 h 5715000"/>
              <a:gd name="connsiteX132" fmla="*/ 1647825 w 6000750"/>
              <a:gd name="connsiteY132" fmla="*/ 200025 h 5715000"/>
              <a:gd name="connsiteX133" fmla="*/ 1971675 w 6000750"/>
              <a:gd name="connsiteY133" fmla="*/ 171450 h 5715000"/>
              <a:gd name="connsiteX134" fmla="*/ 2105025 w 6000750"/>
              <a:gd name="connsiteY134" fmla="*/ 152400 h 5715000"/>
              <a:gd name="connsiteX135" fmla="*/ 2305050 w 6000750"/>
              <a:gd name="connsiteY135" fmla="*/ 133350 h 5715000"/>
              <a:gd name="connsiteX136" fmla="*/ 2590800 w 6000750"/>
              <a:gd name="connsiteY136" fmla="*/ 95250 h 5715000"/>
              <a:gd name="connsiteX137" fmla="*/ 2724150 w 6000750"/>
              <a:gd name="connsiteY137" fmla="*/ 76200 h 5715000"/>
              <a:gd name="connsiteX138" fmla="*/ 2867025 w 6000750"/>
              <a:gd name="connsiteY138" fmla="*/ 47625 h 5715000"/>
              <a:gd name="connsiteX139" fmla="*/ 3067050 w 6000750"/>
              <a:gd name="connsiteY139" fmla="*/ 28575 h 5715000"/>
              <a:gd name="connsiteX140" fmla="*/ 3143250 w 6000750"/>
              <a:gd name="connsiteY140" fmla="*/ 19050 h 5715000"/>
              <a:gd name="connsiteX141" fmla="*/ 3371850 w 6000750"/>
              <a:gd name="connsiteY141" fmla="*/ 9525 h 5715000"/>
              <a:gd name="connsiteX142" fmla="*/ 3495675 w 6000750"/>
              <a:gd name="connsiteY142" fmla="*/ 0 h 5715000"/>
              <a:gd name="connsiteX143" fmla="*/ 4152900 w 6000750"/>
              <a:gd name="connsiteY143" fmla="*/ 19050 h 5715000"/>
              <a:gd name="connsiteX144" fmla="*/ 4200525 w 6000750"/>
              <a:gd name="connsiteY144" fmla="*/ 38100 h 5715000"/>
              <a:gd name="connsiteX145" fmla="*/ 4305300 w 6000750"/>
              <a:gd name="connsiteY145" fmla="*/ 104775 h 5715000"/>
              <a:gd name="connsiteX146" fmla="*/ 4391025 w 6000750"/>
              <a:gd name="connsiteY146" fmla="*/ 161925 h 5715000"/>
              <a:gd name="connsiteX147" fmla="*/ 4419600 w 6000750"/>
              <a:gd name="connsiteY147" fmla="*/ 200025 h 5715000"/>
              <a:gd name="connsiteX148" fmla="*/ 4457700 w 6000750"/>
              <a:gd name="connsiteY148" fmla="*/ 238125 h 5715000"/>
              <a:gd name="connsiteX149" fmla="*/ 4467225 w 6000750"/>
              <a:gd name="connsiteY149" fmla="*/ 266700 h 5715000"/>
              <a:gd name="connsiteX150" fmla="*/ 4486275 w 6000750"/>
              <a:gd name="connsiteY150" fmla="*/ 342900 h 5715000"/>
              <a:gd name="connsiteX151" fmla="*/ 4438650 w 6000750"/>
              <a:gd name="connsiteY151" fmla="*/ 390525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000750" h="5715000">
                <a:moveTo>
                  <a:pt x="4438650" y="390525"/>
                </a:moveTo>
                <a:cubicBezTo>
                  <a:pt x="4427537" y="406400"/>
                  <a:pt x="4425007" y="421930"/>
                  <a:pt x="4419600" y="438150"/>
                </a:cubicBezTo>
                <a:cubicBezTo>
                  <a:pt x="4410991" y="463977"/>
                  <a:pt x="4397937" y="525741"/>
                  <a:pt x="4381500" y="552450"/>
                </a:cubicBezTo>
                <a:cubicBezTo>
                  <a:pt x="4264754" y="742162"/>
                  <a:pt x="4361391" y="554568"/>
                  <a:pt x="4305300" y="666750"/>
                </a:cubicBezTo>
                <a:cubicBezTo>
                  <a:pt x="4298950" y="695325"/>
                  <a:pt x="4286250" y="723203"/>
                  <a:pt x="4286250" y="752475"/>
                </a:cubicBezTo>
                <a:cubicBezTo>
                  <a:pt x="4286250" y="828040"/>
                  <a:pt x="4298061" y="842772"/>
                  <a:pt x="4324350" y="895350"/>
                </a:cubicBezTo>
                <a:cubicBezTo>
                  <a:pt x="4321175" y="977900"/>
                  <a:pt x="4320144" y="1060560"/>
                  <a:pt x="4314825" y="1143000"/>
                </a:cubicBezTo>
                <a:cubicBezTo>
                  <a:pt x="4313783" y="1159156"/>
                  <a:pt x="4310984" y="1175466"/>
                  <a:pt x="4305300" y="1190625"/>
                </a:cubicBezTo>
                <a:cubicBezTo>
                  <a:pt x="4299875" y="1205091"/>
                  <a:pt x="4249177" y="1265358"/>
                  <a:pt x="4248150" y="1266825"/>
                </a:cubicBezTo>
                <a:cubicBezTo>
                  <a:pt x="4237533" y="1281992"/>
                  <a:pt x="4230683" y="1299639"/>
                  <a:pt x="4219575" y="1314450"/>
                </a:cubicBezTo>
                <a:cubicBezTo>
                  <a:pt x="4211493" y="1325226"/>
                  <a:pt x="4199270" y="1332392"/>
                  <a:pt x="4191000" y="1343025"/>
                </a:cubicBezTo>
                <a:cubicBezTo>
                  <a:pt x="4176944" y="1361097"/>
                  <a:pt x="4170778" y="1385872"/>
                  <a:pt x="4152900" y="1400175"/>
                </a:cubicBezTo>
                <a:cubicBezTo>
                  <a:pt x="4131373" y="1417397"/>
                  <a:pt x="4083911" y="1418245"/>
                  <a:pt x="4057650" y="1428750"/>
                </a:cubicBezTo>
                <a:cubicBezTo>
                  <a:pt x="3969239" y="1464114"/>
                  <a:pt x="4031013" y="1453504"/>
                  <a:pt x="3933825" y="1485900"/>
                </a:cubicBezTo>
                <a:cubicBezTo>
                  <a:pt x="3918466" y="1491020"/>
                  <a:pt x="3902075" y="1492250"/>
                  <a:pt x="3886200" y="1495425"/>
                </a:cubicBezTo>
                <a:cubicBezTo>
                  <a:pt x="3873500" y="1501775"/>
                  <a:pt x="3861700" y="1510395"/>
                  <a:pt x="3848100" y="1514475"/>
                </a:cubicBezTo>
                <a:cubicBezTo>
                  <a:pt x="3829602" y="1520024"/>
                  <a:pt x="3808881" y="1516827"/>
                  <a:pt x="3790950" y="1524000"/>
                </a:cubicBezTo>
                <a:cubicBezTo>
                  <a:pt x="3776210" y="1529896"/>
                  <a:pt x="3764903" y="1542244"/>
                  <a:pt x="3752850" y="1552575"/>
                </a:cubicBezTo>
                <a:cubicBezTo>
                  <a:pt x="3724990" y="1576455"/>
                  <a:pt x="3718286" y="1589136"/>
                  <a:pt x="3695700" y="1619250"/>
                </a:cubicBezTo>
                <a:cubicBezTo>
                  <a:pt x="3688229" y="1641662"/>
                  <a:pt x="3667125" y="1697099"/>
                  <a:pt x="3667125" y="1724025"/>
                </a:cubicBezTo>
                <a:cubicBezTo>
                  <a:pt x="3667125" y="1743338"/>
                  <a:pt x="3669477" y="1763244"/>
                  <a:pt x="3676650" y="1781175"/>
                </a:cubicBezTo>
                <a:cubicBezTo>
                  <a:pt x="3682546" y="1795915"/>
                  <a:pt x="3695700" y="1806575"/>
                  <a:pt x="3705225" y="1819275"/>
                </a:cubicBezTo>
                <a:cubicBezTo>
                  <a:pt x="3708400" y="1828800"/>
                  <a:pt x="3709874" y="1839073"/>
                  <a:pt x="3714750" y="1847850"/>
                </a:cubicBezTo>
                <a:cubicBezTo>
                  <a:pt x="3787907" y="1979533"/>
                  <a:pt x="3715113" y="1816706"/>
                  <a:pt x="3819525" y="1990725"/>
                </a:cubicBezTo>
                <a:cubicBezTo>
                  <a:pt x="3829050" y="2006600"/>
                  <a:pt x="3836992" y="2023539"/>
                  <a:pt x="3848100" y="2038350"/>
                </a:cubicBezTo>
                <a:cubicBezTo>
                  <a:pt x="3879698" y="2080481"/>
                  <a:pt x="3873513" y="2051076"/>
                  <a:pt x="3895725" y="2095500"/>
                </a:cubicBezTo>
                <a:cubicBezTo>
                  <a:pt x="3907585" y="2119221"/>
                  <a:pt x="3906752" y="2150642"/>
                  <a:pt x="3924300" y="2171700"/>
                </a:cubicBezTo>
                <a:cubicBezTo>
                  <a:pt x="3930728" y="2179413"/>
                  <a:pt x="3943350" y="2178050"/>
                  <a:pt x="3952875" y="2181225"/>
                </a:cubicBezTo>
                <a:cubicBezTo>
                  <a:pt x="3992307" y="2220657"/>
                  <a:pt x="3985351" y="2217293"/>
                  <a:pt x="4029075" y="2247900"/>
                </a:cubicBezTo>
                <a:cubicBezTo>
                  <a:pt x="4047832" y="2261030"/>
                  <a:pt x="4072169" y="2267928"/>
                  <a:pt x="4086225" y="2286000"/>
                </a:cubicBezTo>
                <a:cubicBezTo>
                  <a:pt x="4108450" y="2314575"/>
                  <a:pt x="4132820" y="2341604"/>
                  <a:pt x="4152900" y="2371725"/>
                </a:cubicBezTo>
                <a:cubicBezTo>
                  <a:pt x="4159250" y="2381250"/>
                  <a:pt x="4164500" y="2391608"/>
                  <a:pt x="4171950" y="2400300"/>
                </a:cubicBezTo>
                <a:cubicBezTo>
                  <a:pt x="4183639" y="2413937"/>
                  <a:pt x="4197350" y="2425700"/>
                  <a:pt x="4210050" y="2438400"/>
                </a:cubicBezTo>
                <a:cubicBezTo>
                  <a:pt x="4213225" y="2447925"/>
                  <a:pt x="4211221" y="2461406"/>
                  <a:pt x="4219575" y="2466975"/>
                </a:cubicBezTo>
                <a:cubicBezTo>
                  <a:pt x="4233045" y="2475955"/>
                  <a:pt x="4252041" y="2470816"/>
                  <a:pt x="4267200" y="2476500"/>
                </a:cubicBezTo>
                <a:cubicBezTo>
                  <a:pt x="4277919" y="2480520"/>
                  <a:pt x="4286250" y="2489200"/>
                  <a:pt x="4295775" y="2495550"/>
                </a:cubicBezTo>
                <a:cubicBezTo>
                  <a:pt x="4309664" y="2564993"/>
                  <a:pt x="4317334" y="2618376"/>
                  <a:pt x="4362450" y="2686050"/>
                </a:cubicBezTo>
                <a:cubicBezTo>
                  <a:pt x="4375150" y="2705100"/>
                  <a:pt x="4390311" y="2722722"/>
                  <a:pt x="4400550" y="2743200"/>
                </a:cubicBezTo>
                <a:cubicBezTo>
                  <a:pt x="4406900" y="2755900"/>
                  <a:pt x="4409560" y="2771260"/>
                  <a:pt x="4419600" y="2781300"/>
                </a:cubicBezTo>
                <a:cubicBezTo>
                  <a:pt x="4426700" y="2788400"/>
                  <a:pt x="4439000" y="2786747"/>
                  <a:pt x="4448175" y="2790825"/>
                </a:cubicBezTo>
                <a:cubicBezTo>
                  <a:pt x="4467638" y="2799475"/>
                  <a:pt x="4486627" y="2809201"/>
                  <a:pt x="4505325" y="2819400"/>
                </a:cubicBezTo>
                <a:cubicBezTo>
                  <a:pt x="4521578" y="2828265"/>
                  <a:pt x="4537546" y="2837706"/>
                  <a:pt x="4552950" y="2847975"/>
                </a:cubicBezTo>
                <a:cubicBezTo>
                  <a:pt x="4566159" y="2856781"/>
                  <a:pt x="4578132" y="2867323"/>
                  <a:pt x="4591050" y="2876550"/>
                </a:cubicBezTo>
                <a:cubicBezTo>
                  <a:pt x="4600365" y="2883204"/>
                  <a:pt x="4610100" y="2889250"/>
                  <a:pt x="4619625" y="2895600"/>
                </a:cubicBezTo>
                <a:cubicBezTo>
                  <a:pt x="4630442" y="2911825"/>
                  <a:pt x="4655435" y="2950460"/>
                  <a:pt x="4667250" y="2962275"/>
                </a:cubicBezTo>
                <a:cubicBezTo>
                  <a:pt x="4675345" y="2970370"/>
                  <a:pt x="4687133" y="2973875"/>
                  <a:pt x="4695825" y="2981325"/>
                </a:cubicBezTo>
                <a:cubicBezTo>
                  <a:pt x="4732712" y="3012943"/>
                  <a:pt x="4730550" y="3024300"/>
                  <a:pt x="4772025" y="3048000"/>
                </a:cubicBezTo>
                <a:cubicBezTo>
                  <a:pt x="4780742" y="3052981"/>
                  <a:pt x="4790817" y="3055267"/>
                  <a:pt x="4800600" y="3057525"/>
                </a:cubicBezTo>
                <a:cubicBezTo>
                  <a:pt x="4832150" y="3064806"/>
                  <a:pt x="4895850" y="3076575"/>
                  <a:pt x="4895850" y="3076575"/>
                </a:cubicBezTo>
                <a:cubicBezTo>
                  <a:pt x="4972968" y="3127987"/>
                  <a:pt x="4870264" y="3064145"/>
                  <a:pt x="4962525" y="3105150"/>
                </a:cubicBezTo>
                <a:cubicBezTo>
                  <a:pt x="5015586" y="3128733"/>
                  <a:pt x="4994308" y="3133379"/>
                  <a:pt x="5038725" y="3143250"/>
                </a:cubicBezTo>
                <a:cubicBezTo>
                  <a:pt x="5139305" y="3165601"/>
                  <a:pt x="5060124" y="3140858"/>
                  <a:pt x="5124450" y="3162300"/>
                </a:cubicBezTo>
                <a:cubicBezTo>
                  <a:pt x="5146675" y="3140075"/>
                  <a:pt x="5173690" y="3121777"/>
                  <a:pt x="5191125" y="3095625"/>
                </a:cubicBezTo>
                <a:cubicBezTo>
                  <a:pt x="5197475" y="3086100"/>
                  <a:pt x="5201381" y="3074379"/>
                  <a:pt x="5210175" y="3067050"/>
                </a:cubicBezTo>
                <a:cubicBezTo>
                  <a:pt x="5236425" y="3045175"/>
                  <a:pt x="5264373" y="3045750"/>
                  <a:pt x="5295900" y="3038475"/>
                </a:cubicBezTo>
                <a:cubicBezTo>
                  <a:pt x="5450003" y="3002913"/>
                  <a:pt x="5287410" y="3034823"/>
                  <a:pt x="5476875" y="3000375"/>
                </a:cubicBezTo>
                <a:cubicBezTo>
                  <a:pt x="5492750" y="2994025"/>
                  <a:pt x="5508280" y="2986732"/>
                  <a:pt x="5524500" y="2981325"/>
                </a:cubicBezTo>
                <a:cubicBezTo>
                  <a:pt x="5536919" y="2977185"/>
                  <a:pt x="5550891" y="2977654"/>
                  <a:pt x="5562600" y="2971800"/>
                </a:cubicBezTo>
                <a:cubicBezTo>
                  <a:pt x="5583078" y="2961561"/>
                  <a:pt x="5600700" y="2946400"/>
                  <a:pt x="5619750" y="2933700"/>
                </a:cubicBezTo>
                <a:cubicBezTo>
                  <a:pt x="5660956" y="2871891"/>
                  <a:pt x="5610661" y="2933451"/>
                  <a:pt x="5676900" y="2895600"/>
                </a:cubicBezTo>
                <a:cubicBezTo>
                  <a:pt x="5688596" y="2888917"/>
                  <a:pt x="5695248" y="2875791"/>
                  <a:pt x="5705475" y="2867025"/>
                </a:cubicBezTo>
                <a:cubicBezTo>
                  <a:pt x="5717528" y="2856694"/>
                  <a:pt x="5729376" y="2845550"/>
                  <a:pt x="5743575" y="2838450"/>
                </a:cubicBezTo>
                <a:cubicBezTo>
                  <a:pt x="5761536" y="2829470"/>
                  <a:pt x="5781675" y="2825750"/>
                  <a:pt x="5800725" y="2819400"/>
                </a:cubicBezTo>
                <a:cubicBezTo>
                  <a:pt x="5879305" y="2831489"/>
                  <a:pt x="5931274" y="2814498"/>
                  <a:pt x="5972175" y="2886075"/>
                </a:cubicBezTo>
                <a:cubicBezTo>
                  <a:pt x="5987119" y="2912227"/>
                  <a:pt x="5991225" y="2943225"/>
                  <a:pt x="6000750" y="2971800"/>
                </a:cubicBezTo>
                <a:cubicBezTo>
                  <a:pt x="5997575" y="3060700"/>
                  <a:pt x="5997920" y="3149796"/>
                  <a:pt x="5991225" y="3238500"/>
                </a:cubicBezTo>
                <a:cubicBezTo>
                  <a:pt x="5985438" y="3315184"/>
                  <a:pt x="5964955" y="3485304"/>
                  <a:pt x="5943600" y="3581400"/>
                </a:cubicBezTo>
                <a:cubicBezTo>
                  <a:pt x="5938586" y="3603964"/>
                  <a:pt x="5930900" y="3625850"/>
                  <a:pt x="5924550" y="3648075"/>
                </a:cubicBezTo>
                <a:cubicBezTo>
                  <a:pt x="5918200" y="3698875"/>
                  <a:pt x="5916227" y="3750416"/>
                  <a:pt x="5905500" y="3800475"/>
                </a:cubicBezTo>
                <a:cubicBezTo>
                  <a:pt x="5897085" y="3839744"/>
                  <a:pt x="5879494" y="3876478"/>
                  <a:pt x="5867400" y="3914775"/>
                </a:cubicBezTo>
                <a:cubicBezTo>
                  <a:pt x="5860440" y="3936816"/>
                  <a:pt x="5854700" y="3959225"/>
                  <a:pt x="5848350" y="3981450"/>
                </a:cubicBezTo>
                <a:cubicBezTo>
                  <a:pt x="5838398" y="4061068"/>
                  <a:pt x="5827734" y="4154791"/>
                  <a:pt x="5810250" y="4229100"/>
                </a:cubicBezTo>
                <a:cubicBezTo>
                  <a:pt x="5798060" y="4280908"/>
                  <a:pt x="5778500" y="4330700"/>
                  <a:pt x="5762625" y="4381500"/>
                </a:cubicBezTo>
                <a:cubicBezTo>
                  <a:pt x="5759450" y="4416425"/>
                  <a:pt x="5759978" y="4451887"/>
                  <a:pt x="5753100" y="4486275"/>
                </a:cubicBezTo>
                <a:cubicBezTo>
                  <a:pt x="5741780" y="4542873"/>
                  <a:pt x="5704417" y="4625157"/>
                  <a:pt x="5667375" y="4667250"/>
                </a:cubicBezTo>
                <a:cubicBezTo>
                  <a:pt x="5621373" y="4719525"/>
                  <a:pt x="5569146" y="4766372"/>
                  <a:pt x="5514975" y="4810125"/>
                </a:cubicBezTo>
                <a:cubicBezTo>
                  <a:pt x="5486171" y="4833390"/>
                  <a:pt x="5451475" y="4848225"/>
                  <a:pt x="5419725" y="4867275"/>
                </a:cubicBezTo>
                <a:cubicBezTo>
                  <a:pt x="5413375" y="4879975"/>
                  <a:pt x="5410715" y="4895335"/>
                  <a:pt x="5400675" y="4905375"/>
                </a:cubicBezTo>
                <a:cubicBezTo>
                  <a:pt x="5365606" y="4940444"/>
                  <a:pt x="5286375" y="5000625"/>
                  <a:pt x="5286375" y="5000625"/>
                </a:cubicBezTo>
                <a:cubicBezTo>
                  <a:pt x="5280025" y="5013325"/>
                  <a:pt x="5276195" y="5027637"/>
                  <a:pt x="5267325" y="5038725"/>
                </a:cubicBezTo>
                <a:cubicBezTo>
                  <a:pt x="5242149" y="5070195"/>
                  <a:pt x="5196236" y="5109272"/>
                  <a:pt x="5162550" y="5133975"/>
                </a:cubicBezTo>
                <a:cubicBezTo>
                  <a:pt x="5131297" y="5156894"/>
                  <a:pt x="5100068" y="5179955"/>
                  <a:pt x="5067300" y="5200650"/>
                </a:cubicBezTo>
                <a:cubicBezTo>
                  <a:pt x="5039662" y="5218105"/>
                  <a:pt x="5009605" y="5231457"/>
                  <a:pt x="4981575" y="5248275"/>
                </a:cubicBezTo>
                <a:cubicBezTo>
                  <a:pt x="4885347" y="5306012"/>
                  <a:pt x="4900184" y="5306919"/>
                  <a:pt x="4819650" y="5343525"/>
                </a:cubicBezTo>
                <a:cubicBezTo>
                  <a:pt x="4780398" y="5361367"/>
                  <a:pt x="4644034" y="5408551"/>
                  <a:pt x="4638675" y="5410200"/>
                </a:cubicBezTo>
                <a:cubicBezTo>
                  <a:pt x="4601139" y="5421750"/>
                  <a:pt x="4561779" y="5426806"/>
                  <a:pt x="4524375" y="5438775"/>
                </a:cubicBezTo>
                <a:cubicBezTo>
                  <a:pt x="4482256" y="5452253"/>
                  <a:pt x="4442817" y="5473395"/>
                  <a:pt x="4400550" y="5486400"/>
                </a:cubicBezTo>
                <a:cubicBezTo>
                  <a:pt x="4064012" y="5589950"/>
                  <a:pt x="4491169" y="5435982"/>
                  <a:pt x="4152900" y="5553075"/>
                </a:cubicBezTo>
                <a:cubicBezTo>
                  <a:pt x="4143488" y="5556333"/>
                  <a:pt x="4034492" y="5604499"/>
                  <a:pt x="3990975" y="5610225"/>
                </a:cubicBezTo>
                <a:cubicBezTo>
                  <a:pt x="3883209" y="5624405"/>
                  <a:pt x="3773231" y="5624746"/>
                  <a:pt x="3667125" y="5648325"/>
                </a:cubicBezTo>
                <a:cubicBezTo>
                  <a:pt x="3638550" y="5654675"/>
                  <a:pt x="3609798" y="5660275"/>
                  <a:pt x="3581400" y="5667375"/>
                </a:cubicBezTo>
                <a:cubicBezTo>
                  <a:pt x="3571660" y="5669810"/>
                  <a:pt x="3562742" y="5675334"/>
                  <a:pt x="3552825" y="5676900"/>
                </a:cubicBezTo>
                <a:cubicBezTo>
                  <a:pt x="3502256" y="5684885"/>
                  <a:pt x="3451609" y="5694884"/>
                  <a:pt x="3400425" y="5695950"/>
                </a:cubicBezTo>
                <a:cubicBezTo>
                  <a:pt x="2857460" y="5707262"/>
                  <a:pt x="3095554" y="5699833"/>
                  <a:pt x="2686050" y="5715000"/>
                </a:cubicBezTo>
                <a:lnTo>
                  <a:pt x="2238375" y="5705475"/>
                </a:lnTo>
                <a:cubicBezTo>
                  <a:pt x="2197001" y="5704096"/>
                  <a:pt x="2155777" y="5699698"/>
                  <a:pt x="2114550" y="5695950"/>
                </a:cubicBezTo>
                <a:cubicBezTo>
                  <a:pt x="2048527" y="5689948"/>
                  <a:pt x="2024479" y="5685804"/>
                  <a:pt x="1962150" y="5676900"/>
                </a:cubicBezTo>
                <a:cubicBezTo>
                  <a:pt x="1949450" y="5667375"/>
                  <a:pt x="1936446" y="5658242"/>
                  <a:pt x="1924050" y="5648325"/>
                </a:cubicBezTo>
                <a:cubicBezTo>
                  <a:pt x="1904686" y="5632834"/>
                  <a:pt x="1886955" y="5615285"/>
                  <a:pt x="1866900" y="5600700"/>
                </a:cubicBezTo>
                <a:cubicBezTo>
                  <a:pt x="1817044" y="5564441"/>
                  <a:pt x="1766302" y="5529346"/>
                  <a:pt x="1714500" y="5495925"/>
                </a:cubicBezTo>
                <a:cubicBezTo>
                  <a:pt x="1667830" y="5465815"/>
                  <a:pt x="1616057" y="5443524"/>
                  <a:pt x="1571625" y="5410200"/>
                </a:cubicBezTo>
                <a:cubicBezTo>
                  <a:pt x="1533525" y="5381625"/>
                  <a:pt x="1496233" y="5351940"/>
                  <a:pt x="1457325" y="5324475"/>
                </a:cubicBezTo>
                <a:cubicBezTo>
                  <a:pt x="1334653" y="5237883"/>
                  <a:pt x="1436659" y="5372640"/>
                  <a:pt x="1200150" y="5153025"/>
                </a:cubicBezTo>
                <a:cubicBezTo>
                  <a:pt x="1155700" y="5111750"/>
                  <a:pt x="1114038" y="5067253"/>
                  <a:pt x="1066800" y="5029200"/>
                </a:cubicBezTo>
                <a:cubicBezTo>
                  <a:pt x="942293" y="4928903"/>
                  <a:pt x="884999" y="4916677"/>
                  <a:pt x="800100" y="4819650"/>
                </a:cubicBezTo>
                <a:cubicBezTo>
                  <a:pt x="773325" y="4789050"/>
                  <a:pt x="747658" y="4757397"/>
                  <a:pt x="723900" y="4724400"/>
                </a:cubicBezTo>
                <a:cubicBezTo>
                  <a:pt x="671167" y="4651160"/>
                  <a:pt x="629639" y="4574035"/>
                  <a:pt x="571500" y="4505325"/>
                </a:cubicBezTo>
                <a:cubicBezTo>
                  <a:pt x="533079" y="4459918"/>
                  <a:pt x="499498" y="4444866"/>
                  <a:pt x="466725" y="4391025"/>
                </a:cubicBezTo>
                <a:cubicBezTo>
                  <a:pt x="368325" y="4229368"/>
                  <a:pt x="368690" y="4146401"/>
                  <a:pt x="285750" y="3952875"/>
                </a:cubicBezTo>
                <a:cubicBezTo>
                  <a:pt x="266700" y="3908425"/>
                  <a:pt x="244487" y="3865201"/>
                  <a:pt x="228600" y="3819525"/>
                </a:cubicBezTo>
                <a:cubicBezTo>
                  <a:pt x="203200" y="3746500"/>
                  <a:pt x="177534" y="3673567"/>
                  <a:pt x="152400" y="3600450"/>
                </a:cubicBezTo>
                <a:cubicBezTo>
                  <a:pt x="142608" y="3571965"/>
                  <a:pt x="131750" y="3543784"/>
                  <a:pt x="123825" y="3514725"/>
                </a:cubicBezTo>
                <a:lnTo>
                  <a:pt x="95250" y="3409950"/>
                </a:lnTo>
                <a:cubicBezTo>
                  <a:pt x="92075" y="3375025"/>
                  <a:pt x="91863" y="3339703"/>
                  <a:pt x="85725" y="3305175"/>
                </a:cubicBezTo>
                <a:cubicBezTo>
                  <a:pt x="66434" y="3196662"/>
                  <a:pt x="41197" y="3089291"/>
                  <a:pt x="19050" y="2981325"/>
                </a:cubicBezTo>
                <a:cubicBezTo>
                  <a:pt x="15797" y="2965466"/>
                  <a:pt x="11533" y="2949764"/>
                  <a:pt x="9525" y="2933700"/>
                </a:cubicBezTo>
                <a:lnTo>
                  <a:pt x="0" y="2857500"/>
                </a:lnTo>
                <a:cubicBezTo>
                  <a:pt x="6350" y="2746375"/>
                  <a:pt x="8661" y="2634945"/>
                  <a:pt x="19050" y="2524125"/>
                </a:cubicBezTo>
                <a:cubicBezTo>
                  <a:pt x="27726" y="2431584"/>
                  <a:pt x="44866" y="2340031"/>
                  <a:pt x="57150" y="2247900"/>
                </a:cubicBezTo>
                <a:cubicBezTo>
                  <a:pt x="63916" y="2197154"/>
                  <a:pt x="64688" y="2145384"/>
                  <a:pt x="76200" y="2095500"/>
                </a:cubicBezTo>
                <a:cubicBezTo>
                  <a:pt x="85725" y="2054225"/>
                  <a:pt x="95899" y="2013094"/>
                  <a:pt x="104775" y="1971675"/>
                </a:cubicBezTo>
                <a:cubicBezTo>
                  <a:pt x="126081" y="1872249"/>
                  <a:pt x="128792" y="1823482"/>
                  <a:pt x="161925" y="1733550"/>
                </a:cubicBezTo>
                <a:cubicBezTo>
                  <a:pt x="181747" y="1679746"/>
                  <a:pt x="261135" y="1523547"/>
                  <a:pt x="276225" y="1495425"/>
                </a:cubicBezTo>
                <a:cubicBezTo>
                  <a:pt x="303384" y="1444811"/>
                  <a:pt x="423824" y="1218503"/>
                  <a:pt x="485775" y="1143000"/>
                </a:cubicBezTo>
                <a:cubicBezTo>
                  <a:pt x="558529" y="1054331"/>
                  <a:pt x="633273" y="966927"/>
                  <a:pt x="714375" y="885825"/>
                </a:cubicBezTo>
                <a:cubicBezTo>
                  <a:pt x="727075" y="873125"/>
                  <a:pt x="740460" y="861075"/>
                  <a:pt x="752475" y="847725"/>
                </a:cubicBezTo>
                <a:cubicBezTo>
                  <a:pt x="769064" y="829293"/>
                  <a:pt x="783140" y="808666"/>
                  <a:pt x="800100" y="790575"/>
                </a:cubicBezTo>
                <a:cubicBezTo>
                  <a:pt x="830810" y="757818"/>
                  <a:pt x="867783" y="730768"/>
                  <a:pt x="895350" y="695325"/>
                </a:cubicBezTo>
                <a:cubicBezTo>
                  <a:pt x="937747" y="640814"/>
                  <a:pt x="982400" y="576089"/>
                  <a:pt x="1038225" y="533400"/>
                </a:cubicBezTo>
                <a:cubicBezTo>
                  <a:pt x="1064191" y="513543"/>
                  <a:pt x="1095375" y="501650"/>
                  <a:pt x="1123950" y="485775"/>
                </a:cubicBezTo>
                <a:cubicBezTo>
                  <a:pt x="1196994" y="398123"/>
                  <a:pt x="1161415" y="428471"/>
                  <a:pt x="1295400" y="352425"/>
                </a:cubicBezTo>
                <a:cubicBezTo>
                  <a:pt x="1370768" y="309649"/>
                  <a:pt x="1439559" y="248086"/>
                  <a:pt x="1524000" y="228600"/>
                </a:cubicBezTo>
                <a:cubicBezTo>
                  <a:pt x="1565275" y="219075"/>
                  <a:pt x="1606125" y="207471"/>
                  <a:pt x="1647825" y="200025"/>
                </a:cubicBezTo>
                <a:cubicBezTo>
                  <a:pt x="1777749" y="176824"/>
                  <a:pt x="1834288" y="178681"/>
                  <a:pt x="1971675" y="171450"/>
                </a:cubicBezTo>
                <a:cubicBezTo>
                  <a:pt x="2016125" y="165100"/>
                  <a:pt x="2060414" y="157498"/>
                  <a:pt x="2105025" y="152400"/>
                </a:cubicBezTo>
                <a:cubicBezTo>
                  <a:pt x="2171569" y="144795"/>
                  <a:pt x="2238746" y="142822"/>
                  <a:pt x="2305050" y="133350"/>
                </a:cubicBezTo>
                <a:cubicBezTo>
                  <a:pt x="2650942" y="83937"/>
                  <a:pt x="2210778" y="119001"/>
                  <a:pt x="2590800" y="95250"/>
                </a:cubicBezTo>
                <a:cubicBezTo>
                  <a:pt x="2635250" y="88900"/>
                  <a:pt x="2679902" y="83829"/>
                  <a:pt x="2724150" y="76200"/>
                </a:cubicBezTo>
                <a:cubicBezTo>
                  <a:pt x="2772012" y="67948"/>
                  <a:pt x="2818919" y="54306"/>
                  <a:pt x="2867025" y="47625"/>
                </a:cubicBezTo>
                <a:cubicBezTo>
                  <a:pt x="2933365" y="38411"/>
                  <a:pt x="3000429" y="35467"/>
                  <a:pt x="3067050" y="28575"/>
                </a:cubicBezTo>
                <a:cubicBezTo>
                  <a:pt x="3092512" y="25941"/>
                  <a:pt x="3117702" y="20647"/>
                  <a:pt x="3143250" y="19050"/>
                </a:cubicBezTo>
                <a:cubicBezTo>
                  <a:pt x="3219368" y="14293"/>
                  <a:pt x="3295695" y="13641"/>
                  <a:pt x="3371850" y="9525"/>
                </a:cubicBezTo>
                <a:cubicBezTo>
                  <a:pt x="3413187" y="7291"/>
                  <a:pt x="3454400" y="3175"/>
                  <a:pt x="3495675" y="0"/>
                </a:cubicBezTo>
                <a:cubicBezTo>
                  <a:pt x="3714750" y="6350"/>
                  <a:pt x="3934052" y="7220"/>
                  <a:pt x="4152900" y="19050"/>
                </a:cubicBezTo>
                <a:cubicBezTo>
                  <a:pt x="4169973" y="19973"/>
                  <a:pt x="4185623" y="29718"/>
                  <a:pt x="4200525" y="38100"/>
                </a:cubicBezTo>
                <a:cubicBezTo>
                  <a:pt x="4236606" y="58395"/>
                  <a:pt x="4268273" y="86262"/>
                  <a:pt x="4305300" y="104775"/>
                </a:cubicBezTo>
                <a:cubicBezTo>
                  <a:pt x="4345181" y="124715"/>
                  <a:pt x="4355797" y="126697"/>
                  <a:pt x="4391025" y="161925"/>
                </a:cubicBezTo>
                <a:cubicBezTo>
                  <a:pt x="4402250" y="173150"/>
                  <a:pt x="4409146" y="188078"/>
                  <a:pt x="4419600" y="200025"/>
                </a:cubicBezTo>
                <a:cubicBezTo>
                  <a:pt x="4431427" y="213542"/>
                  <a:pt x="4445000" y="225425"/>
                  <a:pt x="4457700" y="238125"/>
                </a:cubicBezTo>
                <a:cubicBezTo>
                  <a:pt x="4460875" y="247650"/>
                  <a:pt x="4464583" y="257014"/>
                  <a:pt x="4467225" y="266700"/>
                </a:cubicBezTo>
                <a:cubicBezTo>
                  <a:pt x="4474114" y="291959"/>
                  <a:pt x="4486275" y="342900"/>
                  <a:pt x="4486275" y="342900"/>
                </a:cubicBezTo>
                <a:cubicBezTo>
                  <a:pt x="4466221" y="403062"/>
                  <a:pt x="4449763" y="374650"/>
                  <a:pt x="4438650" y="39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09A09-DEA0-2A5F-9DFF-7918F38A33D8}"/>
              </a:ext>
            </a:extLst>
          </p:cNvPr>
          <p:cNvSpPr txBox="1"/>
          <p:nvPr/>
        </p:nvSpPr>
        <p:spPr>
          <a:xfrm>
            <a:off x="501501" y="1157300"/>
            <a:ext cx="730900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 Display" panose="020B0004020202020204" pitchFamily="34" charset="0"/>
              </a:rPr>
              <a:t>P2. Incentives should be designed to promote the favored activity while avoiding unnecessary distortions to other activities and limiting the revenue cost</a:t>
            </a:r>
          </a:p>
          <a:p>
            <a:endParaRPr lang="en-US" sz="1900" b="1" i="1" dirty="0">
              <a:latin typeface="Aptos Display" panose="020B0004020202020204" pitchFamily="34" charset="0"/>
            </a:endParaRPr>
          </a:p>
          <a:p>
            <a:r>
              <a:rPr lang="en-US" sz="1900" dirty="0">
                <a:latin typeface="Aptos Display" panose="020B0004020202020204" pitchFamily="34" charset="0"/>
              </a:rPr>
              <a:t>P2.1. Incentives should be </a:t>
            </a:r>
            <a:r>
              <a:rPr lang="en-US" sz="1900" b="1" dirty="0">
                <a:latin typeface="Aptos Display" panose="020B0004020202020204" pitchFamily="34" charset="0"/>
              </a:rPr>
              <a:t>targeted on the expected source of social benefit</a:t>
            </a:r>
            <a:r>
              <a:rPr lang="en-US" sz="1900" dirty="0">
                <a:latin typeface="Aptos Display" panose="020B0004020202020204" pitchFamily="34" charset="0"/>
              </a:rPr>
              <a:t>, while avoiding excessive complexity </a:t>
            </a:r>
          </a:p>
          <a:p>
            <a:endParaRPr lang="en-US" sz="1900" b="1" i="1" dirty="0">
              <a:latin typeface="Aptos Display" panose="020B0004020202020204" pitchFamily="34" charset="0"/>
            </a:endParaRPr>
          </a:p>
          <a:p>
            <a:r>
              <a:rPr lang="en-US" sz="1900" dirty="0">
                <a:latin typeface="Aptos Display" panose="020B0004020202020204" pitchFamily="34" charset="0"/>
              </a:rPr>
              <a:t>P2.2. In the investment context, targeting considerations will often point to the use of </a:t>
            </a:r>
            <a:r>
              <a:rPr lang="en-US" sz="1900" b="1" dirty="0">
                <a:latin typeface="Aptos Display" panose="020B0004020202020204" pitchFamily="34" charset="0"/>
              </a:rPr>
              <a:t>cost-, rather</a:t>
            </a:r>
            <a:r>
              <a:rPr lang="en-US" sz="1900" dirty="0">
                <a:latin typeface="Aptos Display" panose="020B0004020202020204" pitchFamily="34" charset="0"/>
              </a:rPr>
              <a:t> </a:t>
            </a:r>
            <a:r>
              <a:rPr lang="en-US" sz="1900" b="1" dirty="0">
                <a:latin typeface="Aptos Display" panose="020B0004020202020204" pitchFamily="34" charset="0"/>
              </a:rPr>
              <a:t>than</a:t>
            </a:r>
            <a:r>
              <a:rPr lang="en-US" sz="1900" dirty="0">
                <a:latin typeface="Aptos Display" panose="020B0004020202020204" pitchFamily="34" charset="0"/>
              </a:rPr>
              <a:t> </a:t>
            </a:r>
            <a:r>
              <a:rPr lang="en-US" sz="1900" b="1" dirty="0">
                <a:latin typeface="Aptos Display" panose="020B0004020202020204" pitchFamily="34" charset="0"/>
              </a:rPr>
              <a:t>profit-based incentives </a:t>
            </a:r>
          </a:p>
          <a:p>
            <a:endParaRPr lang="en-US" sz="1900" b="1" i="1" dirty="0">
              <a:latin typeface="Aptos Display" panose="020B0004020202020204" pitchFamily="34" charset="0"/>
            </a:endParaRPr>
          </a:p>
          <a:p>
            <a:r>
              <a:rPr lang="en-US" sz="1900" dirty="0">
                <a:latin typeface="Aptos Display" panose="020B0004020202020204" pitchFamily="34" charset="0"/>
              </a:rPr>
              <a:t>P2.3. </a:t>
            </a:r>
            <a:r>
              <a:rPr lang="en-US" sz="1900" b="1" dirty="0">
                <a:latin typeface="Aptos Display" panose="020B0004020202020204" pitchFamily="34" charset="0"/>
              </a:rPr>
              <a:t>Unwelcome side effects should be anticipated </a:t>
            </a:r>
            <a:r>
              <a:rPr lang="en-US" sz="1900" dirty="0">
                <a:latin typeface="Aptos Display" panose="020B0004020202020204" pitchFamily="34" charset="0"/>
              </a:rPr>
              <a:t>and guarded against </a:t>
            </a:r>
          </a:p>
          <a:p>
            <a:endParaRPr lang="en-US" sz="1900" b="1" i="1" dirty="0">
              <a:latin typeface="Aptos Display" panose="020B0004020202020204" pitchFamily="34" charset="0"/>
            </a:endParaRPr>
          </a:p>
          <a:p>
            <a:r>
              <a:rPr lang="en-US" sz="1900" dirty="0">
                <a:latin typeface="Aptos Display" panose="020B0004020202020204" pitchFamily="34" charset="0"/>
              </a:rPr>
              <a:t>P2.4</a:t>
            </a:r>
            <a:r>
              <a:rPr lang="en-US" sz="1900" b="1" dirty="0">
                <a:latin typeface="Aptos Display" panose="020B0004020202020204" pitchFamily="34" charset="0"/>
              </a:rPr>
              <a:t>. Exposure to revenue loss should be limited</a:t>
            </a:r>
            <a:r>
              <a:rPr lang="en-US" sz="1900" dirty="0">
                <a:latin typeface="Aptos Display" panose="020B0004020202020204" pitchFamily="34" charset="0"/>
              </a:rPr>
              <a:t>, including by using </a:t>
            </a:r>
            <a:r>
              <a:rPr lang="en-US" sz="1900" b="1" dirty="0">
                <a:latin typeface="Aptos Display" panose="020B0004020202020204" pitchFamily="34" charset="0"/>
              </a:rPr>
              <a:t>sunset provisions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DA5E7-40EA-2ADA-5CA9-721793412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54" y="2086089"/>
            <a:ext cx="2460491" cy="2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79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20EE0-ABA8-084C-3CF8-2B44C0B5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80E2284-3BEB-E2FF-C03C-04E2971CC670}"/>
              </a:ext>
            </a:extLst>
          </p:cNvPr>
          <p:cNvGrpSpPr/>
          <p:nvPr/>
        </p:nvGrpSpPr>
        <p:grpSpPr>
          <a:xfrm>
            <a:off x="5877215" y="402027"/>
            <a:ext cx="6094917" cy="5696306"/>
            <a:chOff x="6997088" y="722413"/>
            <a:chExt cx="6094917" cy="56963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5AAE402-9C28-3604-2253-B916F989EE1F}"/>
                </a:ext>
              </a:extLst>
            </p:cNvPr>
            <p:cNvGrpSpPr/>
            <p:nvPr/>
          </p:nvGrpSpPr>
          <p:grpSpPr>
            <a:xfrm>
              <a:off x="7142580" y="873327"/>
              <a:ext cx="5949425" cy="5394479"/>
              <a:chOff x="-66685" y="1275907"/>
              <a:chExt cx="5949425" cy="539447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27BFC44-6AF4-9D00-519B-C0677FC4DE9E}"/>
                  </a:ext>
                </a:extLst>
              </p:cNvPr>
              <p:cNvGrpSpPr/>
              <p:nvPr/>
            </p:nvGrpSpPr>
            <p:grpSpPr>
              <a:xfrm>
                <a:off x="-66685" y="1275907"/>
                <a:ext cx="5949425" cy="5394479"/>
                <a:chOff x="-66685" y="1275907"/>
                <a:chExt cx="5949425" cy="5394479"/>
              </a:xfrm>
            </p:grpSpPr>
            <p:pic>
              <p:nvPicPr>
                <p:cNvPr id="59" name="Picture 58" descr="A diagram of a diagram&#10;&#10;AI-generated content may be incorrect.">
                  <a:extLst>
                    <a:ext uri="{FF2B5EF4-FFF2-40B4-BE49-F238E27FC236}">
                      <a16:creationId xmlns:a16="http://schemas.microsoft.com/office/drawing/2014/main" id="{E651B051-E042-DF24-C6C8-3E9AB1775A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85" y="1275907"/>
                  <a:ext cx="5767295" cy="5394479"/>
                </a:xfrm>
                <a:prstGeom prst="rect">
                  <a:avLst/>
                </a:prstGeom>
              </p:spPr>
            </p:pic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B514D52C-4DD5-7723-4A31-D1B317638B11}"/>
                    </a:ext>
                  </a:extLst>
                </p:cNvPr>
                <p:cNvGrpSpPr/>
                <p:nvPr/>
              </p:nvGrpSpPr>
              <p:grpSpPr>
                <a:xfrm>
                  <a:off x="273771" y="1924024"/>
                  <a:ext cx="5608969" cy="4190642"/>
                  <a:chOff x="273771" y="1924024"/>
                  <a:chExt cx="5608969" cy="4190642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6E0B277-2675-BB85-11E7-AB97AA9E473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8719" y="1924024"/>
                    <a:ext cx="1969198" cy="423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Justification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4B3FD3C1-1326-7C05-0EC8-AA5DC0F8D44C}"/>
                      </a:ext>
                    </a:extLst>
                  </p:cNvPr>
                  <p:cNvSpPr txBox="1"/>
                  <p:nvPr/>
                </p:nvSpPr>
                <p:spPr>
                  <a:xfrm>
                    <a:off x="2063481" y="3925523"/>
                    <a:ext cx="1506961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4BACC6"/>
                        </a:solidFill>
                      </a:rPr>
                      <a:t>Tax Incentives </a:t>
                    </a:r>
                  </a:p>
                  <a:p>
                    <a:pPr algn="ctr"/>
                    <a:r>
                      <a:rPr lang="en-US" b="1" dirty="0">
                        <a:solidFill>
                          <a:srgbClr val="4BACC6"/>
                        </a:solidFill>
                      </a:rPr>
                      <a:t>Principles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D0CABB7B-A165-9BFD-14BE-9F86CDB5EE74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428" y="2958056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Design</a:t>
                    </a:r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1B5AE543-0346-175D-F7C7-9782F40EE137}"/>
                      </a:ext>
                    </a:extLst>
                  </p:cNvPr>
                  <p:cNvSpPr txBox="1"/>
                  <p:nvPr/>
                </p:nvSpPr>
                <p:spPr>
                  <a:xfrm>
                    <a:off x="273771" y="4879841"/>
                    <a:ext cx="18953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Implementation</a:t>
                    </a: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F757DE6-4FEB-F196-8060-1074EAE98A06}"/>
                      </a:ext>
                    </a:extLst>
                  </p:cNvPr>
                  <p:cNvGrpSpPr/>
                  <p:nvPr/>
                </p:nvGrpSpPr>
                <p:grpSpPr>
                  <a:xfrm>
                    <a:off x="2098604" y="4852572"/>
                    <a:ext cx="3338624" cy="1262094"/>
                    <a:chOff x="2098604" y="4852572"/>
                    <a:chExt cx="3338624" cy="1262094"/>
                  </a:xfrm>
                </p:grpSpPr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D8EFC89D-9EB0-20CF-728D-484A157F36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98604" y="5745334"/>
                      <a:ext cx="16693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Legislation</a:t>
                      </a:r>
                    </a:p>
                  </p:txBody>
                </p:sp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F68BD607-FA6E-8CD9-E6DC-12EB5DFDF8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67916" y="4852572"/>
                      <a:ext cx="166931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International Considerations</a:t>
                      </a:r>
                    </a:p>
                  </p:txBody>
                </p:sp>
              </p:grp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3DF875-A329-19EB-42F5-FFE19D7A6A21}"/>
                  </a:ext>
                </a:extLst>
              </p:cNvPr>
              <p:cNvSpPr txBox="1"/>
              <p:nvPr/>
            </p:nvSpPr>
            <p:spPr>
              <a:xfrm>
                <a:off x="499763" y="2585041"/>
                <a:ext cx="1669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Evaluation</a:t>
                </a:r>
              </a:p>
            </p:txBody>
          </p:sp>
        </p:grpSp>
        <p:sp useBgFill="1">
          <p:nvSpPr>
            <p:cNvPr id="3" name="Freeform: Shape 2">
              <a:extLst>
                <a:ext uri="{FF2B5EF4-FFF2-40B4-BE49-F238E27FC236}">
                  <a16:creationId xmlns:a16="http://schemas.microsoft.com/office/drawing/2014/main" id="{61175000-92FD-256E-97E4-81B184F96903}"/>
                </a:ext>
              </a:extLst>
            </p:cNvPr>
            <p:cNvSpPr/>
            <p:nvPr/>
          </p:nvSpPr>
          <p:spPr>
            <a:xfrm>
              <a:off x="6997088" y="722413"/>
              <a:ext cx="6058276" cy="5696306"/>
            </a:xfrm>
            <a:custGeom>
              <a:avLst/>
              <a:gdLst>
                <a:gd name="connsiteX0" fmla="*/ 4439026 w 6058276"/>
                <a:gd name="connsiteY0" fmla="*/ 2686406 h 5696306"/>
                <a:gd name="connsiteX1" fmla="*/ 4534276 w 6058276"/>
                <a:gd name="connsiteY1" fmla="*/ 2762606 h 5696306"/>
                <a:gd name="connsiteX2" fmla="*/ 4581901 w 6058276"/>
                <a:gd name="connsiteY2" fmla="*/ 2791181 h 5696306"/>
                <a:gd name="connsiteX3" fmla="*/ 4658101 w 6058276"/>
                <a:gd name="connsiteY3" fmla="*/ 2857856 h 5696306"/>
                <a:gd name="connsiteX4" fmla="*/ 4705726 w 6058276"/>
                <a:gd name="connsiteY4" fmla="*/ 2876906 h 5696306"/>
                <a:gd name="connsiteX5" fmla="*/ 4743826 w 6058276"/>
                <a:gd name="connsiteY5" fmla="*/ 2905481 h 5696306"/>
                <a:gd name="connsiteX6" fmla="*/ 4858126 w 6058276"/>
                <a:gd name="connsiteY6" fmla="*/ 2972156 h 5696306"/>
                <a:gd name="connsiteX7" fmla="*/ 4953376 w 6058276"/>
                <a:gd name="connsiteY7" fmla="*/ 3019781 h 5696306"/>
                <a:gd name="connsiteX8" fmla="*/ 4981951 w 6058276"/>
                <a:gd name="connsiteY8" fmla="*/ 3038831 h 5696306"/>
                <a:gd name="connsiteX9" fmla="*/ 5153401 w 6058276"/>
                <a:gd name="connsiteY9" fmla="*/ 3076931 h 5696306"/>
                <a:gd name="connsiteX10" fmla="*/ 5334376 w 6058276"/>
                <a:gd name="connsiteY10" fmla="*/ 3057881 h 5696306"/>
                <a:gd name="connsiteX11" fmla="*/ 5362951 w 6058276"/>
                <a:gd name="connsiteY11" fmla="*/ 3038831 h 5696306"/>
                <a:gd name="connsiteX12" fmla="*/ 5401051 w 6058276"/>
                <a:gd name="connsiteY12" fmla="*/ 3019781 h 5696306"/>
                <a:gd name="connsiteX13" fmla="*/ 5467726 w 6058276"/>
                <a:gd name="connsiteY13" fmla="*/ 2962631 h 5696306"/>
                <a:gd name="connsiteX14" fmla="*/ 5534401 w 6058276"/>
                <a:gd name="connsiteY14" fmla="*/ 2934056 h 5696306"/>
                <a:gd name="connsiteX15" fmla="*/ 5582026 w 6058276"/>
                <a:gd name="connsiteY15" fmla="*/ 2905481 h 5696306"/>
                <a:gd name="connsiteX16" fmla="*/ 5677276 w 6058276"/>
                <a:gd name="connsiteY16" fmla="*/ 2857856 h 5696306"/>
                <a:gd name="connsiteX17" fmla="*/ 5715376 w 6058276"/>
                <a:gd name="connsiteY17" fmla="*/ 2829281 h 5696306"/>
                <a:gd name="connsiteX18" fmla="*/ 5772526 w 6058276"/>
                <a:gd name="connsiteY18" fmla="*/ 2800706 h 5696306"/>
                <a:gd name="connsiteX19" fmla="*/ 5886826 w 6058276"/>
                <a:gd name="connsiteY19" fmla="*/ 2714981 h 5696306"/>
                <a:gd name="connsiteX20" fmla="*/ 5915401 w 6058276"/>
                <a:gd name="connsiteY20" fmla="*/ 2667356 h 5696306"/>
                <a:gd name="connsiteX21" fmla="*/ 5934451 w 6058276"/>
                <a:gd name="connsiteY21" fmla="*/ 2638781 h 5696306"/>
                <a:gd name="connsiteX22" fmla="*/ 6020176 w 6058276"/>
                <a:gd name="connsiteY22" fmla="*/ 2476856 h 5696306"/>
                <a:gd name="connsiteX23" fmla="*/ 6058276 w 6058276"/>
                <a:gd name="connsiteY23" fmla="*/ 2362556 h 5696306"/>
                <a:gd name="connsiteX24" fmla="*/ 6048751 w 6058276"/>
                <a:gd name="connsiteY24" fmla="*/ 2162531 h 5696306"/>
                <a:gd name="connsiteX25" fmla="*/ 5963026 w 6058276"/>
                <a:gd name="connsiteY25" fmla="*/ 1876781 h 5696306"/>
                <a:gd name="connsiteX26" fmla="*/ 5915401 w 6058276"/>
                <a:gd name="connsiteY26" fmla="*/ 1762481 h 5696306"/>
                <a:gd name="connsiteX27" fmla="*/ 5696326 w 6058276"/>
                <a:gd name="connsiteY27" fmla="*/ 1362431 h 5696306"/>
                <a:gd name="connsiteX28" fmla="*/ 5610601 w 6058276"/>
                <a:gd name="connsiteY28" fmla="*/ 1257656 h 5696306"/>
                <a:gd name="connsiteX29" fmla="*/ 5505826 w 6058276"/>
                <a:gd name="connsiteY29" fmla="*/ 1152881 h 5696306"/>
                <a:gd name="connsiteX30" fmla="*/ 5277226 w 6058276"/>
                <a:gd name="connsiteY30" fmla="*/ 895706 h 5696306"/>
                <a:gd name="connsiteX31" fmla="*/ 5191501 w 6058276"/>
                <a:gd name="connsiteY31" fmla="*/ 771881 h 5696306"/>
                <a:gd name="connsiteX32" fmla="*/ 5115301 w 6058276"/>
                <a:gd name="connsiteY32" fmla="*/ 648056 h 5696306"/>
                <a:gd name="connsiteX33" fmla="*/ 4962901 w 6058276"/>
                <a:gd name="connsiteY33" fmla="*/ 505181 h 5696306"/>
                <a:gd name="connsiteX34" fmla="*/ 4781926 w 6058276"/>
                <a:gd name="connsiteY34" fmla="*/ 343256 h 5696306"/>
                <a:gd name="connsiteX35" fmla="*/ 4629526 w 6058276"/>
                <a:gd name="connsiteY35" fmla="*/ 257531 h 5696306"/>
                <a:gd name="connsiteX36" fmla="*/ 4496176 w 6058276"/>
                <a:gd name="connsiteY36" fmla="*/ 190856 h 5696306"/>
                <a:gd name="connsiteX37" fmla="*/ 4419976 w 6058276"/>
                <a:gd name="connsiteY37" fmla="*/ 152756 h 5696306"/>
                <a:gd name="connsiteX38" fmla="*/ 4096126 w 6058276"/>
                <a:gd name="connsiteY38" fmla="*/ 76556 h 5696306"/>
                <a:gd name="connsiteX39" fmla="*/ 3724651 w 6058276"/>
                <a:gd name="connsiteY39" fmla="*/ 28931 h 5696306"/>
                <a:gd name="connsiteX40" fmla="*/ 3276976 w 6058276"/>
                <a:gd name="connsiteY40" fmla="*/ 19406 h 5696306"/>
                <a:gd name="connsiteX41" fmla="*/ 2638801 w 6058276"/>
                <a:gd name="connsiteY41" fmla="*/ 356 h 5696306"/>
                <a:gd name="connsiteX42" fmla="*/ 2334001 w 6058276"/>
                <a:gd name="connsiteY42" fmla="*/ 9881 h 5696306"/>
                <a:gd name="connsiteX43" fmla="*/ 2219701 w 6058276"/>
                <a:gd name="connsiteY43" fmla="*/ 28931 h 5696306"/>
                <a:gd name="connsiteX44" fmla="*/ 1772026 w 6058276"/>
                <a:gd name="connsiteY44" fmla="*/ 219431 h 5696306"/>
                <a:gd name="connsiteX45" fmla="*/ 1591051 w 6058276"/>
                <a:gd name="connsiteY45" fmla="*/ 343256 h 5696306"/>
                <a:gd name="connsiteX46" fmla="*/ 1514851 w 6058276"/>
                <a:gd name="connsiteY46" fmla="*/ 400406 h 5696306"/>
                <a:gd name="connsiteX47" fmla="*/ 1343401 w 6058276"/>
                <a:gd name="connsiteY47" fmla="*/ 505181 h 5696306"/>
                <a:gd name="connsiteX48" fmla="*/ 1267201 w 6058276"/>
                <a:gd name="connsiteY48" fmla="*/ 562331 h 5696306"/>
                <a:gd name="connsiteX49" fmla="*/ 1219576 w 6058276"/>
                <a:gd name="connsiteY49" fmla="*/ 581381 h 5696306"/>
                <a:gd name="connsiteX50" fmla="*/ 1191001 w 6058276"/>
                <a:gd name="connsiteY50" fmla="*/ 600431 h 5696306"/>
                <a:gd name="connsiteX51" fmla="*/ 1067176 w 6058276"/>
                <a:gd name="connsiteY51" fmla="*/ 648056 h 5696306"/>
                <a:gd name="connsiteX52" fmla="*/ 1010026 w 6058276"/>
                <a:gd name="connsiteY52" fmla="*/ 695681 h 5696306"/>
                <a:gd name="connsiteX53" fmla="*/ 838576 w 6058276"/>
                <a:gd name="connsiteY53" fmla="*/ 790931 h 5696306"/>
                <a:gd name="connsiteX54" fmla="*/ 533776 w 6058276"/>
                <a:gd name="connsiteY54" fmla="*/ 1095731 h 5696306"/>
                <a:gd name="connsiteX55" fmla="*/ 495676 w 6058276"/>
                <a:gd name="connsiteY55" fmla="*/ 1133831 h 5696306"/>
                <a:gd name="connsiteX56" fmla="*/ 371851 w 6058276"/>
                <a:gd name="connsiteY56" fmla="*/ 1333856 h 5696306"/>
                <a:gd name="connsiteX57" fmla="*/ 324226 w 6058276"/>
                <a:gd name="connsiteY57" fmla="*/ 1476731 h 5696306"/>
                <a:gd name="connsiteX58" fmla="*/ 276601 w 6058276"/>
                <a:gd name="connsiteY58" fmla="*/ 1657706 h 5696306"/>
                <a:gd name="connsiteX59" fmla="*/ 238501 w 6058276"/>
                <a:gd name="connsiteY59" fmla="*/ 1791056 h 5696306"/>
                <a:gd name="connsiteX60" fmla="*/ 219451 w 6058276"/>
                <a:gd name="connsiteY60" fmla="*/ 1886306 h 5696306"/>
                <a:gd name="connsiteX61" fmla="*/ 181351 w 6058276"/>
                <a:gd name="connsiteY61" fmla="*/ 2114906 h 5696306"/>
                <a:gd name="connsiteX62" fmla="*/ 105151 w 6058276"/>
                <a:gd name="connsiteY62" fmla="*/ 2410181 h 5696306"/>
                <a:gd name="connsiteX63" fmla="*/ 57526 w 6058276"/>
                <a:gd name="connsiteY63" fmla="*/ 2667356 h 5696306"/>
                <a:gd name="connsiteX64" fmla="*/ 28951 w 6058276"/>
                <a:gd name="connsiteY64" fmla="*/ 2734031 h 5696306"/>
                <a:gd name="connsiteX65" fmla="*/ 19426 w 6058276"/>
                <a:gd name="connsiteY65" fmla="*/ 2772131 h 5696306"/>
                <a:gd name="connsiteX66" fmla="*/ 9901 w 6058276"/>
                <a:gd name="connsiteY66" fmla="*/ 3153131 h 5696306"/>
                <a:gd name="connsiteX67" fmla="*/ 28951 w 6058276"/>
                <a:gd name="connsiteY67" fmla="*/ 3257906 h 5696306"/>
                <a:gd name="connsiteX68" fmla="*/ 86101 w 6058276"/>
                <a:gd name="connsiteY68" fmla="*/ 3438881 h 5696306"/>
                <a:gd name="connsiteX69" fmla="*/ 133726 w 6058276"/>
                <a:gd name="connsiteY69" fmla="*/ 3619856 h 5696306"/>
                <a:gd name="connsiteX70" fmla="*/ 162301 w 6058276"/>
                <a:gd name="connsiteY70" fmla="*/ 3705581 h 5696306"/>
                <a:gd name="connsiteX71" fmla="*/ 171826 w 6058276"/>
                <a:gd name="connsiteY71" fmla="*/ 3762731 h 5696306"/>
                <a:gd name="connsiteX72" fmla="*/ 209926 w 6058276"/>
                <a:gd name="connsiteY72" fmla="*/ 3867506 h 5696306"/>
                <a:gd name="connsiteX73" fmla="*/ 248026 w 6058276"/>
                <a:gd name="connsiteY73" fmla="*/ 4000856 h 5696306"/>
                <a:gd name="connsiteX74" fmla="*/ 305176 w 6058276"/>
                <a:gd name="connsiteY74" fmla="*/ 4134206 h 5696306"/>
                <a:gd name="connsiteX75" fmla="*/ 409951 w 6058276"/>
                <a:gd name="connsiteY75" fmla="*/ 4324706 h 5696306"/>
                <a:gd name="connsiteX76" fmla="*/ 581401 w 6058276"/>
                <a:gd name="connsiteY76" fmla="*/ 4562831 h 5696306"/>
                <a:gd name="connsiteX77" fmla="*/ 895726 w 6058276"/>
                <a:gd name="connsiteY77" fmla="*/ 4810481 h 5696306"/>
                <a:gd name="connsiteX78" fmla="*/ 895726 w 6058276"/>
                <a:gd name="connsiteY78" fmla="*/ 4810481 h 5696306"/>
                <a:gd name="connsiteX79" fmla="*/ 1105276 w 6058276"/>
                <a:gd name="connsiteY79" fmla="*/ 4981931 h 5696306"/>
                <a:gd name="connsiteX80" fmla="*/ 1210051 w 6058276"/>
                <a:gd name="connsiteY80" fmla="*/ 5048606 h 5696306"/>
                <a:gd name="connsiteX81" fmla="*/ 1305301 w 6058276"/>
                <a:gd name="connsiteY81" fmla="*/ 5143856 h 5696306"/>
                <a:gd name="connsiteX82" fmla="*/ 1419601 w 6058276"/>
                <a:gd name="connsiteY82" fmla="*/ 5239106 h 5696306"/>
                <a:gd name="connsiteX83" fmla="*/ 1457701 w 6058276"/>
                <a:gd name="connsiteY83" fmla="*/ 5258156 h 5696306"/>
                <a:gd name="connsiteX84" fmla="*/ 1514851 w 6058276"/>
                <a:gd name="connsiteY84" fmla="*/ 5296256 h 5696306"/>
                <a:gd name="connsiteX85" fmla="*/ 1581526 w 6058276"/>
                <a:gd name="connsiteY85" fmla="*/ 5334356 h 5696306"/>
                <a:gd name="connsiteX86" fmla="*/ 1629151 w 6058276"/>
                <a:gd name="connsiteY86" fmla="*/ 5372456 h 5696306"/>
                <a:gd name="connsiteX87" fmla="*/ 1667251 w 6058276"/>
                <a:gd name="connsiteY87" fmla="*/ 5391506 h 5696306"/>
                <a:gd name="connsiteX88" fmla="*/ 1752976 w 6058276"/>
                <a:gd name="connsiteY88" fmla="*/ 5448656 h 5696306"/>
                <a:gd name="connsiteX89" fmla="*/ 1781551 w 6058276"/>
                <a:gd name="connsiteY89" fmla="*/ 5467706 h 5696306"/>
                <a:gd name="connsiteX90" fmla="*/ 1829176 w 6058276"/>
                <a:gd name="connsiteY90" fmla="*/ 5496281 h 5696306"/>
                <a:gd name="connsiteX91" fmla="*/ 1905376 w 6058276"/>
                <a:gd name="connsiteY91" fmla="*/ 5543906 h 5696306"/>
                <a:gd name="connsiteX92" fmla="*/ 1953001 w 6058276"/>
                <a:gd name="connsiteY92" fmla="*/ 5562956 h 5696306"/>
                <a:gd name="connsiteX93" fmla="*/ 2010151 w 6058276"/>
                <a:gd name="connsiteY93" fmla="*/ 5591531 h 5696306"/>
                <a:gd name="connsiteX94" fmla="*/ 2124451 w 6058276"/>
                <a:gd name="connsiteY94" fmla="*/ 5639156 h 5696306"/>
                <a:gd name="connsiteX95" fmla="*/ 2191126 w 6058276"/>
                <a:gd name="connsiteY95" fmla="*/ 5667731 h 5696306"/>
                <a:gd name="connsiteX96" fmla="*/ 2410201 w 6058276"/>
                <a:gd name="connsiteY96" fmla="*/ 5686781 h 5696306"/>
                <a:gd name="connsiteX97" fmla="*/ 2505451 w 6058276"/>
                <a:gd name="connsiteY97" fmla="*/ 5696306 h 5696306"/>
                <a:gd name="connsiteX98" fmla="*/ 3372226 w 6058276"/>
                <a:gd name="connsiteY98" fmla="*/ 5686781 h 5696306"/>
                <a:gd name="connsiteX99" fmla="*/ 3419851 w 6058276"/>
                <a:gd name="connsiteY99" fmla="*/ 5677256 h 5696306"/>
                <a:gd name="connsiteX100" fmla="*/ 3553201 w 6058276"/>
                <a:gd name="connsiteY100" fmla="*/ 5667731 h 5696306"/>
                <a:gd name="connsiteX101" fmla="*/ 3638926 w 6058276"/>
                <a:gd name="connsiteY101" fmla="*/ 5658206 h 5696306"/>
                <a:gd name="connsiteX102" fmla="*/ 3705601 w 6058276"/>
                <a:gd name="connsiteY102" fmla="*/ 5639156 h 5696306"/>
                <a:gd name="connsiteX103" fmla="*/ 3858001 w 6058276"/>
                <a:gd name="connsiteY103" fmla="*/ 5629631 h 5696306"/>
                <a:gd name="connsiteX104" fmla="*/ 4000876 w 6058276"/>
                <a:gd name="connsiteY104" fmla="*/ 5572481 h 5696306"/>
                <a:gd name="connsiteX105" fmla="*/ 4086601 w 6058276"/>
                <a:gd name="connsiteY105" fmla="*/ 5505806 h 5696306"/>
                <a:gd name="connsiteX106" fmla="*/ 4143751 w 6058276"/>
                <a:gd name="connsiteY106" fmla="*/ 5477231 h 5696306"/>
                <a:gd name="connsiteX107" fmla="*/ 4267576 w 6058276"/>
                <a:gd name="connsiteY107" fmla="*/ 5439131 h 5696306"/>
                <a:gd name="connsiteX108" fmla="*/ 4315201 w 6058276"/>
                <a:gd name="connsiteY108" fmla="*/ 5420081 h 5696306"/>
                <a:gd name="connsiteX109" fmla="*/ 4381876 w 6058276"/>
                <a:gd name="connsiteY109" fmla="*/ 5401031 h 5696306"/>
                <a:gd name="connsiteX110" fmla="*/ 4467601 w 6058276"/>
                <a:gd name="connsiteY110" fmla="*/ 5353406 h 5696306"/>
                <a:gd name="connsiteX111" fmla="*/ 4543801 w 6058276"/>
                <a:gd name="connsiteY111" fmla="*/ 5277206 h 5696306"/>
                <a:gd name="connsiteX112" fmla="*/ 4553326 w 6058276"/>
                <a:gd name="connsiteY112" fmla="*/ 5220056 h 5696306"/>
                <a:gd name="connsiteX113" fmla="*/ 4486651 w 6058276"/>
                <a:gd name="connsiteY113" fmla="*/ 5115281 h 5696306"/>
                <a:gd name="connsiteX114" fmla="*/ 4448551 w 6058276"/>
                <a:gd name="connsiteY114" fmla="*/ 5096231 h 5696306"/>
                <a:gd name="connsiteX115" fmla="*/ 4410451 w 6058276"/>
                <a:gd name="connsiteY115" fmla="*/ 5067656 h 5696306"/>
                <a:gd name="connsiteX116" fmla="*/ 4381876 w 6058276"/>
                <a:gd name="connsiteY116" fmla="*/ 5058131 h 5696306"/>
                <a:gd name="connsiteX117" fmla="*/ 4334251 w 6058276"/>
                <a:gd name="connsiteY117" fmla="*/ 5029556 h 5696306"/>
                <a:gd name="connsiteX118" fmla="*/ 4248526 w 6058276"/>
                <a:gd name="connsiteY118" fmla="*/ 5000981 h 5696306"/>
                <a:gd name="connsiteX119" fmla="*/ 4181851 w 6058276"/>
                <a:gd name="connsiteY119" fmla="*/ 4962881 h 5696306"/>
                <a:gd name="connsiteX120" fmla="*/ 4134226 w 6058276"/>
                <a:gd name="connsiteY120" fmla="*/ 4924781 h 5696306"/>
                <a:gd name="connsiteX121" fmla="*/ 4048501 w 6058276"/>
                <a:gd name="connsiteY121" fmla="*/ 4867631 h 5696306"/>
                <a:gd name="connsiteX122" fmla="*/ 4019926 w 6058276"/>
                <a:gd name="connsiteY122" fmla="*/ 4839056 h 5696306"/>
                <a:gd name="connsiteX123" fmla="*/ 4000876 w 6058276"/>
                <a:gd name="connsiteY123" fmla="*/ 4810481 h 5696306"/>
                <a:gd name="connsiteX124" fmla="*/ 3972301 w 6058276"/>
                <a:gd name="connsiteY124" fmla="*/ 4791431 h 5696306"/>
                <a:gd name="connsiteX125" fmla="*/ 3915151 w 6058276"/>
                <a:gd name="connsiteY125" fmla="*/ 4658081 h 5696306"/>
                <a:gd name="connsiteX126" fmla="*/ 3896101 w 6058276"/>
                <a:gd name="connsiteY126" fmla="*/ 4619981 h 5696306"/>
                <a:gd name="connsiteX127" fmla="*/ 3858001 w 6058276"/>
                <a:gd name="connsiteY127" fmla="*/ 4496156 h 5696306"/>
                <a:gd name="connsiteX128" fmla="*/ 3848476 w 6058276"/>
                <a:gd name="connsiteY128" fmla="*/ 4381856 h 5696306"/>
                <a:gd name="connsiteX129" fmla="*/ 3838951 w 6058276"/>
                <a:gd name="connsiteY129" fmla="*/ 4324706 h 5696306"/>
                <a:gd name="connsiteX130" fmla="*/ 3848476 w 6058276"/>
                <a:gd name="connsiteY130" fmla="*/ 4000856 h 5696306"/>
                <a:gd name="connsiteX131" fmla="*/ 3877051 w 6058276"/>
                <a:gd name="connsiteY131" fmla="*/ 3953231 h 5696306"/>
                <a:gd name="connsiteX132" fmla="*/ 3886576 w 6058276"/>
                <a:gd name="connsiteY132" fmla="*/ 3924656 h 5696306"/>
                <a:gd name="connsiteX133" fmla="*/ 3924676 w 6058276"/>
                <a:gd name="connsiteY133" fmla="*/ 3857981 h 5696306"/>
                <a:gd name="connsiteX134" fmla="*/ 3953251 w 6058276"/>
                <a:gd name="connsiteY134" fmla="*/ 3800831 h 5696306"/>
                <a:gd name="connsiteX135" fmla="*/ 4038976 w 6058276"/>
                <a:gd name="connsiteY135" fmla="*/ 3724631 h 5696306"/>
                <a:gd name="connsiteX136" fmla="*/ 4105651 w 6058276"/>
                <a:gd name="connsiteY136" fmla="*/ 3638906 h 5696306"/>
                <a:gd name="connsiteX137" fmla="*/ 4124701 w 6058276"/>
                <a:gd name="connsiteY137" fmla="*/ 3581756 h 5696306"/>
                <a:gd name="connsiteX138" fmla="*/ 4172326 w 6058276"/>
                <a:gd name="connsiteY138" fmla="*/ 3496031 h 5696306"/>
                <a:gd name="connsiteX139" fmla="*/ 4219951 w 6058276"/>
                <a:gd name="connsiteY139" fmla="*/ 3372206 h 5696306"/>
                <a:gd name="connsiteX140" fmla="*/ 4258051 w 6058276"/>
                <a:gd name="connsiteY140" fmla="*/ 3267431 h 5696306"/>
                <a:gd name="connsiteX141" fmla="*/ 4296151 w 6058276"/>
                <a:gd name="connsiteY141" fmla="*/ 3191231 h 5696306"/>
                <a:gd name="connsiteX142" fmla="*/ 4353301 w 6058276"/>
                <a:gd name="connsiteY142" fmla="*/ 3095981 h 5696306"/>
                <a:gd name="connsiteX143" fmla="*/ 4381876 w 6058276"/>
                <a:gd name="connsiteY143" fmla="*/ 3029306 h 5696306"/>
                <a:gd name="connsiteX144" fmla="*/ 4419976 w 6058276"/>
                <a:gd name="connsiteY144" fmla="*/ 2953106 h 5696306"/>
                <a:gd name="connsiteX145" fmla="*/ 4458076 w 6058276"/>
                <a:gd name="connsiteY145" fmla="*/ 2838806 h 5696306"/>
                <a:gd name="connsiteX146" fmla="*/ 4439026 w 6058276"/>
                <a:gd name="connsiteY146" fmla="*/ 2686406 h 569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058276" h="5696306">
                  <a:moveTo>
                    <a:pt x="4439026" y="2686406"/>
                  </a:moveTo>
                  <a:cubicBezTo>
                    <a:pt x="4451726" y="2673706"/>
                    <a:pt x="4412844" y="2665461"/>
                    <a:pt x="4534276" y="2762606"/>
                  </a:cubicBezTo>
                  <a:cubicBezTo>
                    <a:pt x="4548732" y="2774171"/>
                    <a:pt x="4567090" y="2780073"/>
                    <a:pt x="4581901" y="2791181"/>
                  </a:cubicBezTo>
                  <a:cubicBezTo>
                    <a:pt x="4645068" y="2838557"/>
                    <a:pt x="4569445" y="2804663"/>
                    <a:pt x="4658101" y="2857856"/>
                  </a:cubicBezTo>
                  <a:cubicBezTo>
                    <a:pt x="4672762" y="2866653"/>
                    <a:pt x="4690780" y="2868603"/>
                    <a:pt x="4705726" y="2876906"/>
                  </a:cubicBezTo>
                  <a:cubicBezTo>
                    <a:pt x="4719603" y="2884616"/>
                    <a:pt x="4730364" y="2897067"/>
                    <a:pt x="4743826" y="2905481"/>
                  </a:cubicBezTo>
                  <a:cubicBezTo>
                    <a:pt x="4781230" y="2928858"/>
                    <a:pt x="4818674" y="2952430"/>
                    <a:pt x="4858126" y="2972156"/>
                  </a:cubicBezTo>
                  <a:cubicBezTo>
                    <a:pt x="4889876" y="2988031"/>
                    <a:pt x="4923840" y="3000090"/>
                    <a:pt x="4953376" y="3019781"/>
                  </a:cubicBezTo>
                  <a:cubicBezTo>
                    <a:pt x="4962901" y="3026131"/>
                    <a:pt x="4971091" y="3035211"/>
                    <a:pt x="4981951" y="3038831"/>
                  </a:cubicBezTo>
                  <a:cubicBezTo>
                    <a:pt x="5048469" y="3061004"/>
                    <a:pt x="5090224" y="3066401"/>
                    <a:pt x="5153401" y="3076931"/>
                  </a:cubicBezTo>
                  <a:cubicBezTo>
                    <a:pt x="5160113" y="3076321"/>
                    <a:pt x="5313564" y="3063557"/>
                    <a:pt x="5334376" y="3057881"/>
                  </a:cubicBezTo>
                  <a:cubicBezTo>
                    <a:pt x="5345420" y="3054869"/>
                    <a:pt x="5353012" y="3044511"/>
                    <a:pt x="5362951" y="3038831"/>
                  </a:cubicBezTo>
                  <a:cubicBezTo>
                    <a:pt x="5375279" y="3031786"/>
                    <a:pt x="5389497" y="3028034"/>
                    <a:pt x="5401051" y="3019781"/>
                  </a:cubicBezTo>
                  <a:cubicBezTo>
                    <a:pt x="5510150" y="2941853"/>
                    <a:pt x="5337180" y="3044222"/>
                    <a:pt x="5467726" y="2962631"/>
                  </a:cubicBezTo>
                  <a:cubicBezTo>
                    <a:pt x="5547008" y="2913080"/>
                    <a:pt x="5469586" y="2966464"/>
                    <a:pt x="5534401" y="2934056"/>
                  </a:cubicBezTo>
                  <a:cubicBezTo>
                    <a:pt x="5550960" y="2925777"/>
                    <a:pt x="5565691" y="2914193"/>
                    <a:pt x="5582026" y="2905481"/>
                  </a:cubicBezTo>
                  <a:cubicBezTo>
                    <a:pt x="5613347" y="2888776"/>
                    <a:pt x="5648878" y="2879155"/>
                    <a:pt x="5677276" y="2857856"/>
                  </a:cubicBezTo>
                  <a:cubicBezTo>
                    <a:pt x="5689976" y="2848331"/>
                    <a:pt x="5701763" y="2837449"/>
                    <a:pt x="5715376" y="2829281"/>
                  </a:cubicBezTo>
                  <a:cubicBezTo>
                    <a:pt x="5733639" y="2818323"/>
                    <a:pt x="5754034" y="2811273"/>
                    <a:pt x="5772526" y="2800706"/>
                  </a:cubicBezTo>
                  <a:cubicBezTo>
                    <a:pt x="5817555" y="2774975"/>
                    <a:pt x="5855370" y="2755425"/>
                    <a:pt x="5886826" y="2714981"/>
                  </a:cubicBezTo>
                  <a:cubicBezTo>
                    <a:pt x="5898192" y="2700368"/>
                    <a:pt x="5905589" y="2683055"/>
                    <a:pt x="5915401" y="2667356"/>
                  </a:cubicBezTo>
                  <a:cubicBezTo>
                    <a:pt x="5921468" y="2657648"/>
                    <a:pt x="5928561" y="2648597"/>
                    <a:pt x="5934451" y="2638781"/>
                  </a:cubicBezTo>
                  <a:cubicBezTo>
                    <a:pt x="5980552" y="2561945"/>
                    <a:pt x="5996059" y="2545187"/>
                    <a:pt x="6020176" y="2476856"/>
                  </a:cubicBezTo>
                  <a:cubicBezTo>
                    <a:pt x="6033542" y="2438985"/>
                    <a:pt x="6058276" y="2362556"/>
                    <a:pt x="6058276" y="2362556"/>
                  </a:cubicBezTo>
                  <a:cubicBezTo>
                    <a:pt x="6055101" y="2295881"/>
                    <a:pt x="6058653" y="2228543"/>
                    <a:pt x="6048751" y="2162531"/>
                  </a:cubicBezTo>
                  <a:cubicBezTo>
                    <a:pt x="6036189" y="2078785"/>
                    <a:pt x="5995920" y="1960844"/>
                    <a:pt x="5963026" y="1876781"/>
                  </a:cubicBezTo>
                  <a:cubicBezTo>
                    <a:pt x="5947985" y="1838344"/>
                    <a:pt x="5933147" y="1799747"/>
                    <a:pt x="5915401" y="1762481"/>
                  </a:cubicBezTo>
                  <a:cubicBezTo>
                    <a:pt x="5835842" y="1595407"/>
                    <a:pt x="5795567" y="1496698"/>
                    <a:pt x="5696326" y="1362431"/>
                  </a:cubicBezTo>
                  <a:cubicBezTo>
                    <a:pt x="5669504" y="1326142"/>
                    <a:pt x="5642509" y="1289564"/>
                    <a:pt x="5610601" y="1257656"/>
                  </a:cubicBezTo>
                  <a:lnTo>
                    <a:pt x="5505826" y="1152881"/>
                  </a:lnTo>
                  <a:cubicBezTo>
                    <a:pt x="5424170" y="1071225"/>
                    <a:pt x="5345497" y="994320"/>
                    <a:pt x="5277226" y="895706"/>
                  </a:cubicBezTo>
                  <a:cubicBezTo>
                    <a:pt x="5248651" y="854431"/>
                    <a:pt x="5218974" y="813898"/>
                    <a:pt x="5191501" y="771881"/>
                  </a:cubicBezTo>
                  <a:cubicBezTo>
                    <a:pt x="5164979" y="731318"/>
                    <a:pt x="5144380" y="686827"/>
                    <a:pt x="5115301" y="648056"/>
                  </a:cubicBezTo>
                  <a:cubicBezTo>
                    <a:pt x="5089478" y="613626"/>
                    <a:pt x="4989542" y="530157"/>
                    <a:pt x="4962901" y="505181"/>
                  </a:cubicBezTo>
                  <a:cubicBezTo>
                    <a:pt x="4866238" y="414559"/>
                    <a:pt x="4912355" y="441077"/>
                    <a:pt x="4781926" y="343256"/>
                  </a:cubicBezTo>
                  <a:cubicBezTo>
                    <a:pt x="4723987" y="299802"/>
                    <a:pt x="4692372" y="290803"/>
                    <a:pt x="4629526" y="257531"/>
                  </a:cubicBezTo>
                  <a:cubicBezTo>
                    <a:pt x="4354914" y="112148"/>
                    <a:pt x="4665132" y="268836"/>
                    <a:pt x="4496176" y="190856"/>
                  </a:cubicBezTo>
                  <a:cubicBezTo>
                    <a:pt x="4470392" y="178956"/>
                    <a:pt x="4446812" y="162045"/>
                    <a:pt x="4419976" y="152756"/>
                  </a:cubicBezTo>
                  <a:cubicBezTo>
                    <a:pt x="4306796" y="113578"/>
                    <a:pt x="4212654" y="96647"/>
                    <a:pt x="4096126" y="76556"/>
                  </a:cubicBezTo>
                  <a:cubicBezTo>
                    <a:pt x="3997534" y="59557"/>
                    <a:pt x="3800146" y="33068"/>
                    <a:pt x="3724651" y="28931"/>
                  </a:cubicBezTo>
                  <a:cubicBezTo>
                    <a:pt x="3575616" y="20765"/>
                    <a:pt x="3426201" y="22581"/>
                    <a:pt x="3276976" y="19406"/>
                  </a:cubicBezTo>
                  <a:cubicBezTo>
                    <a:pt x="3017124" y="-4217"/>
                    <a:pt x="3095602" y="356"/>
                    <a:pt x="2638801" y="356"/>
                  </a:cubicBezTo>
                  <a:cubicBezTo>
                    <a:pt x="2537151" y="356"/>
                    <a:pt x="2435601" y="6706"/>
                    <a:pt x="2334001" y="9881"/>
                  </a:cubicBezTo>
                  <a:cubicBezTo>
                    <a:pt x="2295901" y="16231"/>
                    <a:pt x="2256803" y="18191"/>
                    <a:pt x="2219701" y="28931"/>
                  </a:cubicBezTo>
                  <a:cubicBezTo>
                    <a:pt x="2077524" y="70088"/>
                    <a:pt x="1897270" y="133738"/>
                    <a:pt x="1772026" y="219431"/>
                  </a:cubicBezTo>
                  <a:lnTo>
                    <a:pt x="1591051" y="343256"/>
                  </a:lnTo>
                  <a:cubicBezTo>
                    <a:pt x="1565086" y="361528"/>
                    <a:pt x="1542418" y="384654"/>
                    <a:pt x="1514851" y="400406"/>
                  </a:cubicBezTo>
                  <a:cubicBezTo>
                    <a:pt x="1461959" y="430630"/>
                    <a:pt x="1389354" y="470716"/>
                    <a:pt x="1343401" y="505181"/>
                  </a:cubicBezTo>
                  <a:cubicBezTo>
                    <a:pt x="1318001" y="524231"/>
                    <a:pt x="1296680" y="550539"/>
                    <a:pt x="1267201" y="562331"/>
                  </a:cubicBezTo>
                  <a:cubicBezTo>
                    <a:pt x="1251326" y="568681"/>
                    <a:pt x="1234869" y="573735"/>
                    <a:pt x="1219576" y="581381"/>
                  </a:cubicBezTo>
                  <a:cubicBezTo>
                    <a:pt x="1209337" y="586501"/>
                    <a:pt x="1201462" y="595782"/>
                    <a:pt x="1191001" y="600431"/>
                  </a:cubicBezTo>
                  <a:cubicBezTo>
                    <a:pt x="1136117" y="624824"/>
                    <a:pt x="1121957" y="614345"/>
                    <a:pt x="1067176" y="648056"/>
                  </a:cubicBezTo>
                  <a:cubicBezTo>
                    <a:pt x="1046057" y="661052"/>
                    <a:pt x="1031400" y="683108"/>
                    <a:pt x="1010026" y="695681"/>
                  </a:cubicBezTo>
                  <a:cubicBezTo>
                    <a:pt x="895287" y="763175"/>
                    <a:pt x="925861" y="714909"/>
                    <a:pt x="838576" y="790931"/>
                  </a:cubicBezTo>
                  <a:cubicBezTo>
                    <a:pt x="519103" y="1069182"/>
                    <a:pt x="698506" y="903546"/>
                    <a:pt x="533776" y="1095731"/>
                  </a:cubicBezTo>
                  <a:cubicBezTo>
                    <a:pt x="522087" y="1109368"/>
                    <a:pt x="505775" y="1118979"/>
                    <a:pt x="495676" y="1133831"/>
                  </a:cubicBezTo>
                  <a:cubicBezTo>
                    <a:pt x="451581" y="1198676"/>
                    <a:pt x="371851" y="1333856"/>
                    <a:pt x="371851" y="1333856"/>
                  </a:cubicBezTo>
                  <a:cubicBezTo>
                    <a:pt x="324506" y="1499562"/>
                    <a:pt x="385378" y="1293276"/>
                    <a:pt x="324226" y="1476731"/>
                  </a:cubicBezTo>
                  <a:cubicBezTo>
                    <a:pt x="304108" y="1537084"/>
                    <a:pt x="294265" y="1595882"/>
                    <a:pt x="276601" y="1657706"/>
                  </a:cubicBezTo>
                  <a:cubicBezTo>
                    <a:pt x="263901" y="1702156"/>
                    <a:pt x="247567" y="1745725"/>
                    <a:pt x="238501" y="1791056"/>
                  </a:cubicBezTo>
                  <a:cubicBezTo>
                    <a:pt x="232151" y="1822806"/>
                    <a:pt x="224774" y="1854368"/>
                    <a:pt x="219451" y="1886306"/>
                  </a:cubicBezTo>
                  <a:cubicBezTo>
                    <a:pt x="203322" y="1983080"/>
                    <a:pt x="203799" y="2025116"/>
                    <a:pt x="181351" y="2114906"/>
                  </a:cubicBezTo>
                  <a:cubicBezTo>
                    <a:pt x="150256" y="2239284"/>
                    <a:pt x="127161" y="2291326"/>
                    <a:pt x="105151" y="2410181"/>
                  </a:cubicBezTo>
                  <a:cubicBezTo>
                    <a:pt x="80559" y="2542979"/>
                    <a:pt x="95774" y="2539861"/>
                    <a:pt x="57526" y="2667356"/>
                  </a:cubicBezTo>
                  <a:cubicBezTo>
                    <a:pt x="50578" y="2690516"/>
                    <a:pt x="37214" y="2711307"/>
                    <a:pt x="28951" y="2734031"/>
                  </a:cubicBezTo>
                  <a:cubicBezTo>
                    <a:pt x="24477" y="2746334"/>
                    <a:pt x="22601" y="2759431"/>
                    <a:pt x="19426" y="2772131"/>
                  </a:cubicBezTo>
                  <a:cubicBezTo>
                    <a:pt x="1823" y="2965769"/>
                    <a:pt x="-8924" y="2971155"/>
                    <a:pt x="9901" y="3153131"/>
                  </a:cubicBezTo>
                  <a:cubicBezTo>
                    <a:pt x="13554" y="3188440"/>
                    <a:pt x="20729" y="3223374"/>
                    <a:pt x="28951" y="3257906"/>
                  </a:cubicBezTo>
                  <a:cubicBezTo>
                    <a:pt x="41889" y="3312244"/>
                    <a:pt x="69118" y="3385101"/>
                    <a:pt x="86101" y="3438881"/>
                  </a:cubicBezTo>
                  <a:cubicBezTo>
                    <a:pt x="170578" y="3706392"/>
                    <a:pt x="65547" y="3374412"/>
                    <a:pt x="133726" y="3619856"/>
                  </a:cubicBezTo>
                  <a:cubicBezTo>
                    <a:pt x="141788" y="3648878"/>
                    <a:pt x="154540" y="3676477"/>
                    <a:pt x="162301" y="3705581"/>
                  </a:cubicBezTo>
                  <a:cubicBezTo>
                    <a:pt x="167277" y="3724242"/>
                    <a:pt x="166377" y="3744203"/>
                    <a:pt x="171826" y="3762731"/>
                  </a:cubicBezTo>
                  <a:cubicBezTo>
                    <a:pt x="182312" y="3798383"/>
                    <a:pt x="198600" y="3832112"/>
                    <a:pt x="209926" y="3867506"/>
                  </a:cubicBezTo>
                  <a:cubicBezTo>
                    <a:pt x="224015" y="3911535"/>
                    <a:pt x="232478" y="3957320"/>
                    <a:pt x="248026" y="4000856"/>
                  </a:cubicBezTo>
                  <a:cubicBezTo>
                    <a:pt x="264291" y="4046399"/>
                    <a:pt x="285027" y="4090243"/>
                    <a:pt x="305176" y="4134206"/>
                  </a:cubicBezTo>
                  <a:cubicBezTo>
                    <a:pt x="336262" y="4202030"/>
                    <a:pt x="369061" y="4262168"/>
                    <a:pt x="409951" y="4324706"/>
                  </a:cubicBezTo>
                  <a:cubicBezTo>
                    <a:pt x="437394" y="4366677"/>
                    <a:pt x="534332" y="4510808"/>
                    <a:pt x="581401" y="4562831"/>
                  </a:cubicBezTo>
                  <a:cubicBezTo>
                    <a:pt x="711333" y="4706440"/>
                    <a:pt x="711891" y="4687924"/>
                    <a:pt x="895726" y="4810481"/>
                  </a:cubicBezTo>
                  <a:lnTo>
                    <a:pt x="895726" y="4810481"/>
                  </a:lnTo>
                  <a:cubicBezTo>
                    <a:pt x="970435" y="4885190"/>
                    <a:pt x="988961" y="4907913"/>
                    <a:pt x="1105276" y="4981931"/>
                  </a:cubicBezTo>
                  <a:cubicBezTo>
                    <a:pt x="1140201" y="5004156"/>
                    <a:pt x="1177875" y="5022559"/>
                    <a:pt x="1210051" y="5048606"/>
                  </a:cubicBezTo>
                  <a:cubicBezTo>
                    <a:pt x="1244950" y="5076858"/>
                    <a:pt x="1272077" y="5113652"/>
                    <a:pt x="1305301" y="5143856"/>
                  </a:cubicBezTo>
                  <a:cubicBezTo>
                    <a:pt x="1341998" y="5177217"/>
                    <a:pt x="1379925" y="5209349"/>
                    <a:pt x="1419601" y="5239106"/>
                  </a:cubicBezTo>
                  <a:cubicBezTo>
                    <a:pt x="1430960" y="5247625"/>
                    <a:pt x="1445525" y="5250851"/>
                    <a:pt x="1457701" y="5258156"/>
                  </a:cubicBezTo>
                  <a:cubicBezTo>
                    <a:pt x="1477334" y="5269936"/>
                    <a:pt x="1495352" y="5284257"/>
                    <a:pt x="1514851" y="5296256"/>
                  </a:cubicBezTo>
                  <a:cubicBezTo>
                    <a:pt x="1536651" y="5309672"/>
                    <a:pt x="1560227" y="5320157"/>
                    <a:pt x="1581526" y="5334356"/>
                  </a:cubicBezTo>
                  <a:cubicBezTo>
                    <a:pt x="1598442" y="5345633"/>
                    <a:pt x="1612235" y="5361179"/>
                    <a:pt x="1629151" y="5372456"/>
                  </a:cubicBezTo>
                  <a:cubicBezTo>
                    <a:pt x="1640965" y="5380332"/>
                    <a:pt x="1655158" y="5384064"/>
                    <a:pt x="1667251" y="5391506"/>
                  </a:cubicBezTo>
                  <a:cubicBezTo>
                    <a:pt x="1696499" y="5409505"/>
                    <a:pt x="1724401" y="5429606"/>
                    <a:pt x="1752976" y="5448656"/>
                  </a:cubicBezTo>
                  <a:cubicBezTo>
                    <a:pt x="1762501" y="5455006"/>
                    <a:pt x="1771843" y="5461639"/>
                    <a:pt x="1781551" y="5467706"/>
                  </a:cubicBezTo>
                  <a:cubicBezTo>
                    <a:pt x="1797250" y="5477518"/>
                    <a:pt x="1813409" y="5486578"/>
                    <a:pt x="1829176" y="5496281"/>
                  </a:cubicBezTo>
                  <a:cubicBezTo>
                    <a:pt x="1854686" y="5511979"/>
                    <a:pt x="1877565" y="5532782"/>
                    <a:pt x="1905376" y="5543906"/>
                  </a:cubicBezTo>
                  <a:cubicBezTo>
                    <a:pt x="1921251" y="5550256"/>
                    <a:pt x="1937436" y="5555881"/>
                    <a:pt x="1953001" y="5562956"/>
                  </a:cubicBezTo>
                  <a:cubicBezTo>
                    <a:pt x="1972390" y="5571769"/>
                    <a:pt x="1990688" y="5582881"/>
                    <a:pt x="2010151" y="5591531"/>
                  </a:cubicBezTo>
                  <a:cubicBezTo>
                    <a:pt x="2047869" y="5608294"/>
                    <a:pt x="2086410" y="5623139"/>
                    <a:pt x="2124451" y="5639156"/>
                  </a:cubicBezTo>
                  <a:cubicBezTo>
                    <a:pt x="2146736" y="5648539"/>
                    <a:pt x="2167415" y="5662989"/>
                    <a:pt x="2191126" y="5667731"/>
                  </a:cubicBezTo>
                  <a:cubicBezTo>
                    <a:pt x="2301429" y="5689792"/>
                    <a:pt x="2199424" y="5671726"/>
                    <a:pt x="2410201" y="5686781"/>
                  </a:cubicBezTo>
                  <a:cubicBezTo>
                    <a:pt x="2442028" y="5689054"/>
                    <a:pt x="2473701" y="5693131"/>
                    <a:pt x="2505451" y="5696306"/>
                  </a:cubicBezTo>
                  <a:lnTo>
                    <a:pt x="3372226" y="5686781"/>
                  </a:lnTo>
                  <a:cubicBezTo>
                    <a:pt x="3388412" y="5686444"/>
                    <a:pt x="3403751" y="5678951"/>
                    <a:pt x="3419851" y="5677256"/>
                  </a:cubicBezTo>
                  <a:cubicBezTo>
                    <a:pt x="3464169" y="5672591"/>
                    <a:pt x="3508805" y="5671591"/>
                    <a:pt x="3553201" y="5667731"/>
                  </a:cubicBezTo>
                  <a:cubicBezTo>
                    <a:pt x="3581844" y="5665240"/>
                    <a:pt x="3610351" y="5661381"/>
                    <a:pt x="3638926" y="5658206"/>
                  </a:cubicBezTo>
                  <a:cubicBezTo>
                    <a:pt x="3656332" y="5652404"/>
                    <a:pt x="3688515" y="5640865"/>
                    <a:pt x="3705601" y="5639156"/>
                  </a:cubicBezTo>
                  <a:cubicBezTo>
                    <a:pt x="3756248" y="5634091"/>
                    <a:pt x="3807201" y="5632806"/>
                    <a:pt x="3858001" y="5629631"/>
                  </a:cubicBezTo>
                  <a:cubicBezTo>
                    <a:pt x="3906865" y="5613343"/>
                    <a:pt x="3955865" y="5598202"/>
                    <a:pt x="4000876" y="5572481"/>
                  </a:cubicBezTo>
                  <a:cubicBezTo>
                    <a:pt x="4054151" y="5542038"/>
                    <a:pt x="4011847" y="5555642"/>
                    <a:pt x="4086601" y="5505806"/>
                  </a:cubicBezTo>
                  <a:cubicBezTo>
                    <a:pt x="4104322" y="5493992"/>
                    <a:pt x="4124091" y="5485423"/>
                    <a:pt x="4143751" y="5477231"/>
                  </a:cubicBezTo>
                  <a:cubicBezTo>
                    <a:pt x="4186435" y="5459446"/>
                    <a:pt x="4223486" y="5453828"/>
                    <a:pt x="4267576" y="5439131"/>
                  </a:cubicBezTo>
                  <a:cubicBezTo>
                    <a:pt x="4283796" y="5433724"/>
                    <a:pt x="4298981" y="5425488"/>
                    <a:pt x="4315201" y="5420081"/>
                  </a:cubicBezTo>
                  <a:cubicBezTo>
                    <a:pt x="4337129" y="5412772"/>
                    <a:pt x="4360153" y="5408930"/>
                    <a:pt x="4381876" y="5401031"/>
                  </a:cubicBezTo>
                  <a:cubicBezTo>
                    <a:pt x="4397690" y="5395280"/>
                    <a:pt x="4458448" y="5361151"/>
                    <a:pt x="4467601" y="5353406"/>
                  </a:cubicBezTo>
                  <a:cubicBezTo>
                    <a:pt x="4495023" y="5330203"/>
                    <a:pt x="4543801" y="5277206"/>
                    <a:pt x="4543801" y="5277206"/>
                  </a:cubicBezTo>
                  <a:cubicBezTo>
                    <a:pt x="4546976" y="5258156"/>
                    <a:pt x="4556501" y="5239106"/>
                    <a:pt x="4553326" y="5220056"/>
                  </a:cubicBezTo>
                  <a:cubicBezTo>
                    <a:pt x="4548998" y="5194089"/>
                    <a:pt x="4506233" y="5132415"/>
                    <a:pt x="4486651" y="5115281"/>
                  </a:cubicBezTo>
                  <a:cubicBezTo>
                    <a:pt x="4475965" y="5105931"/>
                    <a:pt x="4460592" y="5103756"/>
                    <a:pt x="4448551" y="5096231"/>
                  </a:cubicBezTo>
                  <a:cubicBezTo>
                    <a:pt x="4435089" y="5087817"/>
                    <a:pt x="4424234" y="5075532"/>
                    <a:pt x="4410451" y="5067656"/>
                  </a:cubicBezTo>
                  <a:cubicBezTo>
                    <a:pt x="4401734" y="5062675"/>
                    <a:pt x="4390856" y="5062621"/>
                    <a:pt x="4381876" y="5058131"/>
                  </a:cubicBezTo>
                  <a:cubicBezTo>
                    <a:pt x="4365317" y="5049852"/>
                    <a:pt x="4350810" y="5037835"/>
                    <a:pt x="4334251" y="5029556"/>
                  </a:cubicBezTo>
                  <a:cubicBezTo>
                    <a:pt x="4298383" y="5011622"/>
                    <a:pt x="4284906" y="5010076"/>
                    <a:pt x="4248526" y="5000981"/>
                  </a:cubicBezTo>
                  <a:cubicBezTo>
                    <a:pt x="4174496" y="4926951"/>
                    <a:pt x="4268197" y="5010851"/>
                    <a:pt x="4181851" y="4962881"/>
                  </a:cubicBezTo>
                  <a:cubicBezTo>
                    <a:pt x="4164079" y="4953008"/>
                    <a:pt x="4150769" y="4936598"/>
                    <a:pt x="4134226" y="4924781"/>
                  </a:cubicBezTo>
                  <a:cubicBezTo>
                    <a:pt x="4106280" y="4904820"/>
                    <a:pt x="4072785" y="4891915"/>
                    <a:pt x="4048501" y="4867631"/>
                  </a:cubicBezTo>
                  <a:cubicBezTo>
                    <a:pt x="4038976" y="4858106"/>
                    <a:pt x="4028550" y="4849404"/>
                    <a:pt x="4019926" y="4839056"/>
                  </a:cubicBezTo>
                  <a:cubicBezTo>
                    <a:pt x="4012597" y="4830262"/>
                    <a:pt x="4008971" y="4818576"/>
                    <a:pt x="4000876" y="4810481"/>
                  </a:cubicBezTo>
                  <a:cubicBezTo>
                    <a:pt x="3992781" y="4802386"/>
                    <a:pt x="3981826" y="4797781"/>
                    <a:pt x="3972301" y="4791431"/>
                  </a:cubicBezTo>
                  <a:cubicBezTo>
                    <a:pt x="3885580" y="4617989"/>
                    <a:pt x="3971212" y="4798232"/>
                    <a:pt x="3915151" y="4658081"/>
                  </a:cubicBezTo>
                  <a:cubicBezTo>
                    <a:pt x="3909878" y="4644898"/>
                    <a:pt x="3901198" y="4633234"/>
                    <a:pt x="3896101" y="4619981"/>
                  </a:cubicBezTo>
                  <a:cubicBezTo>
                    <a:pt x="3872733" y="4559225"/>
                    <a:pt x="3870769" y="4547228"/>
                    <a:pt x="3858001" y="4496156"/>
                  </a:cubicBezTo>
                  <a:cubicBezTo>
                    <a:pt x="3854826" y="4458056"/>
                    <a:pt x="3852698" y="4419854"/>
                    <a:pt x="3848476" y="4381856"/>
                  </a:cubicBezTo>
                  <a:cubicBezTo>
                    <a:pt x="3846343" y="4362661"/>
                    <a:pt x="3838951" y="4344019"/>
                    <a:pt x="3838951" y="4324706"/>
                  </a:cubicBezTo>
                  <a:cubicBezTo>
                    <a:pt x="3838951" y="4216709"/>
                    <a:pt x="3837457" y="4108289"/>
                    <a:pt x="3848476" y="4000856"/>
                  </a:cubicBezTo>
                  <a:cubicBezTo>
                    <a:pt x="3850365" y="3982439"/>
                    <a:pt x="3868772" y="3969790"/>
                    <a:pt x="3877051" y="3953231"/>
                  </a:cubicBezTo>
                  <a:cubicBezTo>
                    <a:pt x="3881541" y="3944251"/>
                    <a:pt x="3882621" y="3933884"/>
                    <a:pt x="3886576" y="3924656"/>
                  </a:cubicBezTo>
                  <a:cubicBezTo>
                    <a:pt x="3914426" y="3859673"/>
                    <a:pt x="3894783" y="3911789"/>
                    <a:pt x="3924676" y="3857981"/>
                  </a:cubicBezTo>
                  <a:cubicBezTo>
                    <a:pt x="3935019" y="3839363"/>
                    <a:pt x="3941037" y="3818279"/>
                    <a:pt x="3953251" y="3800831"/>
                  </a:cubicBezTo>
                  <a:cubicBezTo>
                    <a:pt x="3985283" y="3755071"/>
                    <a:pt x="4000466" y="3766350"/>
                    <a:pt x="4038976" y="3724631"/>
                  </a:cubicBezTo>
                  <a:cubicBezTo>
                    <a:pt x="4063530" y="3698031"/>
                    <a:pt x="4105651" y="3638906"/>
                    <a:pt x="4105651" y="3638906"/>
                  </a:cubicBezTo>
                  <a:cubicBezTo>
                    <a:pt x="4112001" y="3619856"/>
                    <a:pt x="4116392" y="3600037"/>
                    <a:pt x="4124701" y="3581756"/>
                  </a:cubicBezTo>
                  <a:cubicBezTo>
                    <a:pt x="4177490" y="3465620"/>
                    <a:pt x="4132028" y="3593897"/>
                    <a:pt x="4172326" y="3496031"/>
                  </a:cubicBezTo>
                  <a:cubicBezTo>
                    <a:pt x="4189164" y="3455139"/>
                    <a:pt x="4205967" y="3414159"/>
                    <a:pt x="4219951" y="3372206"/>
                  </a:cubicBezTo>
                  <a:cubicBezTo>
                    <a:pt x="4231955" y="3336194"/>
                    <a:pt x="4242146" y="3301891"/>
                    <a:pt x="4258051" y="3267431"/>
                  </a:cubicBezTo>
                  <a:cubicBezTo>
                    <a:pt x="4269951" y="3241647"/>
                    <a:pt x="4279112" y="3213949"/>
                    <a:pt x="4296151" y="3191231"/>
                  </a:cubicBezTo>
                  <a:cubicBezTo>
                    <a:pt x="4332187" y="3143183"/>
                    <a:pt x="4324761" y="3157817"/>
                    <a:pt x="4353301" y="3095981"/>
                  </a:cubicBezTo>
                  <a:cubicBezTo>
                    <a:pt x="4363434" y="3074026"/>
                    <a:pt x="4371651" y="3051218"/>
                    <a:pt x="4381876" y="3029306"/>
                  </a:cubicBezTo>
                  <a:cubicBezTo>
                    <a:pt x="4393885" y="3003572"/>
                    <a:pt x="4410005" y="2979696"/>
                    <a:pt x="4419976" y="2953106"/>
                  </a:cubicBezTo>
                  <a:cubicBezTo>
                    <a:pt x="4487457" y="2773156"/>
                    <a:pt x="4402919" y="2949119"/>
                    <a:pt x="4458076" y="2838806"/>
                  </a:cubicBezTo>
                  <a:cubicBezTo>
                    <a:pt x="4472091" y="2740700"/>
                    <a:pt x="4426326" y="2699106"/>
                    <a:pt x="4439026" y="2686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2FFA1F5F-C175-378F-9A1A-E67F72B3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68" y="130081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3: International Considerations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B7309-4236-8A8C-D8E9-0E919FC92215}"/>
              </a:ext>
            </a:extLst>
          </p:cNvPr>
          <p:cNvSpPr txBox="1"/>
          <p:nvPr/>
        </p:nvSpPr>
        <p:spPr>
          <a:xfrm>
            <a:off x="501502" y="1157300"/>
            <a:ext cx="742311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" panose="020B0004020202020204" pitchFamily="34" charset="0"/>
              </a:rPr>
              <a:t>P3. Incentive design should be sensitive to international commitments and circumstances, and with an openness to mutually beneficial cooperation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P3.1. Incentives should be </a:t>
            </a:r>
            <a:r>
              <a:rPr lang="en-US" sz="1900" b="1" dirty="0">
                <a:latin typeface="Aptos" panose="020B0004020202020204" pitchFamily="34" charset="0"/>
              </a:rPr>
              <a:t>consistent with international commitments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P3.2. Incentive design should </a:t>
            </a:r>
            <a:r>
              <a:rPr lang="en-US" sz="1900" b="1" dirty="0">
                <a:latin typeface="Aptos" panose="020B0004020202020204" pitchFamily="34" charset="0"/>
              </a:rPr>
              <a:t>take account of tax rules and strategic responses elsewhere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P3.3. </a:t>
            </a:r>
            <a:r>
              <a:rPr lang="en-US" sz="1900" b="1" dirty="0">
                <a:latin typeface="Aptos" panose="020B0004020202020204" pitchFamily="34" charset="0"/>
              </a:rPr>
              <a:t>Through international cooperation</a:t>
            </a:r>
            <a:r>
              <a:rPr lang="en-US" sz="1900" dirty="0">
                <a:latin typeface="Aptos" panose="020B0004020202020204" pitchFamily="34" charset="0"/>
              </a:rPr>
              <a:t>, </a:t>
            </a:r>
            <a:r>
              <a:rPr lang="en-US" sz="1900" b="1" dirty="0">
                <a:latin typeface="Aptos" panose="020B0004020202020204" pitchFamily="34" charset="0"/>
              </a:rPr>
              <a:t>opportunities should be sought to limit the risks </a:t>
            </a:r>
            <a:r>
              <a:rPr lang="en-US" sz="1900" dirty="0">
                <a:latin typeface="Aptos" panose="020B0004020202020204" pitchFamily="34" charset="0"/>
              </a:rPr>
              <a:t>and mutual damage </a:t>
            </a:r>
            <a:r>
              <a:rPr lang="en-US" sz="1900" b="1" dirty="0">
                <a:latin typeface="Aptos" panose="020B0004020202020204" pitchFamily="34" charset="0"/>
              </a:rPr>
              <a:t>that incentives can create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P3.4. Even looking beyond their self-interest, </a:t>
            </a:r>
            <a:r>
              <a:rPr lang="en-US" sz="1900" b="1" dirty="0">
                <a:latin typeface="Aptos" panose="020B0004020202020204" pitchFamily="34" charset="0"/>
              </a:rPr>
              <a:t>countries may wish to take account of the impact of their incentive policies on others</a:t>
            </a:r>
            <a:endParaRPr lang="en-US" sz="1900" b="1" i="1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503D4-0537-2059-A503-D50C18D5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54" y="2086089"/>
            <a:ext cx="2460491" cy="2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12259E-30F0-3569-BEFB-52A0C696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BD8C7E6-F3BB-1CC6-6829-6FAD36208775}"/>
              </a:ext>
            </a:extLst>
          </p:cNvPr>
          <p:cNvGrpSpPr/>
          <p:nvPr/>
        </p:nvGrpSpPr>
        <p:grpSpPr>
          <a:xfrm>
            <a:off x="6310249" y="439141"/>
            <a:ext cx="5949425" cy="5394479"/>
            <a:chOff x="-66685" y="1275907"/>
            <a:chExt cx="5949425" cy="539447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1646359-F8BD-6039-EE37-EA5F1B054CA5}"/>
                </a:ext>
              </a:extLst>
            </p:cNvPr>
            <p:cNvGrpSpPr/>
            <p:nvPr/>
          </p:nvGrpSpPr>
          <p:grpSpPr>
            <a:xfrm>
              <a:off x="-66685" y="1275907"/>
              <a:ext cx="5949425" cy="5394479"/>
              <a:chOff x="-66685" y="1275907"/>
              <a:chExt cx="5949425" cy="5394479"/>
            </a:xfrm>
          </p:grpSpPr>
          <p:pic>
            <p:nvPicPr>
              <p:cNvPr id="59" name="Picture 58" descr="A diagram of a diagram&#10;&#10;AI-generated content may be incorrect.">
                <a:extLst>
                  <a:ext uri="{FF2B5EF4-FFF2-40B4-BE49-F238E27FC236}">
                    <a16:creationId xmlns:a16="http://schemas.microsoft.com/office/drawing/2014/main" id="{C6A2CC74-4707-FA8E-430D-7C10B2967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685" y="1275907"/>
                <a:ext cx="5767295" cy="5394479"/>
              </a:xfrm>
              <a:prstGeom prst="rect">
                <a:avLst/>
              </a:prstGeom>
            </p:spPr>
          </p:pic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D3B4797-7882-2A36-9801-E07F80A13EB8}"/>
                  </a:ext>
                </a:extLst>
              </p:cNvPr>
              <p:cNvGrpSpPr/>
              <p:nvPr/>
            </p:nvGrpSpPr>
            <p:grpSpPr>
              <a:xfrm>
                <a:off x="273771" y="1924024"/>
                <a:ext cx="5608969" cy="4190642"/>
                <a:chOff x="273771" y="1924024"/>
                <a:chExt cx="5608969" cy="4190642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BBD5551-8348-FF8B-85C9-8DA93736CB45}"/>
                    </a:ext>
                  </a:extLst>
                </p:cNvPr>
                <p:cNvSpPr txBox="1"/>
                <p:nvPr/>
              </p:nvSpPr>
              <p:spPr>
                <a:xfrm>
                  <a:off x="2308719" y="1924024"/>
                  <a:ext cx="1969198" cy="423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Justification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3EA3528-7268-887D-B154-D80255317FCF}"/>
                    </a:ext>
                  </a:extLst>
                </p:cNvPr>
                <p:cNvSpPr txBox="1"/>
                <p:nvPr/>
              </p:nvSpPr>
              <p:spPr>
                <a:xfrm>
                  <a:off x="2063481" y="3925523"/>
                  <a:ext cx="1506961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rgbClr val="4BACC6"/>
                      </a:solidFill>
                    </a:rPr>
                    <a:t>Tax Incentives </a:t>
                  </a:r>
                </a:p>
                <a:p>
                  <a:pPr algn="ctr"/>
                  <a:r>
                    <a:rPr lang="en-US" b="1" dirty="0">
                      <a:solidFill>
                        <a:srgbClr val="4BACC6"/>
                      </a:solidFill>
                    </a:rPr>
                    <a:t>Principles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0E401BF-2C85-666E-6C3F-061C770F045F}"/>
                    </a:ext>
                  </a:extLst>
                </p:cNvPr>
                <p:cNvSpPr txBox="1"/>
                <p:nvPr/>
              </p:nvSpPr>
              <p:spPr>
                <a:xfrm>
                  <a:off x="4213428" y="2958056"/>
                  <a:ext cx="16693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Design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38BA9F5-1A54-BD2C-F75E-92B2AAD4C5D1}"/>
                    </a:ext>
                  </a:extLst>
                </p:cNvPr>
                <p:cNvSpPr txBox="1"/>
                <p:nvPr/>
              </p:nvSpPr>
              <p:spPr>
                <a:xfrm>
                  <a:off x="273771" y="4879841"/>
                  <a:ext cx="1895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Implementation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D2E21C20-C783-096C-E6EA-76AB1E33DB02}"/>
                    </a:ext>
                  </a:extLst>
                </p:cNvPr>
                <p:cNvGrpSpPr/>
                <p:nvPr/>
              </p:nvGrpSpPr>
              <p:grpSpPr>
                <a:xfrm>
                  <a:off x="2098604" y="4852572"/>
                  <a:ext cx="3338624" cy="1262094"/>
                  <a:chOff x="2098604" y="4852572"/>
                  <a:chExt cx="3338624" cy="1262094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F041C6-343B-CE82-74ED-A4AE3E7BA29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8604" y="5745334"/>
                    <a:ext cx="16693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Legislation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D62ABAA-633B-B806-0525-A001EEB3B8B4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916" y="4852572"/>
                    <a:ext cx="166931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International Considerations</a:t>
                    </a:r>
                  </a:p>
                </p:txBody>
              </p:sp>
            </p:grp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4B3DDB-0BC2-76B9-5615-16E5BEDB47BF}"/>
                </a:ext>
              </a:extLst>
            </p:cNvPr>
            <p:cNvSpPr txBox="1"/>
            <p:nvPr/>
          </p:nvSpPr>
          <p:spPr>
            <a:xfrm>
              <a:off x="499763" y="2585041"/>
              <a:ext cx="166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id="{D2D0B272-5A80-3267-DEB9-5896CEE6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37" y="136755"/>
            <a:ext cx="10950373" cy="838200"/>
          </a:xfrm>
        </p:spPr>
        <p:txBody>
          <a:bodyPr>
            <a:normAutofit/>
          </a:bodyPr>
          <a:lstStyle/>
          <a:p>
            <a:r>
              <a:rPr lang="en-US" sz="4300" dirty="0">
                <a:latin typeface="Aptos" panose="020B0004020202020204" pitchFamily="34" charset="0"/>
                <a:ea typeface="Calibri Light"/>
                <a:cs typeface="Calibri Light"/>
              </a:rPr>
              <a:t>Principle 4: Legislation</a:t>
            </a:r>
            <a:endParaRPr lang="en-US" sz="4300" dirty="0">
              <a:latin typeface="Aptos" panose="020B0004020202020204" pitchFamily="34" charset="0"/>
              <a:cs typeface="Calibri Light"/>
            </a:endParaRPr>
          </a:p>
        </p:txBody>
      </p:sp>
      <p:sp useBgFill="1">
        <p:nvSpPr>
          <p:cNvPr id="2" name="Freeform: Shape 1">
            <a:extLst>
              <a:ext uri="{FF2B5EF4-FFF2-40B4-BE49-F238E27FC236}">
                <a16:creationId xmlns:a16="http://schemas.microsoft.com/office/drawing/2014/main" id="{20801F28-227F-EC03-9BE5-8935DFC325B5}"/>
              </a:ext>
            </a:extLst>
          </p:cNvPr>
          <p:cNvSpPr/>
          <p:nvPr/>
        </p:nvSpPr>
        <p:spPr>
          <a:xfrm>
            <a:off x="6213884" y="330024"/>
            <a:ext cx="6024526" cy="5305425"/>
          </a:xfrm>
          <a:custGeom>
            <a:avLst/>
            <a:gdLst>
              <a:gd name="connsiteX0" fmla="*/ 3762375 w 6024526"/>
              <a:gd name="connsiteY0" fmla="*/ 3952875 h 5305425"/>
              <a:gd name="connsiteX1" fmla="*/ 3771900 w 6024526"/>
              <a:gd name="connsiteY1" fmla="*/ 4076700 h 5305425"/>
              <a:gd name="connsiteX2" fmla="*/ 3790950 w 6024526"/>
              <a:gd name="connsiteY2" fmla="*/ 4152900 h 5305425"/>
              <a:gd name="connsiteX3" fmla="*/ 3819525 w 6024526"/>
              <a:gd name="connsiteY3" fmla="*/ 4238625 h 5305425"/>
              <a:gd name="connsiteX4" fmla="*/ 3829050 w 6024526"/>
              <a:gd name="connsiteY4" fmla="*/ 4295775 h 5305425"/>
              <a:gd name="connsiteX5" fmla="*/ 3848100 w 6024526"/>
              <a:gd name="connsiteY5" fmla="*/ 4352925 h 5305425"/>
              <a:gd name="connsiteX6" fmla="*/ 3838575 w 6024526"/>
              <a:gd name="connsiteY6" fmla="*/ 4448175 h 5305425"/>
              <a:gd name="connsiteX7" fmla="*/ 3819525 w 6024526"/>
              <a:gd name="connsiteY7" fmla="*/ 4524375 h 5305425"/>
              <a:gd name="connsiteX8" fmla="*/ 3838575 w 6024526"/>
              <a:gd name="connsiteY8" fmla="*/ 4610100 h 5305425"/>
              <a:gd name="connsiteX9" fmla="*/ 3867150 w 6024526"/>
              <a:gd name="connsiteY9" fmla="*/ 4638675 h 5305425"/>
              <a:gd name="connsiteX10" fmla="*/ 3886200 w 6024526"/>
              <a:gd name="connsiteY10" fmla="*/ 4667250 h 5305425"/>
              <a:gd name="connsiteX11" fmla="*/ 3924300 w 6024526"/>
              <a:gd name="connsiteY11" fmla="*/ 4695825 h 5305425"/>
              <a:gd name="connsiteX12" fmla="*/ 3962400 w 6024526"/>
              <a:gd name="connsiteY12" fmla="*/ 4733925 h 5305425"/>
              <a:gd name="connsiteX13" fmla="*/ 4010025 w 6024526"/>
              <a:gd name="connsiteY13" fmla="*/ 4772025 h 5305425"/>
              <a:gd name="connsiteX14" fmla="*/ 4029075 w 6024526"/>
              <a:gd name="connsiteY14" fmla="*/ 4800600 h 5305425"/>
              <a:gd name="connsiteX15" fmla="*/ 4086225 w 6024526"/>
              <a:gd name="connsiteY15" fmla="*/ 4876800 h 5305425"/>
              <a:gd name="connsiteX16" fmla="*/ 4191000 w 6024526"/>
              <a:gd name="connsiteY16" fmla="*/ 4933950 h 5305425"/>
              <a:gd name="connsiteX17" fmla="*/ 4229100 w 6024526"/>
              <a:gd name="connsiteY17" fmla="*/ 4953000 h 5305425"/>
              <a:gd name="connsiteX18" fmla="*/ 4295775 w 6024526"/>
              <a:gd name="connsiteY18" fmla="*/ 4962525 h 5305425"/>
              <a:gd name="connsiteX19" fmla="*/ 4362450 w 6024526"/>
              <a:gd name="connsiteY19" fmla="*/ 5000625 h 5305425"/>
              <a:gd name="connsiteX20" fmla="*/ 4410075 w 6024526"/>
              <a:gd name="connsiteY20" fmla="*/ 5019675 h 5305425"/>
              <a:gd name="connsiteX21" fmla="*/ 4495800 w 6024526"/>
              <a:gd name="connsiteY21" fmla="*/ 5086350 h 5305425"/>
              <a:gd name="connsiteX22" fmla="*/ 4572000 w 6024526"/>
              <a:gd name="connsiteY22" fmla="*/ 5143500 h 5305425"/>
              <a:gd name="connsiteX23" fmla="*/ 4676775 w 6024526"/>
              <a:gd name="connsiteY23" fmla="*/ 5133975 h 5305425"/>
              <a:gd name="connsiteX24" fmla="*/ 4857750 w 6024526"/>
              <a:gd name="connsiteY24" fmla="*/ 5076825 h 5305425"/>
              <a:gd name="connsiteX25" fmla="*/ 4914900 w 6024526"/>
              <a:gd name="connsiteY25" fmla="*/ 5067300 h 5305425"/>
              <a:gd name="connsiteX26" fmla="*/ 4953000 w 6024526"/>
              <a:gd name="connsiteY26" fmla="*/ 5029200 h 5305425"/>
              <a:gd name="connsiteX27" fmla="*/ 4991100 w 6024526"/>
              <a:gd name="connsiteY27" fmla="*/ 5010150 h 5305425"/>
              <a:gd name="connsiteX28" fmla="*/ 5048250 w 6024526"/>
              <a:gd name="connsiteY28" fmla="*/ 4943475 h 5305425"/>
              <a:gd name="connsiteX29" fmla="*/ 5143500 w 6024526"/>
              <a:gd name="connsiteY29" fmla="*/ 4857750 h 5305425"/>
              <a:gd name="connsiteX30" fmla="*/ 5334000 w 6024526"/>
              <a:gd name="connsiteY30" fmla="*/ 4657725 h 5305425"/>
              <a:gd name="connsiteX31" fmla="*/ 5495925 w 6024526"/>
              <a:gd name="connsiteY31" fmla="*/ 4438650 h 5305425"/>
              <a:gd name="connsiteX32" fmla="*/ 5686425 w 6024526"/>
              <a:gd name="connsiteY32" fmla="*/ 3886200 h 5305425"/>
              <a:gd name="connsiteX33" fmla="*/ 5715000 w 6024526"/>
              <a:gd name="connsiteY33" fmla="*/ 3733800 h 5305425"/>
              <a:gd name="connsiteX34" fmla="*/ 5724525 w 6024526"/>
              <a:gd name="connsiteY34" fmla="*/ 3686175 h 5305425"/>
              <a:gd name="connsiteX35" fmla="*/ 5734050 w 6024526"/>
              <a:gd name="connsiteY35" fmla="*/ 3648075 h 5305425"/>
              <a:gd name="connsiteX36" fmla="*/ 5781675 w 6024526"/>
              <a:gd name="connsiteY36" fmla="*/ 3505200 h 5305425"/>
              <a:gd name="connsiteX37" fmla="*/ 5819775 w 6024526"/>
              <a:gd name="connsiteY37" fmla="*/ 3352800 h 5305425"/>
              <a:gd name="connsiteX38" fmla="*/ 5905500 w 6024526"/>
              <a:gd name="connsiteY38" fmla="*/ 3171825 h 5305425"/>
              <a:gd name="connsiteX39" fmla="*/ 5934075 w 6024526"/>
              <a:gd name="connsiteY39" fmla="*/ 3048000 h 5305425"/>
              <a:gd name="connsiteX40" fmla="*/ 6010275 w 6024526"/>
              <a:gd name="connsiteY40" fmla="*/ 2838450 h 5305425"/>
              <a:gd name="connsiteX41" fmla="*/ 6010275 w 6024526"/>
              <a:gd name="connsiteY41" fmla="*/ 2505075 h 5305425"/>
              <a:gd name="connsiteX42" fmla="*/ 5981700 w 6024526"/>
              <a:gd name="connsiteY42" fmla="*/ 2295525 h 5305425"/>
              <a:gd name="connsiteX43" fmla="*/ 5895975 w 6024526"/>
              <a:gd name="connsiteY43" fmla="*/ 1876425 h 5305425"/>
              <a:gd name="connsiteX44" fmla="*/ 5800725 w 6024526"/>
              <a:gd name="connsiteY44" fmla="*/ 1666875 h 5305425"/>
              <a:gd name="connsiteX45" fmla="*/ 5715000 w 6024526"/>
              <a:gd name="connsiteY45" fmla="*/ 1533525 h 5305425"/>
              <a:gd name="connsiteX46" fmla="*/ 5648325 w 6024526"/>
              <a:gd name="connsiteY46" fmla="*/ 1409700 h 5305425"/>
              <a:gd name="connsiteX47" fmla="*/ 5591175 w 6024526"/>
              <a:gd name="connsiteY47" fmla="*/ 1343025 h 5305425"/>
              <a:gd name="connsiteX48" fmla="*/ 5514975 w 6024526"/>
              <a:gd name="connsiteY48" fmla="*/ 1219200 h 5305425"/>
              <a:gd name="connsiteX49" fmla="*/ 5486400 w 6024526"/>
              <a:gd name="connsiteY49" fmla="*/ 1190625 h 5305425"/>
              <a:gd name="connsiteX50" fmla="*/ 5429250 w 6024526"/>
              <a:gd name="connsiteY50" fmla="*/ 1143000 h 5305425"/>
              <a:gd name="connsiteX51" fmla="*/ 5324475 w 6024526"/>
              <a:gd name="connsiteY51" fmla="*/ 990600 h 5305425"/>
              <a:gd name="connsiteX52" fmla="*/ 5267325 w 6024526"/>
              <a:gd name="connsiteY52" fmla="*/ 914400 h 5305425"/>
              <a:gd name="connsiteX53" fmla="*/ 5238750 w 6024526"/>
              <a:gd name="connsiteY53" fmla="*/ 876300 h 5305425"/>
              <a:gd name="connsiteX54" fmla="*/ 5143500 w 6024526"/>
              <a:gd name="connsiteY54" fmla="*/ 771525 h 5305425"/>
              <a:gd name="connsiteX55" fmla="*/ 4733925 w 6024526"/>
              <a:gd name="connsiteY55" fmla="*/ 485775 h 5305425"/>
              <a:gd name="connsiteX56" fmla="*/ 4486275 w 6024526"/>
              <a:gd name="connsiteY56" fmla="*/ 352425 h 5305425"/>
              <a:gd name="connsiteX57" fmla="*/ 4248150 w 6024526"/>
              <a:gd name="connsiteY57" fmla="*/ 238125 h 5305425"/>
              <a:gd name="connsiteX58" fmla="*/ 4086225 w 6024526"/>
              <a:gd name="connsiteY58" fmla="*/ 142875 h 5305425"/>
              <a:gd name="connsiteX59" fmla="*/ 4048125 w 6024526"/>
              <a:gd name="connsiteY59" fmla="*/ 114300 h 5305425"/>
              <a:gd name="connsiteX60" fmla="*/ 4029075 w 6024526"/>
              <a:gd name="connsiteY60" fmla="*/ 85725 h 5305425"/>
              <a:gd name="connsiteX61" fmla="*/ 3952875 w 6024526"/>
              <a:gd name="connsiteY61" fmla="*/ 38100 h 5305425"/>
              <a:gd name="connsiteX62" fmla="*/ 3924300 w 6024526"/>
              <a:gd name="connsiteY62" fmla="*/ 19050 h 5305425"/>
              <a:gd name="connsiteX63" fmla="*/ 3857625 w 6024526"/>
              <a:gd name="connsiteY63" fmla="*/ 0 h 5305425"/>
              <a:gd name="connsiteX64" fmla="*/ 3686175 w 6024526"/>
              <a:gd name="connsiteY64" fmla="*/ 9525 h 5305425"/>
              <a:gd name="connsiteX65" fmla="*/ 3286125 w 6024526"/>
              <a:gd name="connsiteY65" fmla="*/ 28575 h 5305425"/>
              <a:gd name="connsiteX66" fmla="*/ 2800350 w 6024526"/>
              <a:gd name="connsiteY66" fmla="*/ 9525 h 5305425"/>
              <a:gd name="connsiteX67" fmla="*/ 2295525 w 6024526"/>
              <a:gd name="connsiteY67" fmla="*/ 19050 h 5305425"/>
              <a:gd name="connsiteX68" fmla="*/ 2047875 w 6024526"/>
              <a:gd name="connsiteY68" fmla="*/ 28575 h 5305425"/>
              <a:gd name="connsiteX69" fmla="*/ 2000250 w 6024526"/>
              <a:gd name="connsiteY69" fmla="*/ 38100 h 5305425"/>
              <a:gd name="connsiteX70" fmla="*/ 1962150 w 6024526"/>
              <a:gd name="connsiteY70" fmla="*/ 57150 h 5305425"/>
              <a:gd name="connsiteX71" fmla="*/ 1800225 w 6024526"/>
              <a:gd name="connsiteY71" fmla="*/ 123825 h 5305425"/>
              <a:gd name="connsiteX72" fmla="*/ 1743075 w 6024526"/>
              <a:gd name="connsiteY72" fmla="*/ 152400 h 5305425"/>
              <a:gd name="connsiteX73" fmla="*/ 1685925 w 6024526"/>
              <a:gd name="connsiteY73" fmla="*/ 171450 h 5305425"/>
              <a:gd name="connsiteX74" fmla="*/ 1647825 w 6024526"/>
              <a:gd name="connsiteY74" fmla="*/ 190500 h 5305425"/>
              <a:gd name="connsiteX75" fmla="*/ 1619250 w 6024526"/>
              <a:gd name="connsiteY75" fmla="*/ 200025 h 5305425"/>
              <a:gd name="connsiteX76" fmla="*/ 1476375 w 6024526"/>
              <a:gd name="connsiteY76" fmla="*/ 257175 h 5305425"/>
              <a:gd name="connsiteX77" fmla="*/ 1428750 w 6024526"/>
              <a:gd name="connsiteY77" fmla="*/ 276225 h 5305425"/>
              <a:gd name="connsiteX78" fmla="*/ 1295400 w 6024526"/>
              <a:gd name="connsiteY78" fmla="*/ 361950 h 5305425"/>
              <a:gd name="connsiteX79" fmla="*/ 1238250 w 6024526"/>
              <a:gd name="connsiteY79" fmla="*/ 400050 h 5305425"/>
              <a:gd name="connsiteX80" fmla="*/ 1200150 w 6024526"/>
              <a:gd name="connsiteY80" fmla="*/ 428625 h 5305425"/>
              <a:gd name="connsiteX81" fmla="*/ 1028700 w 6024526"/>
              <a:gd name="connsiteY81" fmla="*/ 533400 h 5305425"/>
              <a:gd name="connsiteX82" fmla="*/ 962025 w 6024526"/>
              <a:gd name="connsiteY82" fmla="*/ 600075 h 5305425"/>
              <a:gd name="connsiteX83" fmla="*/ 914400 w 6024526"/>
              <a:gd name="connsiteY83" fmla="*/ 647700 h 5305425"/>
              <a:gd name="connsiteX84" fmla="*/ 895350 w 6024526"/>
              <a:gd name="connsiteY84" fmla="*/ 676275 h 5305425"/>
              <a:gd name="connsiteX85" fmla="*/ 838200 w 6024526"/>
              <a:gd name="connsiteY85" fmla="*/ 723900 h 5305425"/>
              <a:gd name="connsiteX86" fmla="*/ 695325 w 6024526"/>
              <a:gd name="connsiteY86" fmla="*/ 866775 h 5305425"/>
              <a:gd name="connsiteX87" fmla="*/ 647700 w 6024526"/>
              <a:gd name="connsiteY87" fmla="*/ 914400 h 5305425"/>
              <a:gd name="connsiteX88" fmla="*/ 619125 w 6024526"/>
              <a:gd name="connsiteY88" fmla="*/ 942975 h 5305425"/>
              <a:gd name="connsiteX89" fmla="*/ 514350 w 6024526"/>
              <a:gd name="connsiteY89" fmla="*/ 1066800 h 5305425"/>
              <a:gd name="connsiteX90" fmla="*/ 457200 w 6024526"/>
              <a:gd name="connsiteY90" fmla="*/ 1171575 h 5305425"/>
              <a:gd name="connsiteX91" fmla="*/ 438150 w 6024526"/>
              <a:gd name="connsiteY91" fmla="*/ 1209675 h 5305425"/>
              <a:gd name="connsiteX92" fmla="*/ 409575 w 6024526"/>
              <a:gd name="connsiteY92" fmla="*/ 1247775 h 5305425"/>
              <a:gd name="connsiteX93" fmla="*/ 361950 w 6024526"/>
              <a:gd name="connsiteY93" fmla="*/ 1352550 h 5305425"/>
              <a:gd name="connsiteX94" fmla="*/ 333375 w 6024526"/>
              <a:gd name="connsiteY94" fmla="*/ 1419225 h 5305425"/>
              <a:gd name="connsiteX95" fmla="*/ 304800 w 6024526"/>
              <a:gd name="connsiteY95" fmla="*/ 1466850 h 5305425"/>
              <a:gd name="connsiteX96" fmla="*/ 285750 w 6024526"/>
              <a:gd name="connsiteY96" fmla="*/ 1514475 h 5305425"/>
              <a:gd name="connsiteX97" fmla="*/ 142875 w 6024526"/>
              <a:gd name="connsiteY97" fmla="*/ 1714500 h 5305425"/>
              <a:gd name="connsiteX98" fmla="*/ 123825 w 6024526"/>
              <a:gd name="connsiteY98" fmla="*/ 1743075 h 5305425"/>
              <a:gd name="connsiteX99" fmla="*/ 85725 w 6024526"/>
              <a:gd name="connsiteY99" fmla="*/ 1857375 h 5305425"/>
              <a:gd name="connsiteX100" fmla="*/ 66675 w 6024526"/>
              <a:gd name="connsiteY100" fmla="*/ 2238375 h 5305425"/>
              <a:gd name="connsiteX101" fmla="*/ 28575 w 6024526"/>
              <a:gd name="connsiteY101" fmla="*/ 2371725 h 5305425"/>
              <a:gd name="connsiteX102" fmla="*/ 19050 w 6024526"/>
              <a:gd name="connsiteY102" fmla="*/ 2505075 h 5305425"/>
              <a:gd name="connsiteX103" fmla="*/ 0 w 6024526"/>
              <a:gd name="connsiteY103" fmla="*/ 2724150 h 5305425"/>
              <a:gd name="connsiteX104" fmla="*/ 19050 w 6024526"/>
              <a:gd name="connsiteY104" fmla="*/ 2943225 h 5305425"/>
              <a:gd name="connsiteX105" fmla="*/ 38100 w 6024526"/>
              <a:gd name="connsiteY105" fmla="*/ 3048000 h 5305425"/>
              <a:gd name="connsiteX106" fmla="*/ 47625 w 6024526"/>
              <a:gd name="connsiteY106" fmla="*/ 3429000 h 5305425"/>
              <a:gd name="connsiteX107" fmla="*/ 57150 w 6024526"/>
              <a:gd name="connsiteY107" fmla="*/ 3505200 h 5305425"/>
              <a:gd name="connsiteX108" fmla="*/ 66675 w 6024526"/>
              <a:gd name="connsiteY108" fmla="*/ 3600450 h 5305425"/>
              <a:gd name="connsiteX109" fmla="*/ 85725 w 6024526"/>
              <a:gd name="connsiteY109" fmla="*/ 3771900 h 5305425"/>
              <a:gd name="connsiteX110" fmla="*/ 95250 w 6024526"/>
              <a:gd name="connsiteY110" fmla="*/ 3810000 h 5305425"/>
              <a:gd name="connsiteX111" fmla="*/ 133350 w 6024526"/>
              <a:gd name="connsiteY111" fmla="*/ 3886200 h 5305425"/>
              <a:gd name="connsiteX112" fmla="*/ 171450 w 6024526"/>
              <a:gd name="connsiteY112" fmla="*/ 4000500 h 5305425"/>
              <a:gd name="connsiteX113" fmla="*/ 180975 w 6024526"/>
              <a:gd name="connsiteY113" fmla="*/ 4029075 h 5305425"/>
              <a:gd name="connsiteX114" fmla="*/ 238125 w 6024526"/>
              <a:gd name="connsiteY114" fmla="*/ 4114800 h 5305425"/>
              <a:gd name="connsiteX115" fmla="*/ 285750 w 6024526"/>
              <a:gd name="connsiteY115" fmla="*/ 4219575 h 5305425"/>
              <a:gd name="connsiteX116" fmla="*/ 323850 w 6024526"/>
              <a:gd name="connsiteY116" fmla="*/ 4286250 h 5305425"/>
              <a:gd name="connsiteX117" fmla="*/ 342900 w 6024526"/>
              <a:gd name="connsiteY117" fmla="*/ 4324350 h 5305425"/>
              <a:gd name="connsiteX118" fmla="*/ 390525 w 6024526"/>
              <a:gd name="connsiteY118" fmla="*/ 4391025 h 5305425"/>
              <a:gd name="connsiteX119" fmla="*/ 419100 w 6024526"/>
              <a:gd name="connsiteY119" fmla="*/ 4438650 h 5305425"/>
              <a:gd name="connsiteX120" fmla="*/ 542925 w 6024526"/>
              <a:gd name="connsiteY120" fmla="*/ 4600575 h 5305425"/>
              <a:gd name="connsiteX121" fmla="*/ 781050 w 6024526"/>
              <a:gd name="connsiteY121" fmla="*/ 4857750 h 5305425"/>
              <a:gd name="connsiteX122" fmla="*/ 876300 w 6024526"/>
              <a:gd name="connsiteY122" fmla="*/ 4914900 h 5305425"/>
              <a:gd name="connsiteX123" fmla="*/ 1047750 w 6024526"/>
              <a:gd name="connsiteY123" fmla="*/ 5048250 h 5305425"/>
              <a:gd name="connsiteX124" fmla="*/ 1143000 w 6024526"/>
              <a:gd name="connsiteY124" fmla="*/ 5086350 h 5305425"/>
              <a:gd name="connsiteX125" fmla="*/ 1276350 w 6024526"/>
              <a:gd name="connsiteY125" fmla="*/ 5133975 h 5305425"/>
              <a:gd name="connsiteX126" fmla="*/ 1343025 w 6024526"/>
              <a:gd name="connsiteY126" fmla="*/ 5181600 h 5305425"/>
              <a:gd name="connsiteX127" fmla="*/ 1371600 w 6024526"/>
              <a:gd name="connsiteY127" fmla="*/ 5191125 h 5305425"/>
              <a:gd name="connsiteX128" fmla="*/ 1457325 w 6024526"/>
              <a:gd name="connsiteY128" fmla="*/ 5238750 h 5305425"/>
              <a:gd name="connsiteX129" fmla="*/ 1524000 w 6024526"/>
              <a:gd name="connsiteY129" fmla="*/ 5257800 h 5305425"/>
              <a:gd name="connsiteX130" fmla="*/ 1581150 w 6024526"/>
              <a:gd name="connsiteY130" fmla="*/ 5286375 h 5305425"/>
              <a:gd name="connsiteX131" fmla="*/ 1676400 w 6024526"/>
              <a:gd name="connsiteY131" fmla="*/ 5305425 h 5305425"/>
              <a:gd name="connsiteX132" fmla="*/ 1733550 w 6024526"/>
              <a:gd name="connsiteY132" fmla="*/ 5295900 h 5305425"/>
              <a:gd name="connsiteX133" fmla="*/ 1743075 w 6024526"/>
              <a:gd name="connsiteY133" fmla="*/ 5238750 h 5305425"/>
              <a:gd name="connsiteX134" fmla="*/ 1724025 w 6024526"/>
              <a:gd name="connsiteY134" fmla="*/ 5029200 h 5305425"/>
              <a:gd name="connsiteX135" fmla="*/ 1714500 w 6024526"/>
              <a:gd name="connsiteY135" fmla="*/ 4876800 h 5305425"/>
              <a:gd name="connsiteX136" fmla="*/ 1704975 w 6024526"/>
              <a:gd name="connsiteY136" fmla="*/ 4752975 h 5305425"/>
              <a:gd name="connsiteX137" fmla="*/ 1714500 w 6024526"/>
              <a:gd name="connsiteY137" fmla="*/ 4476750 h 5305425"/>
              <a:gd name="connsiteX138" fmla="*/ 1771650 w 6024526"/>
              <a:gd name="connsiteY138" fmla="*/ 4362450 h 5305425"/>
              <a:gd name="connsiteX139" fmla="*/ 1790700 w 6024526"/>
              <a:gd name="connsiteY139" fmla="*/ 4333875 h 5305425"/>
              <a:gd name="connsiteX140" fmla="*/ 1819275 w 6024526"/>
              <a:gd name="connsiteY140" fmla="*/ 4305300 h 5305425"/>
              <a:gd name="connsiteX141" fmla="*/ 1943100 w 6024526"/>
              <a:gd name="connsiteY141" fmla="*/ 4219575 h 5305425"/>
              <a:gd name="connsiteX142" fmla="*/ 2000250 w 6024526"/>
              <a:gd name="connsiteY142" fmla="*/ 4200525 h 5305425"/>
              <a:gd name="connsiteX143" fmla="*/ 2076450 w 6024526"/>
              <a:gd name="connsiteY143" fmla="*/ 4181475 h 5305425"/>
              <a:gd name="connsiteX144" fmla="*/ 2171700 w 6024526"/>
              <a:gd name="connsiteY144" fmla="*/ 4124325 h 5305425"/>
              <a:gd name="connsiteX145" fmla="*/ 2238375 w 6024526"/>
              <a:gd name="connsiteY145" fmla="*/ 4086225 h 5305425"/>
              <a:gd name="connsiteX146" fmla="*/ 2295525 w 6024526"/>
              <a:gd name="connsiteY146" fmla="*/ 4038600 h 5305425"/>
              <a:gd name="connsiteX147" fmla="*/ 2333625 w 6024526"/>
              <a:gd name="connsiteY147" fmla="*/ 4000500 h 5305425"/>
              <a:gd name="connsiteX148" fmla="*/ 2362200 w 6024526"/>
              <a:gd name="connsiteY148" fmla="*/ 3990975 h 5305425"/>
              <a:gd name="connsiteX149" fmla="*/ 2400300 w 6024526"/>
              <a:gd name="connsiteY149" fmla="*/ 3971925 h 5305425"/>
              <a:gd name="connsiteX150" fmla="*/ 3238500 w 6024526"/>
              <a:gd name="connsiteY150" fmla="*/ 3990975 h 5305425"/>
              <a:gd name="connsiteX151" fmla="*/ 3495675 w 6024526"/>
              <a:gd name="connsiteY151" fmla="*/ 3971925 h 5305425"/>
              <a:gd name="connsiteX152" fmla="*/ 3648075 w 6024526"/>
              <a:gd name="connsiteY152" fmla="*/ 3952875 h 5305425"/>
              <a:gd name="connsiteX153" fmla="*/ 3762375 w 6024526"/>
              <a:gd name="connsiteY153" fmla="*/ 3952875 h 53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024526" h="5305425">
                <a:moveTo>
                  <a:pt x="3762375" y="3952875"/>
                </a:moveTo>
                <a:cubicBezTo>
                  <a:pt x="3765550" y="3994150"/>
                  <a:pt x="3766046" y="4035719"/>
                  <a:pt x="3771900" y="4076700"/>
                </a:cubicBezTo>
                <a:cubicBezTo>
                  <a:pt x="3775603" y="4102619"/>
                  <a:pt x="3783562" y="4127782"/>
                  <a:pt x="3790950" y="4152900"/>
                </a:cubicBezTo>
                <a:cubicBezTo>
                  <a:pt x="3799449" y="4181797"/>
                  <a:pt x="3814573" y="4208914"/>
                  <a:pt x="3819525" y="4238625"/>
                </a:cubicBezTo>
                <a:cubicBezTo>
                  <a:pt x="3822700" y="4257675"/>
                  <a:pt x="3824366" y="4277039"/>
                  <a:pt x="3829050" y="4295775"/>
                </a:cubicBezTo>
                <a:cubicBezTo>
                  <a:pt x="3833920" y="4315256"/>
                  <a:pt x="3848100" y="4352925"/>
                  <a:pt x="3848100" y="4352925"/>
                </a:cubicBezTo>
                <a:cubicBezTo>
                  <a:pt x="3844925" y="4384675"/>
                  <a:pt x="3843821" y="4416701"/>
                  <a:pt x="3838575" y="4448175"/>
                </a:cubicBezTo>
                <a:cubicBezTo>
                  <a:pt x="3834271" y="4474000"/>
                  <a:pt x="3819525" y="4524375"/>
                  <a:pt x="3819525" y="4524375"/>
                </a:cubicBezTo>
                <a:cubicBezTo>
                  <a:pt x="3820678" y="4531290"/>
                  <a:pt x="3828154" y="4594468"/>
                  <a:pt x="3838575" y="4610100"/>
                </a:cubicBezTo>
                <a:cubicBezTo>
                  <a:pt x="3846047" y="4621308"/>
                  <a:pt x="3858526" y="4628327"/>
                  <a:pt x="3867150" y="4638675"/>
                </a:cubicBezTo>
                <a:cubicBezTo>
                  <a:pt x="3874479" y="4647469"/>
                  <a:pt x="3878105" y="4659155"/>
                  <a:pt x="3886200" y="4667250"/>
                </a:cubicBezTo>
                <a:cubicBezTo>
                  <a:pt x="3897425" y="4678475"/>
                  <a:pt x="3912353" y="4685371"/>
                  <a:pt x="3924300" y="4695825"/>
                </a:cubicBezTo>
                <a:cubicBezTo>
                  <a:pt x="3937817" y="4707652"/>
                  <a:pt x="3948976" y="4721993"/>
                  <a:pt x="3962400" y="4733925"/>
                </a:cubicBezTo>
                <a:cubicBezTo>
                  <a:pt x="3977595" y="4747431"/>
                  <a:pt x="3995650" y="4757650"/>
                  <a:pt x="4010025" y="4772025"/>
                </a:cubicBezTo>
                <a:cubicBezTo>
                  <a:pt x="4018120" y="4780120"/>
                  <a:pt x="4022342" y="4791342"/>
                  <a:pt x="4029075" y="4800600"/>
                </a:cubicBezTo>
                <a:cubicBezTo>
                  <a:pt x="4047749" y="4826277"/>
                  <a:pt x="4064771" y="4853395"/>
                  <a:pt x="4086225" y="4876800"/>
                </a:cubicBezTo>
                <a:cubicBezTo>
                  <a:pt x="4140191" y="4935672"/>
                  <a:pt x="4123788" y="4900344"/>
                  <a:pt x="4191000" y="4933950"/>
                </a:cubicBezTo>
                <a:cubicBezTo>
                  <a:pt x="4203700" y="4940300"/>
                  <a:pt x="4215401" y="4949264"/>
                  <a:pt x="4229100" y="4953000"/>
                </a:cubicBezTo>
                <a:cubicBezTo>
                  <a:pt x="4250760" y="4958907"/>
                  <a:pt x="4273550" y="4959350"/>
                  <a:pt x="4295775" y="4962525"/>
                </a:cubicBezTo>
                <a:cubicBezTo>
                  <a:pt x="4364940" y="4985580"/>
                  <a:pt x="4275952" y="4952571"/>
                  <a:pt x="4362450" y="5000625"/>
                </a:cubicBezTo>
                <a:cubicBezTo>
                  <a:pt x="4377396" y="5008928"/>
                  <a:pt x="4394200" y="5013325"/>
                  <a:pt x="4410075" y="5019675"/>
                </a:cubicBezTo>
                <a:cubicBezTo>
                  <a:pt x="4513736" y="5123336"/>
                  <a:pt x="4408529" y="5028170"/>
                  <a:pt x="4495800" y="5086350"/>
                </a:cubicBezTo>
                <a:cubicBezTo>
                  <a:pt x="4522218" y="5103962"/>
                  <a:pt x="4572000" y="5143500"/>
                  <a:pt x="4572000" y="5143500"/>
                </a:cubicBezTo>
                <a:cubicBezTo>
                  <a:pt x="4606925" y="5140325"/>
                  <a:pt x="4642623" y="5141944"/>
                  <a:pt x="4676775" y="5133975"/>
                </a:cubicBezTo>
                <a:cubicBezTo>
                  <a:pt x="4738382" y="5119600"/>
                  <a:pt x="4795349" y="5087225"/>
                  <a:pt x="4857750" y="5076825"/>
                </a:cubicBezTo>
                <a:lnTo>
                  <a:pt x="4914900" y="5067300"/>
                </a:lnTo>
                <a:cubicBezTo>
                  <a:pt x="4927600" y="5054600"/>
                  <a:pt x="4938632" y="5039976"/>
                  <a:pt x="4953000" y="5029200"/>
                </a:cubicBezTo>
                <a:cubicBezTo>
                  <a:pt x="4964359" y="5020681"/>
                  <a:pt x="4980546" y="5019649"/>
                  <a:pt x="4991100" y="5010150"/>
                </a:cubicBezTo>
                <a:cubicBezTo>
                  <a:pt x="5012858" y="4990568"/>
                  <a:pt x="5027552" y="4964173"/>
                  <a:pt x="5048250" y="4943475"/>
                </a:cubicBezTo>
                <a:cubicBezTo>
                  <a:pt x="5078454" y="4913271"/>
                  <a:pt x="5113296" y="4887954"/>
                  <a:pt x="5143500" y="4857750"/>
                </a:cubicBezTo>
                <a:cubicBezTo>
                  <a:pt x="5208607" y="4792643"/>
                  <a:pt x="5270087" y="4724005"/>
                  <a:pt x="5334000" y="4657725"/>
                </a:cubicBezTo>
                <a:cubicBezTo>
                  <a:pt x="5427863" y="4560385"/>
                  <a:pt x="5412933" y="4595413"/>
                  <a:pt x="5495925" y="4438650"/>
                </a:cubicBezTo>
                <a:cubicBezTo>
                  <a:pt x="5576116" y="4287179"/>
                  <a:pt x="5659863" y="4027865"/>
                  <a:pt x="5686425" y="3886200"/>
                </a:cubicBezTo>
                <a:cubicBezTo>
                  <a:pt x="5695950" y="3835400"/>
                  <a:pt x="5705329" y="3784572"/>
                  <a:pt x="5715000" y="3733800"/>
                </a:cubicBezTo>
                <a:cubicBezTo>
                  <a:pt x="5718029" y="3717897"/>
                  <a:pt x="5720598" y="3701881"/>
                  <a:pt x="5724525" y="3686175"/>
                </a:cubicBezTo>
                <a:cubicBezTo>
                  <a:pt x="5727700" y="3673475"/>
                  <a:pt x="5730108" y="3660558"/>
                  <a:pt x="5734050" y="3648075"/>
                </a:cubicBezTo>
                <a:cubicBezTo>
                  <a:pt x="5749167" y="3600204"/>
                  <a:pt x="5769499" y="3553902"/>
                  <a:pt x="5781675" y="3505200"/>
                </a:cubicBezTo>
                <a:cubicBezTo>
                  <a:pt x="5794375" y="3454400"/>
                  <a:pt x="5801543" y="3401887"/>
                  <a:pt x="5819775" y="3352800"/>
                </a:cubicBezTo>
                <a:cubicBezTo>
                  <a:pt x="5843017" y="3290226"/>
                  <a:pt x="5876925" y="3232150"/>
                  <a:pt x="5905500" y="3171825"/>
                </a:cubicBezTo>
                <a:cubicBezTo>
                  <a:pt x="5915025" y="3130550"/>
                  <a:pt x="5921374" y="3088411"/>
                  <a:pt x="5934075" y="3048000"/>
                </a:cubicBezTo>
                <a:cubicBezTo>
                  <a:pt x="5956360" y="2977095"/>
                  <a:pt x="6010275" y="2838450"/>
                  <a:pt x="6010275" y="2838450"/>
                </a:cubicBezTo>
                <a:cubicBezTo>
                  <a:pt x="6034313" y="2694221"/>
                  <a:pt x="6023485" y="2782485"/>
                  <a:pt x="6010275" y="2505075"/>
                </a:cubicBezTo>
                <a:cubicBezTo>
                  <a:pt x="6003151" y="2355475"/>
                  <a:pt x="6006445" y="2419249"/>
                  <a:pt x="5981700" y="2295525"/>
                </a:cubicBezTo>
                <a:cubicBezTo>
                  <a:pt x="5964236" y="2208205"/>
                  <a:pt x="5919902" y="1956907"/>
                  <a:pt x="5895975" y="1876425"/>
                </a:cubicBezTo>
                <a:cubicBezTo>
                  <a:pt x="5888490" y="1851249"/>
                  <a:pt x="5824719" y="1707480"/>
                  <a:pt x="5800725" y="1666875"/>
                </a:cubicBezTo>
                <a:cubicBezTo>
                  <a:pt x="5773842" y="1621381"/>
                  <a:pt x="5738632" y="1580789"/>
                  <a:pt x="5715000" y="1533525"/>
                </a:cubicBezTo>
                <a:cubicBezTo>
                  <a:pt x="5698599" y="1500722"/>
                  <a:pt x="5668603" y="1438089"/>
                  <a:pt x="5648325" y="1409700"/>
                </a:cubicBezTo>
                <a:cubicBezTo>
                  <a:pt x="5631311" y="1385880"/>
                  <a:pt x="5607412" y="1367381"/>
                  <a:pt x="5591175" y="1343025"/>
                </a:cubicBezTo>
                <a:cubicBezTo>
                  <a:pt x="5501315" y="1208235"/>
                  <a:pt x="5601361" y="1317927"/>
                  <a:pt x="5514975" y="1219200"/>
                </a:cubicBezTo>
                <a:cubicBezTo>
                  <a:pt x="5506105" y="1209063"/>
                  <a:pt x="5496468" y="1199574"/>
                  <a:pt x="5486400" y="1190625"/>
                </a:cubicBezTo>
                <a:cubicBezTo>
                  <a:pt x="5467866" y="1174150"/>
                  <a:pt x="5444853" y="1162274"/>
                  <a:pt x="5429250" y="1143000"/>
                </a:cubicBezTo>
                <a:cubicBezTo>
                  <a:pt x="5390462" y="1095085"/>
                  <a:pt x="5360108" y="1040906"/>
                  <a:pt x="5324475" y="990600"/>
                </a:cubicBezTo>
                <a:cubicBezTo>
                  <a:pt x="5306123" y="964691"/>
                  <a:pt x="5286375" y="939800"/>
                  <a:pt x="5267325" y="914400"/>
                </a:cubicBezTo>
                <a:cubicBezTo>
                  <a:pt x="5257800" y="901700"/>
                  <a:pt x="5247556" y="889509"/>
                  <a:pt x="5238750" y="876300"/>
                </a:cubicBezTo>
                <a:cubicBezTo>
                  <a:pt x="5206287" y="827606"/>
                  <a:pt x="5207360" y="825167"/>
                  <a:pt x="5143500" y="771525"/>
                </a:cubicBezTo>
                <a:cubicBezTo>
                  <a:pt x="5027053" y="673710"/>
                  <a:pt x="4858707" y="560164"/>
                  <a:pt x="4733925" y="485775"/>
                </a:cubicBezTo>
                <a:cubicBezTo>
                  <a:pt x="4653393" y="437766"/>
                  <a:pt x="4569803" y="395008"/>
                  <a:pt x="4486275" y="352425"/>
                </a:cubicBezTo>
                <a:cubicBezTo>
                  <a:pt x="4407835" y="312436"/>
                  <a:pt x="4326494" y="278302"/>
                  <a:pt x="4248150" y="238125"/>
                </a:cubicBezTo>
                <a:cubicBezTo>
                  <a:pt x="4221777" y="224601"/>
                  <a:pt x="4131254" y="175038"/>
                  <a:pt x="4086225" y="142875"/>
                </a:cubicBezTo>
                <a:cubicBezTo>
                  <a:pt x="4073307" y="133648"/>
                  <a:pt x="4059350" y="125525"/>
                  <a:pt x="4048125" y="114300"/>
                </a:cubicBezTo>
                <a:cubicBezTo>
                  <a:pt x="4040030" y="106205"/>
                  <a:pt x="4038014" y="92876"/>
                  <a:pt x="4029075" y="85725"/>
                </a:cubicBezTo>
                <a:cubicBezTo>
                  <a:pt x="4005686" y="67014"/>
                  <a:pt x="3977797" y="54715"/>
                  <a:pt x="3952875" y="38100"/>
                </a:cubicBezTo>
                <a:cubicBezTo>
                  <a:pt x="3943350" y="31750"/>
                  <a:pt x="3934539" y="24170"/>
                  <a:pt x="3924300" y="19050"/>
                </a:cubicBezTo>
                <a:cubicBezTo>
                  <a:pt x="3910635" y="12218"/>
                  <a:pt x="3869832" y="3052"/>
                  <a:pt x="3857625" y="0"/>
                </a:cubicBezTo>
                <a:lnTo>
                  <a:pt x="3686175" y="9525"/>
                </a:lnTo>
                <a:cubicBezTo>
                  <a:pt x="3022031" y="41922"/>
                  <a:pt x="3858043" y="-1526"/>
                  <a:pt x="3286125" y="28575"/>
                </a:cubicBezTo>
                <a:cubicBezTo>
                  <a:pt x="3163712" y="22746"/>
                  <a:pt x="2906089" y="9525"/>
                  <a:pt x="2800350" y="9525"/>
                </a:cubicBezTo>
                <a:cubicBezTo>
                  <a:pt x="2632045" y="9525"/>
                  <a:pt x="2463800" y="15875"/>
                  <a:pt x="2295525" y="19050"/>
                </a:cubicBezTo>
                <a:cubicBezTo>
                  <a:pt x="2212975" y="22225"/>
                  <a:pt x="2130315" y="23256"/>
                  <a:pt x="2047875" y="28575"/>
                </a:cubicBezTo>
                <a:cubicBezTo>
                  <a:pt x="2031719" y="29617"/>
                  <a:pt x="2015609" y="32980"/>
                  <a:pt x="2000250" y="38100"/>
                </a:cubicBezTo>
                <a:cubicBezTo>
                  <a:pt x="1986780" y="42590"/>
                  <a:pt x="1975201" y="51557"/>
                  <a:pt x="1962150" y="57150"/>
                </a:cubicBezTo>
                <a:cubicBezTo>
                  <a:pt x="1908498" y="80144"/>
                  <a:pt x="1852434" y="97720"/>
                  <a:pt x="1800225" y="123825"/>
                </a:cubicBezTo>
                <a:cubicBezTo>
                  <a:pt x="1781175" y="133350"/>
                  <a:pt x="1762735" y="144208"/>
                  <a:pt x="1743075" y="152400"/>
                </a:cubicBezTo>
                <a:cubicBezTo>
                  <a:pt x="1724539" y="160123"/>
                  <a:pt x="1704569" y="163992"/>
                  <a:pt x="1685925" y="171450"/>
                </a:cubicBezTo>
                <a:cubicBezTo>
                  <a:pt x="1672742" y="176723"/>
                  <a:pt x="1660876" y="184907"/>
                  <a:pt x="1647825" y="190500"/>
                </a:cubicBezTo>
                <a:cubicBezTo>
                  <a:pt x="1638597" y="194455"/>
                  <a:pt x="1628608" y="196386"/>
                  <a:pt x="1619250" y="200025"/>
                </a:cubicBezTo>
                <a:cubicBezTo>
                  <a:pt x="1571444" y="218616"/>
                  <a:pt x="1524000" y="238125"/>
                  <a:pt x="1476375" y="257175"/>
                </a:cubicBezTo>
                <a:cubicBezTo>
                  <a:pt x="1460500" y="263525"/>
                  <a:pt x="1443132" y="266979"/>
                  <a:pt x="1428750" y="276225"/>
                </a:cubicBezTo>
                <a:lnTo>
                  <a:pt x="1295400" y="361950"/>
                </a:lnTo>
                <a:cubicBezTo>
                  <a:pt x="1276204" y="374428"/>
                  <a:pt x="1256566" y="386313"/>
                  <a:pt x="1238250" y="400050"/>
                </a:cubicBezTo>
                <a:cubicBezTo>
                  <a:pt x="1225550" y="409575"/>
                  <a:pt x="1213696" y="420347"/>
                  <a:pt x="1200150" y="428625"/>
                </a:cubicBezTo>
                <a:cubicBezTo>
                  <a:pt x="1169539" y="447332"/>
                  <a:pt x="1071624" y="494378"/>
                  <a:pt x="1028700" y="533400"/>
                </a:cubicBezTo>
                <a:cubicBezTo>
                  <a:pt x="1005443" y="554543"/>
                  <a:pt x="984250" y="577850"/>
                  <a:pt x="962025" y="600075"/>
                </a:cubicBezTo>
                <a:cubicBezTo>
                  <a:pt x="946150" y="615950"/>
                  <a:pt x="926853" y="629020"/>
                  <a:pt x="914400" y="647700"/>
                </a:cubicBezTo>
                <a:cubicBezTo>
                  <a:pt x="908050" y="657225"/>
                  <a:pt x="903445" y="668180"/>
                  <a:pt x="895350" y="676275"/>
                </a:cubicBezTo>
                <a:cubicBezTo>
                  <a:pt x="877815" y="693810"/>
                  <a:pt x="856371" y="707026"/>
                  <a:pt x="838200" y="723900"/>
                </a:cubicBezTo>
                <a:lnTo>
                  <a:pt x="695325" y="866775"/>
                </a:lnTo>
                <a:lnTo>
                  <a:pt x="647700" y="914400"/>
                </a:lnTo>
                <a:cubicBezTo>
                  <a:pt x="638175" y="923925"/>
                  <a:pt x="627826" y="932692"/>
                  <a:pt x="619125" y="942975"/>
                </a:cubicBezTo>
                <a:cubicBezTo>
                  <a:pt x="584200" y="984250"/>
                  <a:pt x="538530" y="1018440"/>
                  <a:pt x="514350" y="1066800"/>
                </a:cubicBezTo>
                <a:cubicBezTo>
                  <a:pt x="447175" y="1201150"/>
                  <a:pt x="523088" y="1052976"/>
                  <a:pt x="457200" y="1171575"/>
                </a:cubicBezTo>
                <a:cubicBezTo>
                  <a:pt x="450304" y="1183987"/>
                  <a:pt x="445675" y="1197634"/>
                  <a:pt x="438150" y="1209675"/>
                </a:cubicBezTo>
                <a:cubicBezTo>
                  <a:pt x="429736" y="1223137"/>
                  <a:pt x="419100" y="1235075"/>
                  <a:pt x="409575" y="1247775"/>
                </a:cubicBezTo>
                <a:cubicBezTo>
                  <a:pt x="391777" y="1336766"/>
                  <a:pt x="414380" y="1255179"/>
                  <a:pt x="361950" y="1352550"/>
                </a:cubicBezTo>
                <a:cubicBezTo>
                  <a:pt x="350486" y="1373840"/>
                  <a:pt x="344189" y="1397598"/>
                  <a:pt x="333375" y="1419225"/>
                </a:cubicBezTo>
                <a:cubicBezTo>
                  <a:pt x="325096" y="1435784"/>
                  <a:pt x="313079" y="1450291"/>
                  <a:pt x="304800" y="1466850"/>
                </a:cubicBezTo>
                <a:cubicBezTo>
                  <a:pt x="297154" y="1482143"/>
                  <a:pt x="295107" y="1500165"/>
                  <a:pt x="285750" y="1514475"/>
                </a:cubicBezTo>
                <a:cubicBezTo>
                  <a:pt x="240910" y="1583054"/>
                  <a:pt x="190236" y="1647637"/>
                  <a:pt x="142875" y="1714500"/>
                </a:cubicBezTo>
                <a:cubicBezTo>
                  <a:pt x="136258" y="1723842"/>
                  <a:pt x="127445" y="1732215"/>
                  <a:pt x="123825" y="1743075"/>
                </a:cubicBezTo>
                <a:lnTo>
                  <a:pt x="85725" y="1857375"/>
                </a:lnTo>
                <a:cubicBezTo>
                  <a:pt x="79375" y="1984375"/>
                  <a:pt x="80717" y="2111994"/>
                  <a:pt x="66675" y="2238375"/>
                </a:cubicBezTo>
                <a:cubicBezTo>
                  <a:pt x="61570" y="2284321"/>
                  <a:pt x="36702" y="2326216"/>
                  <a:pt x="28575" y="2371725"/>
                </a:cubicBezTo>
                <a:cubicBezTo>
                  <a:pt x="20741" y="2415594"/>
                  <a:pt x="22651" y="2460658"/>
                  <a:pt x="19050" y="2505075"/>
                </a:cubicBezTo>
                <a:cubicBezTo>
                  <a:pt x="13126" y="2578136"/>
                  <a:pt x="0" y="2724150"/>
                  <a:pt x="0" y="2724150"/>
                </a:cubicBezTo>
                <a:cubicBezTo>
                  <a:pt x="3122" y="2764730"/>
                  <a:pt x="12228" y="2895470"/>
                  <a:pt x="19050" y="2943225"/>
                </a:cubicBezTo>
                <a:cubicBezTo>
                  <a:pt x="24070" y="2978366"/>
                  <a:pt x="31750" y="3013075"/>
                  <a:pt x="38100" y="3048000"/>
                </a:cubicBezTo>
                <a:cubicBezTo>
                  <a:pt x="41275" y="3175000"/>
                  <a:pt x="42336" y="3302070"/>
                  <a:pt x="47625" y="3429000"/>
                </a:cubicBezTo>
                <a:cubicBezTo>
                  <a:pt x="48691" y="3454575"/>
                  <a:pt x="54323" y="3479759"/>
                  <a:pt x="57150" y="3505200"/>
                </a:cubicBezTo>
                <a:cubicBezTo>
                  <a:pt x="60674" y="3536913"/>
                  <a:pt x="63786" y="3568673"/>
                  <a:pt x="66675" y="3600450"/>
                </a:cubicBezTo>
                <a:cubicBezTo>
                  <a:pt x="74442" y="3685889"/>
                  <a:pt x="71613" y="3701339"/>
                  <a:pt x="85725" y="3771900"/>
                </a:cubicBezTo>
                <a:cubicBezTo>
                  <a:pt x="88292" y="3784737"/>
                  <a:pt x="90215" y="3797916"/>
                  <a:pt x="95250" y="3810000"/>
                </a:cubicBezTo>
                <a:cubicBezTo>
                  <a:pt x="106172" y="3836214"/>
                  <a:pt x="122537" y="3859941"/>
                  <a:pt x="133350" y="3886200"/>
                </a:cubicBezTo>
                <a:lnTo>
                  <a:pt x="171450" y="4000500"/>
                </a:lnTo>
                <a:cubicBezTo>
                  <a:pt x="174625" y="4010025"/>
                  <a:pt x="174951" y="4021043"/>
                  <a:pt x="180975" y="4029075"/>
                </a:cubicBezTo>
                <a:cubicBezTo>
                  <a:pt x="210156" y="4067983"/>
                  <a:pt x="213630" y="4069892"/>
                  <a:pt x="238125" y="4114800"/>
                </a:cubicBezTo>
                <a:cubicBezTo>
                  <a:pt x="338876" y="4299510"/>
                  <a:pt x="206987" y="4062049"/>
                  <a:pt x="285750" y="4219575"/>
                </a:cubicBezTo>
                <a:cubicBezTo>
                  <a:pt x="297198" y="4242470"/>
                  <a:pt x="311593" y="4263778"/>
                  <a:pt x="323850" y="4286250"/>
                </a:cubicBezTo>
                <a:cubicBezTo>
                  <a:pt x="330649" y="4298715"/>
                  <a:pt x="335277" y="4312371"/>
                  <a:pt x="342900" y="4324350"/>
                </a:cubicBezTo>
                <a:cubicBezTo>
                  <a:pt x="357563" y="4347392"/>
                  <a:pt x="375375" y="4368300"/>
                  <a:pt x="390525" y="4391025"/>
                </a:cubicBezTo>
                <a:cubicBezTo>
                  <a:pt x="400794" y="4406429"/>
                  <a:pt x="408211" y="4423678"/>
                  <a:pt x="419100" y="4438650"/>
                </a:cubicBezTo>
                <a:cubicBezTo>
                  <a:pt x="459065" y="4493602"/>
                  <a:pt x="501858" y="4546441"/>
                  <a:pt x="542925" y="4600575"/>
                </a:cubicBezTo>
                <a:cubicBezTo>
                  <a:pt x="612970" y="4692907"/>
                  <a:pt x="677919" y="4795871"/>
                  <a:pt x="781050" y="4857750"/>
                </a:cubicBezTo>
                <a:cubicBezTo>
                  <a:pt x="812800" y="4876800"/>
                  <a:pt x="846051" y="4893547"/>
                  <a:pt x="876300" y="4914900"/>
                </a:cubicBezTo>
                <a:cubicBezTo>
                  <a:pt x="986741" y="4992858"/>
                  <a:pt x="903106" y="4965596"/>
                  <a:pt x="1047750" y="5048250"/>
                </a:cubicBezTo>
                <a:cubicBezTo>
                  <a:pt x="1077440" y="5065216"/>
                  <a:pt x="1110981" y="5074343"/>
                  <a:pt x="1143000" y="5086350"/>
                </a:cubicBezTo>
                <a:cubicBezTo>
                  <a:pt x="1198978" y="5107342"/>
                  <a:pt x="1217698" y="5107315"/>
                  <a:pt x="1276350" y="5133975"/>
                </a:cubicBezTo>
                <a:cubicBezTo>
                  <a:pt x="1294368" y="5142165"/>
                  <a:pt x="1328724" y="5173428"/>
                  <a:pt x="1343025" y="5181600"/>
                </a:cubicBezTo>
                <a:cubicBezTo>
                  <a:pt x="1351742" y="5186581"/>
                  <a:pt x="1362620" y="5186635"/>
                  <a:pt x="1371600" y="5191125"/>
                </a:cubicBezTo>
                <a:cubicBezTo>
                  <a:pt x="1443855" y="5227253"/>
                  <a:pt x="1393114" y="5211231"/>
                  <a:pt x="1457325" y="5238750"/>
                </a:cubicBezTo>
                <a:cubicBezTo>
                  <a:pt x="1554305" y="5280313"/>
                  <a:pt x="1403163" y="5209465"/>
                  <a:pt x="1524000" y="5257800"/>
                </a:cubicBezTo>
                <a:cubicBezTo>
                  <a:pt x="1543775" y="5265710"/>
                  <a:pt x="1561375" y="5278465"/>
                  <a:pt x="1581150" y="5286375"/>
                </a:cubicBezTo>
                <a:cubicBezTo>
                  <a:pt x="1601449" y="5294494"/>
                  <a:pt x="1660241" y="5302732"/>
                  <a:pt x="1676400" y="5305425"/>
                </a:cubicBezTo>
                <a:cubicBezTo>
                  <a:pt x="1695450" y="5302250"/>
                  <a:pt x="1719894" y="5309556"/>
                  <a:pt x="1733550" y="5295900"/>
                </a:cubicBezTo>
                <a:cubicBezTo>
                  <a:pt x="1747206" y="5282244"/>
                  <a:pt x="1743075" y="5258063"/>
                  <a:pt x="1743075" y="5238750"/>
                </a:cubicBezTo>
                <a:cubicBezTo>
                  <a:pt x="1743075" y="5113042"/>
                  <a:pt x="1741017" y="5114160"/>
                  <a:pt x="1724025" y="5029200"/>
                </a:cubicBezTo>
                <a:cubicBezTo>
                  <a:pt x="1720850" y="4978400"/>
                  <a:pt x="1718002" y="4927579"/>
                  <a:pt x="1714500" y="4876800"/>
                </a:cubicBezTo>
                <a:cubicBezTo>
                  <a:pt x="1711652" y="4835501"/>
                  <a:pt x="1704975" y="4794372"/>
                  <a:pt x="1704975" y="4752975"/>
                </a:cubicBezTo>
                <a:cubicBezTo>
                  <a:pt x="1704975" y="4660845"/>
                  <a:pt x="1704855" y="4568374"/>
                  <a:pt x="1714500" y="4476750"/>
                </a:cubicBezTo>
                <a:cubicBezTo>
                  <a:pt x="1724308" y="4383574"/>
                  <a:pt x="1732074" y="4409941"/>
                  <a:pt x="1771650" y="4362450"/>
                </a:cubicBezTo>
                <a:cubicBezTo>
                  <a:pt x="1778979" y="4353656"/>
                  <a:pt x="1783371" y="4342669"/>
                  <a:pt x="1790700" y="4333875"/>
                </a:cubicBezTo>
                <a:cubicBezTo>
                  <a:pt x="1799324" y="4323527"/>
                  <a:pt x="1809207" y="4314249"/>
                  <a:pt x="1819275" y="4305300"/>
                </a:cubicBezTo>
                <a:cubicBezTo>
                  <a:pt x="1864131" y="4265428"/>
                  <a:pt x="1887884" y="4245059"/>
                  <a:pt x="1943100" y="4219575"/>
                </a:cubicBezTo>
                <a:cubicBezTo>
                  <a:pt x="1961332" y="4211160"/>
                  <a:pt x="1980942" y="4206042"/>
                  <a:pt x="2000250" y="4200525"/>
                </a:cubicBezTo>
                <a:cubicBezTo>
                  <a:pt x="2025424" y="4193332"/>
                  <a:pt x="2053032" y="4193184"/>
                  <a:pt x="2076450" y="4181475"/>
                </a:cubicBezTo>
                <a:cubicBezTo>
                  <a:pt x="2221776" y="4108812"/>
                  <a:pt x="2061422" y="4193249"/>
                  <a:pt x="2171700" y="4124325"/>
                </a:cubicBezTo>
                <a:cubicBezTo>
                  <a:pt x="2365056" y="4003477"/>
                  <a:pt x="2081069" y="4191096"/>
                  <a:pt x="2238375" y="4086225"/>
                </a:cubicBezTo>
                <a:cubicBezTo>
                  <a:pt x="2278292" y="4026350"/>
                  <a:pt x="2231073" y="4086939"/>
                  <a:pt x="2295525" y="4038600"/>
                </a:cubicBezTo>
                <a:cubicBezTo>
                  <a:pt x="2309893" y="4027824"/>
                  <a:pt x="2319010" y="4010939"/>
                  <a:pt x="2333625" y="4000500"/>
                </a:cubicBezTo>
                <a:cubicBezTo>
                  <a:pt x="2341795" y="3994664"/>
                  <a:pt x="2352972" y="3994930"/>
                  <a:pt x="2362200" y="3990975"/>
                </a:cubicBezTo>
                <a:cubicBezTo>
                  <a:pt x="2375251" y="3985382"/>
                  <a:pt x="2387600" y="3978275"/>
                  <a:pt x="2400300" y="3971925"/>
                </a:cubicBezTo>
                <a:cubicBezTo>
                  <a:pt x="2725413" y="3999018"/>
                  <a:pt x="2663677" y="3996556"/>
                  <a:pt x="3238500" y="3990975"/>
                </a:cubicBezTo>
                <a:cubicBezTo>
                  <a:pt x="3324456" y="3990140"/>
                  <a:pt x="3409996" y="3978872"/>
                  <a:pt x="3495675" y="3971925"/>
                </a:cubicBezTo>
                <a:cubicBezTo>
                  <a:pt x="3584839" y="3964696"/>
                  <a:pt x="3574766" y="3965093"/>
                  <a:pt x="3648075" y="3952875"/>
                </a:cubicBezTo>
                <a:lnTo>
                  <a:pt x="3762375" y="39528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CC91D-626D-18F4-C092-AB98B8DD1E75}"/>
              </a:ext>
            </a:extLst>
          </p:cNvPr>
          <p:cNvSpPr txBox="1"/>
          <p:nvPr/>
        </p:nvSpPr>
        <p:spPr>
          <a:xfrm>
            <a:off x="501502" y="1157300"/>
            <a:ext cx="671710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latin typeface="Aptos" panose="020B0004020202020204" pitchFamily="34" charset="0"/>
              </a:rPr>
              <a:t>P4. Incentive legislation should be clear, integrated into tax law and subject to effective oversight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P4.1. Tax incentive policies should not be enacted without </a:t>
            </a:r>
            <a:r>
              <a:rPr lang="en-US" sz="1900" b="1" dirty="0">
                <a:latin typeface="Aptos" panose="020B0004020202020204" pitchFamily="34" charset="0"/>
              </a:rPr>
              <a:t>review</a:t>
            </a:r>
            <a:r>
              <a:rPr lang="en-US" sz="1900" dirty="0">
                <a:latin typeface="Aptos" panose="020B0004020202020204" pitchFamily="34" charset="0"/>
              </a:rPr>
              <a:t>, and an </a:t>
            </a:r>
            <a:r>
              <a:rPr lang="en-US" sz="1900" b="1" dirty="0">
                <a:latin typeface="Aptos" panose="020B0004020202020204" pitchFamily="34" charset="0"/>
              </a:rPr>
              <a:t>expression of opinion</a:t>
            </a:r>
            <a:r>
              <a:rPr lang="en-US" sz="1900" dirty="0">
                <a:latin typeface="Aptos" panose="020B0004020202020204" pitchFamily="34" charset="0"/>
              </a:rPr>
              <a:t>, </a:t>
            </a:r>
            <a:r>
              <a:rPr lang="en-US" sz="1900" b="1" dirty="0">
                <a:latin typeface="Aptos" panose="020B0004020202020204" pitchFamily="34" charset="0"/>
              </a:rPr>
              <a:t>by the ministry of finance </a:t>
            </a:r>
          </a:p>
          <a:p>
            <a:endParaRPr lang="en-US" sz="1900" b="1" i="1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P4.2. Incentive </a:t>
            </a:r>
            <a:r>
              <a:rPr lang="en-US" sz="1900" b="1" dirty="0">
                <a:latin typeface="Aptos" panose="020B0004020202020204" pitchFamily="34" charset="0"/>
              </a:rPr>
              <a:t>legislation should be clear</a:t>
            </a:r>
            <a:r>
              <a:rPr lang="en-US" sz="1900" dirty="0">
                <a:latin typeface="Aptos" panose="020B0004020202020204" pitchFamily="34" charset="0"/>
              </a:rPr>
              <a:t>, </a:t>
            </a:r>
            <a:r>
              <a:rPr lang="en-US" sz="1900" b="1" dirty="0">
                <a:latin typeface="Aptos" panose="020B0004020202020204" pitchFamily="34" charset="0"/>
              </a:rPr>
              <a:t>minimize discretion</a:t>
            </a:r>
            <a:r>
              <a:rPr lang="en-US" sz="1900" dirty="0">
                <a:latin typeface="Aptos" panose="020B0004020202020204" pitchFamily="34" charset="0"/>
              </a:rPr>
              <a:t>, and have </a:t>
            </a:r>
            <a:r>
              <a:rPr lang="en-US" sz="1900" b="1" dirty="0">
                <a:latin typeface="Aptos" panose="020B0004020202020204" pitchFamily="34" charset="0"/>
              </a:rPr>
              <a:t>robust governance </a:t>
            </a:r>
            <a:r>
              <a:rPr lang="en-US" sz="1900" dirty="0">
                <a:latin typeface="Aptos" panose="020B0004020202020204" pitchFamily="34" charset="0"/>
              </a:rPr>
              <a:t>safeguards </a:t>
            </a:r>
          </a:p>
          <a:p>
            <a:endParaRPr lang="en-US" sz="1900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P4.3. Incentives should be </a:t>
            </a:r>
            <a:r>
              <a:rPr lang="en-US" sz="1900" b="1" dirty="0">
                <a:latin typeface="Aptos" panose="020B0004020202020204" pitchFamily="34" charset="0"/>
              </a:rPr>
              <a:t>ratified</a:t>
            </a:r>
            <a:r>
              <a:rPr lang="en-US" sz="1900" dirty="0">
                <a:latin typeface="Aptos" panose="020B0004020202020204" pitchFamily="34" charset="0"/>
              </a:rPr>
              <a:t> </a:t>
            </a:r>
            <a:r>
              <a:rPr lang="en-US" sz="1900" b="1" dirty="0">
                <a:latin typeface="Aptos" panose="020B0004020202020204" pitchFamily="34" charset="0"/>
              </a:rPr>
              <a:t>by</a:t>
            </a:r>
            <a:r>
              <a:rPr lang="en-US" sz="1900" dirty="0">
                <a:latin typeface="Aptos" panose="020B0004020202020204" pitchFamily="34" charset="0"/>
              </a:rPr>
              <a:t> the </a:t>
            </a:r>
            <a:r>
              <a:rPr lang="en-US" sz="1900" b="1" dirty="0">
                <a:latin typeface="Aptos" panose="020B0004020202020204" pitchFamily="34" charset="0"/>
              </a:rPr>
              <a:t>law-making body or parliament </a:t>
            </a:r>
          </a:p>
          <a:p>
            <a:endParaRPr lang="en-US" sz="1900" dirty="0">
              <a:latin typeface="Aptos" panose="020B0004020202020204" pitchFamily="34" charset="0"/>
            </a:endParaRPr>
          </a:p>
          <a:p>
            <a:r>
              <a:rPr lang="en-US" sz="1900" dirty="0">
                <a:latin typeface="Aptos" panose="020B0004020202020204" pitchFamily="34" charset="0"/>
              </a:rPr>
              <a:t>P4.4. </a:t>
            </a:r>
            <a:r>
              <a:rPr lang="en-US" sz="1900" b="1" dirty="0">
                <a:latin typeface="Aptos" panose="020B0004020202020204" pitchFamily="34" charset="0"/>
              </a:rPr>
              <a:t>All incentives should be consolidated in the main body of tax law, and publicized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84BA9-C031-FC88-2DC5-6F15E3AD2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354" y="2086089"/>
            <a:ext cx="2460491" cy="239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9ba656-c316-4b74-a2a6-feb49d8b3194">
      <Terms xmlns="http://schemas.microsoft.com/office/infopath/2007/PartnerControls"/>
    </lcf76f155ced4ddcb4097134ff3c332f>
    <TaxCatchAll xmlns="3e02667f-0271-471b-bd6e-11a2e16def1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B0ABF3AD37674CA68193C29D449867" ma:contentTypeVersion="20" ma:contentTypeDescription="Create a new document." ma:contentTypeScope="" ma:versionID="867f4c0b6804a3bb582035c10f0bf7e6">
  <xsd:schema xmlns:xsd="http://www.w3.org/2001/XMLSchema" xmlns:xs="http://www.w3.org/2001/XMLSchema" xmlns:p="http://schemas.microsoft.com/office/2006/metadata/properties" xmlns:ns1="http://schemas.microsoft.com/sharepoint/v3" xmlns:ns2="dd9ba656-c316-4b74-a2a6-feb49d8b3194" xmlns:ns3="d6bd5139-84df-49a0-bc5d-97d21306091a" xmlns:ns4="3e02667f-0271-471b-bd6e-11a2e16def1d" targetNamespace="http://schemas.microsoft.com/office/2006/metadata/properties" ma:root="true" ma:fieldsID="bacd04a664fed34a28c42789326141b6" ns1:_="" ns2:_="" ns3:_="" ns4:_="">
    <xsd:import namespace="http://schemas.microsoft.com/sharepoint/v3"/>
    <xsd:import namespace="dd9ba656-c316-4b74-a2a6-feb49d8b3194"/>
    <xsd:import namespace="d6bd5139-84df-49a0-bc5d-97d21306091a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ba656-c316-4b74-a2a6-feb49d8b3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d5139-84df-49a0-bc5d-97d213060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9d2c669-7239-4d4c-b99d-27bae3b73529}" ma:internalName="TaxCatchAll" ma:showField="CatchAllData" ma:web="d6bd5139-84df-49a0-bc5d-97d2130609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F07861-D0C6-40E7-83CD-985926BDF2BD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sharepoint/v3"/>
    <ds:schemaRef ds:uri="http://www.w3.org/XML/1998/namespace"/>
    <ds:schemaRef ds:uri="http://schemas.openxmlformats.org/package/2006/metadata/core-properties"/>
    <ds:schemaRef ds:uri="3e02667f-0271-471b-bd6e-11a2e16def1d"/>
    <ds:schemaRef ds:uri="d6bd5139-84df-49a0-bc5d-97d21306091a"/>
    <ds:schemaRef ds:uri="http://schemas.microsoft.com/office/2006/documentManagement/types"/>
    <ds:schemaRef ds:uri="dd9ba656-c316-4b74-a2a6-feb49d8b3194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3ABADA-F602-4F95-84A7-4354B64D5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143B4-06ED-42CC-95F5-57A5F72CB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9ba656-c316-4b74-a2a6-feb49d8b3194"/>
    <ds:schemaRef ds:uri="d6bd5139-84df-49a0-bc5d-97d21306091a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6172</TotalTime>
  <Words>1345</Words>
  <Application>Microsoft Office PowerPoint</Application>
  <PresentationFormat>Widescreen</PresentationFormat>
  <Paragraphs>210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Introduction</vt:lpstr>
      <vt:lpstr>PowerPoint Presentation</vt:lpstr>
      <vt:lpstr>Tax Incentives Principles</vt:lpstr>
      <vt:lpstr>Tax Incentives Principles (TIPS)</vt:lpstr>
      <vt:lpstr>Principle 1: Justification</vt:lpstr>
      <vt:lpstr>Principle 2: Design</vt:lpstr>
      <vt:lpstr>Principle 3: International Considerations</vt:lpstr>
      <vt:lpstr>Principle 4: Legislation</vt:lpstr>
      <vt:lpstr>Principle 5: Implementation</vt:lpstr>
      <vt:lpstr>Principle 6: Evaluation</vt:lpstr>
      <vt:lpstr>TIPS as a framework for TE evaluation</vt:lpstr>
      <vt:lpstr>TIPS Consultative Process</vt:lpstr>
      <vt:lpstr>E-learning tool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Ashima Neb</dc:creator>
  <cp:lastModifiedBy>Waerzeggers, Christophe J.</cp:lastModifiedBy>
  <cp:revision>10</cp:revision>
  <cp:lastPrinted>2023-12-08T17:27:57Z</cp:lastPrinted>
  <dcterms:created xsi:type="dcterms:W3CDTF">2022-08-25T16:06:43Z</dcterms:created>
  <dcterms:modified xsi:type="dcterms:W3CDTF">2025-11-12T01:36:11Z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0x01010028B0ABF3AD37674CA68193C29D449867</vt:lpwstr>
  </property>
  <property fmtid="{D5CDD505-2E9C-101B-9397-08002B2CF9AE}" pid="3" name="MediaServiceImageTags">
    <vt:lpwstr/>
  </property>
  <property fmtid="{D5CDD505-2E9C-101B-9397-08002B2CF9AE}" pid="4" name="MSIP_Label_f1bf45b6-5649-4236-82a3-f45024cd282e_Enabled">
    <vt:lpwstr>true</vt:lpwstr>
  </property>
  <property fmtid="{D5CDD505-2E9C-101B-9397-08002B2CF9AE}" pid="5" name="MSIP_Label_f1bf45b6-5649-4236-82a3-f45024cd282e_SetDate">
    <vt:lpwstr>2025-10-23T19:31:45Z</vt:lpwstr>
  </property>
  <property fmtid="{D5CDD505-2E9C-101B-9397-08002B2CF9AE}" pid="6" name="MSIP_Label_f1bf45b6-5649-4236-82a3-f45024cd282e_Method">
    <vt:lpwstr>Standard</vt:lpwstr>
  </property>
  <property fmtid="{D5CDD505-2E9C-101B-9397-08002B2CF9AE}" pid="7" name="MSIP_Label_f1bf45b6-5649-4236-82a3-f45024cd282e_Name">
    <vt:lpwstr>Official Use Only</vt:lpwstr>
  </property>
  <property fmtid="{D5CDD505-2E9C-101B-9397-08002B2CF9AE}" pid="8" name="MSIP_Label_f1bf45b6-5649-4236-82a3-f45024cd282e_SiteId">
    <vt:lpwstr>31a2fec0-266b-4c67-b56e-2796d8f59c36</vt:lpwstr>
  </property>
  <property fmtid="{D5CDD505-2E9C-101B-9397-08002B2CF9AE}" pid="9" name="MSIP_Label_f1bf45b6-5649-4236-82a3-f45024cd282e_ActionId">
    <vt:lpwstr>fa9c76c9-168e-43c6-b4a3-930437dd6ce9</vt:lpwstr>
  </property>
  <property fmtid="{D5CDD505-2E9C-101B-9397-08002B2CF9AE}" pid="10" name="MSIP_Label_f1bf45b6-5649-4236-82a3-f45024cd282e_ContentBits">
    <vt:lpwstr>2</vt:lpwstr>
  </property>
  <property fmtid="{D5CDD505-2E9C-101B-9397-08002B2CF9AE}" pid="11" name="MSIP_Label_f1bf45b6-5649-4236-82a3-f45024cd282e_Tag">
    <vt:lpwstr>10, 3, 0, 2</vt:lpwstr>
  </property>
  <property fmtid="{D5CDD505-2E9C-101B-9397-08002B2CF9AE}" pid="12" name="ClassificationContentMarkingFooterLocations">
    <vt:lpwstr>Office Theme:8</vt:lpwstr>
  </property>
  <property fmtid="{D5CDD505-2E9C-101B-9397-08002B2CF9AE}" pid="13" name="ClassificationContentMarkingFooterText">
    <vt:lpwstr>Official Use Only</vt:lpwstr>
  </property>
  <property fmtid="{D5CDD505-2E9C-101B-9397-08002B2CF9AE}" pid="14" name="MSIP_Label_0c07ed86-5dc5-4593-ad03-a8684b843815_Enabled">
    <vt:lpwstr>true</vt:lpwstr>
  </property>
  <property fmtid="{D5CDD505-2E9C-101B-9397-08002B2CF9AE}" pid="15" name="MSIP_Label_0c07ed86-5dc5-4593-ad03-a8684b843815_SetDate">
    <vt:lpwstr>2025-11-12T01:23:23Z</vt:lpwstr>
  </property>
  <property fmtid="{D5CDD505-2E9C-101B-9397-08002B2CF9AE}" pid="16" name="MSIP_Label_0c07ed86-5dc5-4593-ad03-a8684b843815_Method">
    <vt:lpwstr>Standard</vt:lpwstr>
  </property>
  <property fmtid="{D5CDD505-2E9C-101B-9397-08002B2CF9AE}" pid="17" name="MSIP_Label_0c07ed86-5dc5-4593-ad03-a8684b843815_Name">
    <vt:lpwstr>0c07ed86-5dc5-4593-ad03-a8684b843815</vt:lpwstr>
  </property>
  <property fmtid="{D5CDD505-2E9C-101B-9397-08002B2CF9AE}" pid="18" name="MSIP_Label_0c07ed86-5dc5-4593-ad03-a8684b843815_SiteId">
    <vt:lpwstr>8085fa43-302e-45bd-b171-a6648c3b6be7</vt:lpwstr>
  </property>
  <property fmtid="{D5CDD505-2E9C-101B-9397-08002B2CF9AE}" pid="19" name="MSIP_Label_0c07ed86-5dc5-4593-ad03-a8684b843815_ActionId">
    <vt:lpwstr>9144715f-3ab5-4601-ad16-e477784b5551</vt:lpwstr>
  </property>
  <property fmtid="{D5CDD505-2E9C-101B-9397-08002B2CF9AE}" pid="20" name="MSIP_Label_0c07ed86-5dc5-4593-ad03-a8684b843815_ContentBits">
    <vt:lpwstr>0</vt:lpwstr>
  </property>
  <property fmtid="{D5CDD505-2E9C-101B-9397-08002B2CF9AE}" pid="21" name="MSIP_Label_0c07ed86-5dc5-4593-ad03-a8684b843815_Tag">
    <vt:lpwstr>10, 3, 0, 1</vt:lpwstr>
  </property>
</Properties>
</file>