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4"/>
  </p:notesMasterIdLst>
  <p:sldIdLst>
    <p:sldId id="414" r:id="rId2"/>
    <p:sldId id="415" r:id="rId3"/>
    <p:sldId id="1177" r:id="rId4"/>
    <p:sldId id="464" r:id="rId5"/>
    <p:sldId id="1178" r:id="rId6"/>
    <p:sldId id="421" r:id="rId7"/>
    <p:sldId id="1179" r:id="rId8"/>
    <p:sldId id="468" r:id="rId9"/>
    <p:sldId id="469" r:id="rId10"/>
    <p:sldId id="470" r:id="rId11"/>
    <p:sldId id="471" r:id="rId12"/>
    <p:sldId id="472" r:id="rId13"/>
    <p:sldId id="1175" r:id="rId14"/>
    <p:sldId id="1174" r:id="rId15"/>
    <p:sldId id="1152" r:id="rId16"/>
    <p:sldId id="1176" r:id="rId17"/>
    <p:sldId id="473" r:id="rId18"/>
    <p:sldId id="1180" r:id="rId19"/>
    <p:sldId id="474" r:id="rId20"/>
    <p:sldId id="475" r:id="rId21"/>
    <p:sldId id="476" r:id="rId22"/>
    <p:sldId id="440" r:id="rId23"/>
  </p:sldIdLst>
  <p:sldSz cx="12192000" cy="6858000"/>
  <p:notesSz cx="6858000" cy="91440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ja Komšo" initials="AK" lastIdx="2" clrIdx="0">
    <p:extLst>
      <p:ext uri="{19B8F6BF-5375-455C-9EA6-DF929625EA0E}">
        <p15:presenceInfo xmlns:p15="http://schemas.microsoft.com/office/powerpoint/2012/main" userId="9c9c1aabdcbf3a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B1B"/>
    <a:srgbClr val="FF5D5D"/>
    <a:srgbClr val="FF8181"/>
    <a:srgbClr val="B1E9D0"/>
    <a:srgbClr val="E0D2FC"/>
    <a:srgbClr val="AEE2EC"/>
    <a:srgbClr val="DDD9E7"/>
    <a:srgbClr val="DEC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87" autoAdjust="0"/>
  </p:normalViewPr>
  <p:slideViewPr>
    <p:cSldViewPr snapToGrid="0">
      <p:cViewPr varScale="1">
        <p:scale>
          <a:sx n="66" d="100"/>
          <a:sy n="66" d="100"/>
        </p:scale>
        <p:origin x="56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FE5EB-020E-4C48-9B2A-FE7C75281C9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77D749F-0D18-4367-B124-523A63C60418}">
      <dgm:prSet/>
      <dgm:spPr/>
      <dgm:t>
        <a:bodyPr/>
        <a:lstStyle/>
        <a:p>
          <a:pPr>
            <a:lnSpc>
              <a:spcPct val="100000"/>
            </a:lnSpc>
          </a:pPr>
          <a:r>
            <a:rPr lang="en-US" dirty="0"/>
            <a:t>Establish a Recovery Coordination Team </a:t>
          </a:r>
        </a:p>
      </dgm:t>
    </dgm:pt>
    <dgm:pt modelId="{7887D0F7-832B-4601-BA5B-704A021785B2}" type="parTrans" cxnId="{C4334E35-A528-4108-904C-E9681A8C719D}">
      <dgm:prSet/>
      <dgm:spPr/>
      <dgm:t>
        <a:bodyPr/>
        <a:lstStyle/>
        <a:p>
          <a:endParaRPr lang="en-US"/>
        </a:p>
      </dgm:t>
    </dgm:pt>
    <dgm:pt modelId="{24ABD806-441C-4883-B08A-060E003D12C8}" type="sibTrans" cxnId="{C4334E35-A528-4108-904C-E9681A8C719D}">
      <dgm:prSet/>
      <dgm:spPr/>
      <dgm:t>
        <a:bodyPr/>
        <a:lstStyle/>
        <a:p>
          <a:pPr>
            <a:lnSpc>
              <a:spcPct val="100000"/>
            </a:lnSpc>
          </a:pPr>
          <a:endParaRPr lang="en-US"/>
        </a:p>
      </dgm:t>
    </dgm:pt>
    <dgm:pt modelId="{7AB4F510-1D1E-46E8-A039-D1559B70391D}">
      <dgm:prSet/>
      <dgm:spPr/>
      <dgm:t>
        <a:bodyPr/>
        <a:lstStyle/>
        <a:p>
          <a:pPr>
            <a:lnSpc>
              <a:spcPct val="100000"/>
            </a:lnSpc>
          </a:pPr>
          <a:r>
            <a:rPr lang="en-US" dirty="0"/>
            <a:t>Develop a list of industries less affected</a:t>
          </a:r>
        </a:p>
      </dgm:t>
    </dgm:pt>
    <dgm:pt modelId="{B44A6507-BF17-40BC-AFCE-E60A48994E2D}" type="parTrans" cxnId="{C175201C-B580-4373-AF5C-AE872ED03989}">
      <dgm:prSet/>
      <dgm:spPr/>
      <dgm:t>
        <a:bodyPr/>
        <a:lstStyle/>
        <a:p>
          <a:endParaRPr lang="en-US"/>
        </a:p>
      </dgm:t>
    </dgm:pt>
    <dgm:pt modelId="{CDC0FE1E-4629-4812-BCD6-1C0B95E720DE}" type="sibTrans" cxnId="{C175201C-B580-4373-AF5C-AE872ED03989}">
      <dgm:prSet/>
      <dgm:spPr/>
      <dgm:t>
        <a:bodyPr/>
        <a:lstStyle/>
        <a:p>
          <a:pPr>
            <a:lnSpc>
              <a:spcPct val="100000"/>
            </a:lnSpc>
          </a:pPr>
          <a:endParaRPr lang="en-US"/>
        </a:p>
      </dgm:t>
    </dgm:pt>
    <dgm:pt modelId="{41023784-CFEE-4955-8329-25B36199C949}">
      <dgm:prSet/>
      <dgm:spPr/>
      <dgm:t>
        <a:bodyPr/>
        <a:lstStyle/>
        <a:p>
          <a:pPr>
            <a:lnSpc>
              <a:spcPct val="100000"/>
            </a:lnSpc>
          </a:pPr>
          <a:r>
            <a:rPr lang="en-US" dirty="0"/>
            <a:t>Develop a list of industries significantly affected</a:t>
          </a:r>
        </a:p>
      </dgm:t>
    </dgm:pt>
    <dgm:pt modelId="{219B1F0A-F1E4-41AA-BBA4-3A4A3F5A239B}" type="parTrans" cxnId="{AB127E94-C7FB-430A-97F8-ABB6A5A60EE9}">
      <dgm:prSet/>
      <dgm:spPr/>
      <dgm:t>
        <a:bodyPr/>
        <a:lstStyle/>
        <a:p>
          <a:endParaRPr lang="en-US"/>
        </a:p>
      </dgm:t>
    </dgm:pt>
    <dgm:pt modelId="{60D92227-B28C-4BFB-8373-7A636EAD57AA}" type="sibTrans" cxnId="{AB127E94-C7FB-430A-97F8-ABB6A5A60EE9}">
      <dgm:prSet/>
      <dgm:spPr/>
      <dgm:t>
        <a:bodyPr/>
        <a:lstStyle/>
        <a:p>
          <a:pPr>
            <a:lnSpc>
              <a:spcPct val="100000"/>
            </a:lnSpc>
          </a:pPr>
          <a:endParaRPr lang="en-US"/>
        </a:p>
      </dgm:t>
    </dgm:pt>
    <dgm:pt modelId="{E12F55AA-D30A-4A5B-91AF-8E264DB84BC0}">
      <dgm:prSet/>
      <dgm:spPr/>
      <dgm:t>
        <a:bodyPr/>
        <a:lstStyle/>
        <a:p>
          <a:pPr>
            <a:lnSpc>
              <a:spcPct val="100000"/>
            </a:lnSpc>
          </a:pPr>
          <a:r>
            <a:rPr lang="en-US" dirty="0"/>
            <a:t>Identify and staff a specialist team for each key function</a:t>
          </a:r>
        </a:p>
      </dgm:t>
    </dgm:pt>
    <dgm:pt modelId="{BC78742F-F1FC-440D-A91D-670ED38B1361}" type="parTrans" cxnId="{F4DC2570-267C-4A06-8C26-14A1841F6626}">
      <dgm:prSet/>
      <dgm:spPr/>
      <dgm:t>
        <a:bodyPr/>
        <a:lstStyle/>
        <a:p>
          <a:endParaRPr lang="en-US"/>
        </a:p>
      </dgm:t>
    </dgm:pt>
    <dgm:pt modelId="{5D47E04A-ED7D-4A4D-BFAD-CB841898F855}" type="sibTrans" cxnId="{F4DC2570-267C-4A06-8C26-14A1841F6626}">
      <dgm:prSet/>
      <dgm:spPr/>
      <dgm:t>
        <a:bodyPr/>
        <a:lstStyle/>
        <a:p>
          <a:pPr>
            <a:lnSpc>
              <a:spcPct val="100000"/>
            </a:lnSpc>
          </a:pPr>
          <a:endParaRPr lang="en-US"/>
        </a:p>
      </dgm:t>
    </dgm:pt>
    <dgm:pt modelId="{8DD40CB0-0213-47A4-8CCD-D9C8992EC354}">
      <dgm:prSet/>
      <dgm:spPr/>
      <dgm:t>
        <a:bodyPr/>
        <a:lstStyle/>
        <a:p>
          <a:pPr>
            <a:lnSpc>
              <a:spcPct val="100000"/>
            </a:lnSpc>
          </a:pPr>
          <a:r>
            <a:rPr lang="en-US" dirty="0"/>
            <a:t>Provide training to new staff </a:t>
          </a:r>
        </a:p>
      </dgm:t>
    </dgm:pt>
    <dgm:pt modelId="{1FFEF26A-99AE-4825-9B25-0673F1B3CE81}" type="parTrans" cxnId="{9304347B-7349-47F5-851A-A10EBED7F77A}">
      <dgm:prSet/>
      <dgm:spPr/>
      <dgm:t>
        <a:bodyPr/>
        <a:lstStyle/>
        <a:p>
          <a:endParaRPr lang="en-US"/>
        </a:p>
      </dgm:t>
    </dgm:pt>
    <dgm:pt modelId="{31E9144D-8EBA-4A27-B2FB-860ED0430A10}" type="sibTrans" cxnId="{9304347B-7349-47F5-851A-A10EBED7F77A}">
      <dgm:prSet/>
      <dgm:spPr/>
      <dgm:t>
        <a:bodyPr/>
        <a:lstStyle/>
        <a:p>
          <a:pPr>
            <a:lnSpc>
              <a:spcPct val="100000"/>
            </a:lnSpc>
          </a:pPr>
          <a:endParaRPr lang="en-US"/>
        </a:p>
      </dgm:t>
    </dgm:pt>
    <dgm:pt modelId="{0A9AEEF1-6E68-41CE-908C-248B857BB011}">
      <dgm:prSet/>
      <dgm:spPr/>
      <dgm:t>
        <a:bodyPr/>
        <a:lstStyle/>
        <a:p>
          <a:pPr>
            <a:lnSpc>
              <a:spcPct val="100000"/>
            </a:lnSpc>
          </a:pPr>
          <a:r>
            <a:rPr lang="en-US" dirty="0"/>
            <a:t>Evaluate the current environment to identify potential new compliance risks</a:t>
          </a:r>
        </a:p>
      </dgm:t>
    </dgm:pt>
    <dgm:pt modelId="{F80AD5A4-D31A-4D2B-92F0-E0CE359E7358}" type="parTrans" cxnId="{AB51D0B1-A111-4B6F-AC91-1EF0E199CC21}">
      <dgm:prSet/>
      <dgm:spPr/>
      <dgm:t>
        <a:bodyPr/>
        <a:lstStyle/>
        <a:p>
          <a:endParaRPr lang="en-US"/>
        </a:p>
      </dgm:t>
    </dgm:pt>
    <dgm:pt modelId="{C688B396-5FA4-4D51-8BA0-6F666AB74111}" type="sibTrans" cxnId="{AB51D0B1-A111-4B6F-AC91-1EF0E199CC21}">
      <dgm:prSet/>
      <dgm:spPr/>
      <dgm:t>
        <a:bodyPr/>
        <a:lstStyle/>
        <a:p>
          <a:endParaRPr lang="en-US"/>
        </a:p>
      </dgm:t>
    </dgm:pt>
    <dgm:pt modelId="{2CADDCA6-6355-46EA-87FB-7E2531ACA7B9}" type="pres">
      <dgm:prSet presAssocID="{B1EFE5EB-020E-4C48-9B2A-FE7C75281C96}" presName="root" presStyleCnt="0">
        <dgm:presLayoutVars>
          <dgm:dir/>
          <dgm:resizeHandles val="exact"/>
        </dgm:presLayoutVars>
      </dgm:prSet>
      <dgm:spPr/>
    </dgm:pt>
    <dgm:pt modelId="{D10808D8-9714-4241-A2E1-D14B67F0E4D8}" type="pres">
      <dgm:prSet presAssocID="{B1EFE5EB-020E-4C48-9B2A-FE7C75281C96}" presName="container" presStyleCnt="0">
        <dgm:presLayoutVars>
          <dgm:dir/>
          <dgm:resizeHandles val="exact"/>
        </dgm:presLayoutVars>
      </dgm:prSet>
      <dgm:spPr/>
    </dgm:pt>
    <dgm:pt modelId="{CBF8B8A2-CC11-4C1B-A430-59BE3E5E15D8}" type="pres">
      <dgm:prSet presAssocID="{C77D749F-0D18-4367-B124-523A63C60418}" presName="compNode" presStyleCnt="0"/>
      <dgm:spPr/>
    </dgm:pt>
    <dgm:pt modelId="{328AD40F-63C9-484B-87FD-9E91BEA77999}" type="pres">
      <dgm:prSet presAssocID="{C77D749F-0D18-4367-B124-523A63C60418}" presName="iconBgRect" presStyleLbl="bgShp" presStyleIdx="0" presStyleCnt="6"/>
      <dgm:spPr/>
    </dgm:pt>
    <dgm:pt modelId="{A3B3D406-7E3C-48C5-8903-52DECC1B4D9D}" type="pres">
      <dgm:prSet presAssocID="{C77D749F-0D18-4367-B124-523A63C604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5A663CB-AD81-43DA-A70C-E86C208E796B}" type="pres">
      <dgm:prSet presAssocID="{C77D749F-0D18-4367-B124-523A63C60418}" presName="spaceRect" presStyleCnt="0"/>
      <dgm:spPr/>
    </dgm:pt>
    <dgm:pt modelId="{93227F44-A30F-4F58-9FBF-CC78A5601E03}" type="pres">
      <dgm:prSet presAssocID="{C77D749F-0D18-4367-B124-523A63C60418}" presName="textRect" presStyleLbl="revTx" presStyleIdx="0" presStyleCnt="6">
        <dgm:presLayoutVars>
          <dgm:chMax val="1"/>
          <dgm:chPref val="1"/>
        </dgm:presLayoutVars>
      </dgm:prSet>
      <dgm:spPr/>
    </dgm:pt>
    <dgm:pt modelId="{0A294457-0D3C-496F-9050-4B22DC722D4D}" type="pres">
      <dgm:prSet presAssocID="{24ABD806-441C-4883-B08A-060E003D12C8}" presName="sibTrans" presStyleLbl="sibTrans2D1" presStyleIdx="0" presStyleCnt="0"/>
      <dgm:spPr/>
    </dgm:pt>
    <dgm:pt modelId="{BD7C47EF-71C8-4B00-AB5A-69E70368551C}" type="pres">
      <dgm:prSet presAssocID="{7AB4F510-1D1E-46E8-A039-D1559B70391D}" presName="compNode" presStyleCnt="0"/>
      <dgm:spPr/>
    </dgm:pt>
    <dgm:pt modelId="{F0236A63-4528-443D-80A4-48E0980693C9}" type="pres">
      <dgm:prSet presAssocID="{7AB4F510-1D1E-46E8-A039-D1559B70391D}" presName="iconBgRect" presStyleLbl="bgShp" presStyleIdx="1" presStyleCnt="6"/>
      <dgm:spPr/>
    </dgm:pt>
    <dgm:pt modelId="{5119A789-57FF-4F61-8DFE-989F59D9EAF5}" type="pres">
      <dgm:prSet presAssocID="{7AB4F510-1D1E-46E8-A039-D1559B70391D}" presName="iconRect" presStyleLbl="node1" presStyleIdx="1" presStyleCnt="6" custAng="162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ED988E60-52B4-4697-828B-2E80644FFD7A}" type="pres">
      <dgm:prSet presAssocID="{7AB4F510-1D1E-46E8-A039-D1559B70391D}" presName="spaceRect" presStyleCnt="0"/>
      <dgm:spPr/>
    </dgm:pt>
    <dgm:pt modelId="{22568EFB-8AB6-4025-814E-A06B2F450FA2}" type="pres">
      <dgm:prSet presAssocID="{7AB4F510-1D1E-46E8-A039-D1559B70391D}" presName="textRect" presStyleLbl="revTx" presStyleIdx="1" presStyleCnt="6">
        <dgm:presLayoutVars>
          <dgm:chMax val="1"/>
          <dgm:chPref val="1"/>
        </dgm:presLayoutVars>
      </dgm:prSet>
      <dgm:spPr/>
    </dgm:pt>
    <dgm:pt modelId="{E879DCBA-4CA6-4A03-839A-30DB23493C20}" type="pres">
      <dgm:prSet presAssocID="{CDC0FE1E-4629-4812-BCD6-1C0B95E720DE}" presName="sibTrans" presStyleLbl="sibTrans2D1" presStyleIdx="0" presStyleCnt="0"/>
      <dgm:spPr/>
    </dgm:pt>
    <dgm:pt modelId="{D39B8C2E-031A-4B48-A81F-81E25F97CE9E}" type="pres">
      <dgm:prSet presAssocID="{41023784-CFEE-4955-8329-25B36199C949}" presName="compNode" presStyleCnt="0"/>
      <dgm:spPr/>
    </dgm:pt>
    <dgm:pt modelId="{E3747DBE-7ED9-42F1-B12B-D56F170B2F99}" type="pres">
      <dgm:prSet presAssocID="{41023784-CFEE-4955-8329-25B36199C949}" presName="iconBgRect" presStyleLbl="bgShp" presStyleIdx="2" presStyleCnt="6"/>
      <dgm:spPr/>
    </dgm:pt>
    <dgm:pt modelId="{19D542B1-F3E8-4E18-A219-2FA3CD760BA6}" type="pres">
      <dgm:prSet presAssocID="{41023784-CFEE-4955-8329-25B36199C949}" presName="iconRect" presStyleLbl="node1" presStyleIdx="2" presStyleCnt="6" custAng="10800000"/>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4C2B8A63-7855-49C8-9B7D-D174F57FA77A}" type="pres">
      <dgm:prSet presAssocID="{41023784-CFEE-4955-8329-25B36199C949}" presName="spaceRect" presStyleCnt="0"/>
      <dgm:spPr/>
    </dgm:pt>
    <dgm:pt modelId="{7E934DE5-996B-4E68-A39E-4ABF90A8AD1D}" type="pres">
      <dgm:prSet presAssocID="{41023784-CFEE-4955-8329-25B36199C949}" presName="textRect" presStyleLbl="revTx" presStyleIdx="2" presStyleCnt="6">
        <dgm:presLayoutVars>
          <dgm:chMax val="1"/>
          <dgm:chPref val="1"/>
        </dgm:presLayoutVars>
      </dgm:prSet>
      <dgm:spPr/>
    </dgm:pt>
    <dgm:pt modelId="{65BAC5DD-275D-4D8F-A657-A69254BAAD4B}" type="pres">
      <dgm:prSet presAssocID="{60D92227-B28C-4BFB-8373-7A636EAD57AA}" presName="sibTrans" presStyleLbl="sibTrans2D1" presStyleIdx="0" presStyleCnt="0"/>
      <dgm:spPr/>
    </dgm:pt>
    <dgm:pt modelId="{D9A69632-AC35-40CE-BFB7-EF2F96070E30}" type="pres">
      <dgm:prSet presAssocID="{E12F55AA-D30A-4A5B-91AF-8E264DB84BC0}" presName="compNode" presStyleCnt="0"/>
      <dgm:spPr/>
    </dgm:pt>
    <dgm:pt modelId="{FD3B0FD9-8A2A-405C-8C49-0248D2F5D795}" type="pres">
      <dgm:prSet presAssocID="{E12F55AA-D30A-4A5B-91AF-8E264DB84BC0}" presName="iconBgRect" presStyleLbl="bgShp" presStyleIdx="3" presStyleCnt="6"/>
      <dgm:spPr/>
    </dgm:pt>
    <dgm:pt modelId="{73C68D11-B1EA-4C2E-8917-A5AD9ABF3ABF}" type="pres">
      <dgm:prSet presAssocID="{E12F55AA-D30A-4A5B-91AF-8E264DB84BC0}"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3157D80F-1D8C-4FA4-BAEB-1F430807AD58}" type="pres">
      <dgm:prSet presAssocID="{E12F55AA-D30A-4A5B-91AF-8E264DB84BC0}" presName="spaceRect" presStyleCnt="0"/>
      <dgm:spPr/>
    </dgm:pt>
    <dgm:pt modelId="{12C22F46-3C04-4563-BD2A-A67E091DF6E1}" type="pres">
      <dgm:prSet presAssocID="{E12F55AA-D30A-4A5B-91AF-8E264DB84BC0}" presName="textRect" presStyleLbl="revTx" presStyleIdx="3" presStyleCnt="6">
        <dgm:presLayoutVars>
          <dgm:chMax val="1"/>
          <dgm:chPref val="1"/>
        </dgm:presLayoutVars>
      </dgm:prSet>
      <dgm:spPr/>
    </dgm:pt>
    <dgm:pt modelId="{76E1F5C3-07DD-40EB-BB97-0AAD23800D48}" type="pres">
      <dgm:prSet presAssocID="{5D47E04A-ED7D-4A4D-BFAD-CB841898F855}" presName="sibTrans" presStyleLbl="sibTrans2D1" presStyleIdx="0" presStyleCnt="0"/>
      <dgm:spPr/>
    </dgm:pt>
    <dgm:pt modelId="{6FFBB5F2-AF2F-4574-81CB-5D5AFD407CB7}" type="pres">
      <dgm:prSet presAssocID="{8DD40CB0-0213-47A4-8CCD-D9C8992EC354}" presName="compNode" presStyleCnt="0"/>
      <dgm:spPr/>
    </dgm:pt>
    <dgm:pt modelId="{18EC0AEC-6A77-401E-8100-7B9BFBD42609}" type="pres">
      <dgm:prSet presAssocID="{8DD40CB0-0213-47A4-8CCD-D9C8992EC354}" presName="iconBgRect" presStyleLbl="bgShp" presStyleIdx="4" presStyleCnt="6"/>
      <dgm:spPr/>
    </dgm:pt>
    <dgm:pt modelId="{26FA0EFA-6129-410B-AA22-BA4A82948A22}" type="pres">
      <dgm:prSet presAssocID="{8DD40CB0-0213-47A4-8CCD-D9C8992EC354}"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A0A0A08B-2733-47A2-B952-F2B1BD571D6F}" type="pres">
      <dgm:prSet presAssocID="{8DD40CB0-0213-47A4-8CCD-D9C8992EC354}" presName="spaceRect" presStyleCnt="0"/>
      <dgm:spPr/>
    </dgm:pt>
    <dgm:pt modelId="{9AFF7F07-577C-47D5-A8C8-4D78B64F16D9}" type="pres">
      <dgm:prSet presAssocID="{8DD40CB0-0213-47A4-8CCD-D9C8992EC354}" presName="textRect" presStyleLbl="revTx" presStyleIdx="4" presStyleCnt="6">
        <dgm:presLayoutVars>
          <dgm:chMax val="1"/>
          <dgm:chPref val="1"/>
        </dgm:presLayoutVars>
      </dgm:prSet>
      <dgm:spPr/>
    </dgm:pt>
    <dgm:pt modelId="{5F3B15D1-620D-4D00-9235-9CF2D4D625D7}" type="pres">
      <dgm:prSet presAssocID="{31E9144D-8EBA-4A27-B2FB-860ED0430A10}" presName="sibTrans" presStyleLbl="sibTrans2D1" presStyleIdx="0" presStyleCnt="0"/>
      <dgm:spPr/>
    </dgm:pt>
    <dgm:pt modelId="{33343223-7472-4F12-BC43-DF2E3D2BF5F9}" type="pres">
      <dgm:prSet presAssocID="{0A9AEEF1-6E68-41CE-908C-248B857BB011}" presName="compNode" presStyleCnt="0"/>
      <dgm:spPr/>
    </dgm:pt>
    <dgm:pt modelId="{1D118FD6-A890-4FB9-B0BC-2B14CE5E4B17}" type="pres">
      <dgm:prSet presAssocID="{0A9AEEF1-6E68-41CE-908C-248B857BB011}" presName="iconBgRect" presStyleLbl="bgShp" presStyleIdx="5" presStyleCnt="6"/>
      <dgm:spPr/>
    </dgm:pt>
    <dgm:pt modelId="{D51036F8-26BB-496E-BFFB-96FC3D851DED}" type="pres">
      <dgm:prSet presAssocID="{0A9AEEF1-6E68-41CE-908C-248B857BB011}"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1821A9E2-206C-4E91-B221-F6F94B686EA0}" type="pres">
      <dgm:prSet presAssocID="{0A9AEEF1-6E68-41CE-908C-248B857BB011}" presName="spaceRect" presStyleCnt="0"/>
      <dgm:spPr/>
    </dgm:pt>
    <dgm:pt modelId="{281D2416-E7C1-43B0-BE9E-61B4E8919633}" type="pres">
      <dgm:prSet presAssocID="{0A9AEEF1-6E68-41CE-908C-248B857BB011}" presName="textRect" presStyleLbl="revTx" presStyleIdx="5" presStyleCnt="6">
        <dgm:presLayoutVars>
          <dgm:chMax val="1"/>
          <dgm:chPref val="1"/>
        </dgm:presLayoutVars>
      </dgm:prSet>
      <dgm:spPr/>
    </dgm:pt>
  </dgm:ptLst>
  <dgm:cxnLst>
    <dgm:cxn modelId="{C175201C-B580-4373-AF5C-AE872ED03989}" srcId="{B1EFE5EB-020E-4C48-9B2A-FE7C75281C96}" destId="{7AB4F510-1D1E-46E8-A039-D1559B70391D}" srcOrd="1" destOrd="0" parTransId="{B44A6507-BF17-40BC-AFCE-E60A48994E2D}" sibTransId="{CDC0FE1E-4629-4812-BCD6-1C0B95E720DE}"/>
    <dgm:cxn modelId="{C4334E35-A528-4108-904C-E9681A8C719D}" srcId="{B1EFE5EB-020E-4C48-9B2A-FE7C75281C96}" destId="{C77D749F-0D18-4367-B124-523A63C60418}" srcOrd="0" destOrd="0" parTransId="{7887D0F7-832B-4601-BA5B-704A021785B2}" sibTransId="{24ABD806-441C-4883-B08A-060E003D12C8}"/>
    <dgm:cxn modelId="{EAC46C3A-3D80-4187-A4E6-0F20CE7ED516}" type="presOf" srcId="{C77D749F-0D18-4367-B124-523A63C60418}" destId="{93227F44-A30F-4F58-9FBF-CC78A5601E03}" srcOrd="0" destOrd="0" presId="urn:microsoft.com/office/officeart/2018/2/layout/IconCircleList"/>
    <dgm:cxn modelId="{F4DC2570-267C-4A06-8C26-14A1841F6626}" srcId="{B1EFE5EB-020E-4C48-9B2A-FE7C75281C96}" destId="{E12F55AA-D30A-4A5B-91AF-8E264DB84BC0}" srcOrd="3" destOrd="0" parTransId="{BC78742F-F1FC-440D-A91D-670ED38B1361}" sibTransId="{5D47E04A-ED7D-4A4D-BFAD-CB841898F855}"/>
    <dgm:cxn modelId="{9304347B-7349-47F5-851A-A10EBED7F77A}" srcId="{B1EFE5EB-020E-4C48-9B2A-FE7C75281C96}" destId="{8DD40CB0-0213-47A4-8CCD-D9C8992EC354}" srcOrd="4" destOrd="0" parTransId="{1FFEF26A-99AE-4825-9B25-0673F1B3CE81}" sibTransId="{31E9144D-8EBA-4A27-B2FB-860ED0430A10}"/>
    <dgm:cxn modelId="{F925BD7E-BE38-49B0-AB21-EA742E9FEDEC}" type="presOf" srcId="{41023784-CFEE-4955-8329-25B36199C949}" destId="{7E934DE5-996B-4E68-A39E-4ABF90A8AD1D}" srcOrd="0" destOrd="0" presId="urn:microsoft.com/office/officeart/2018/2/layout/IconCircleList"/>
    <dgm:cxn modelId="{AB127E94-C7FB-430A-97F8-ABB6A5A60EE9}" srcId="{B1EFE5EB-020E-4C48-9B2A-FE7C75281C96}" destId="{41023784-CFEE-4955-8329-25B36199C949}" srcOrd="2" destOrd="0" parTransId="{219B1F0A-F1E4-41AA-BBA4-3A4A3F5A239B}" sibTransId="{60D92227-B28C-4BFB-8373-7A636EAD57AA}"/>
    <dgm:cxn modelId="{B48AFE98-E0FE-43C1-ABE3-484877E6EFAB}" type="presOf" srcId="{0A9AEEF1-6E68-41CE-908C-248B857BB011}" destId="{281D2416-E7C1-43B0-BE9E-61B4E8919633}" srcOrd="0" destOrd="0" presId="urn:microsoft.com/office/officeart/2018/2/layout/IconCircleList"/>
    <dgm:cxn modelId="{C3B566AC-E15F-423C-9F01-F37BA8C64014}" type="presOf" srcId="{CDC0FE1E-4629-4812-BCD6-1C0B95E720DE}" destId="{E879DCBA-4CA6-4A03-839A-30DB23493C20}" srcOrd="0" destOrd="0" presId="urn:microsoft.com/office/officeart/2018/2/layout/IconCircleList"/>
    <dgm:cxn modelId="{F9491AAD-B11C-4400-8303-172E5DB3AAF3}" type="presOf" srcId="{24ABD806-441C-4883-B08A-060E003D12C8}" destId="{0A294457-0D3C-496F-9050-4B22DC722D4D}" srcOrd="0" destOrd="0" presId="urn:microsoft.com/office/officeart/2018/2/layout/IconCircleList"/>
    <dgm:cxn modelId="{4A763AAE-4B22-43BB-A99E-9DFDFBEF5E64}" type="presOf" srcId="{8DD40CB0-0213-47A4-8CCD-D9C8992EC354}" destId="{9AFF7F07-577C-47D5-A8C8-4D78B64F16D9}" srcOrd="0" destOrd="0" presId="urn:microsoft.com/office/officeart/2018/2/layout/IconCircleList"/>
    <dgm:cxn modelId="{AB51D0B1-A111-4B6F-AC91-1EF0E199CC21}" srcId="{B1EFE5EB-020E-4C48-9B2A-FE7C75281C96}" destId="{0A9AEEF1-6E68-41CE-908C-248B857BB011}" srcOrd="5" destOrd="0" parTransId="{F80AD5A4-D31A-4D2B-92F0-E0CE359E7358}" sibTransId="{C688B396-5FA4-4D51-8BA0-6F666AB74111}"/>
    <dgm:cxn modelId="{3E7EA2C4-621E-44C9-844A-512941ED7D96}" type="presOf" srcId="{60D92227-B28C-4BFB-8373-7A636EAD57AA}" destId="{65BAC5DD-275D-4D8F-A657-A69254BAAD4B}" srcOrd="0" destOrd="0" presId="urn:microsoft.com/office/officeart/2018/2/layout/IconCircleList"/>
    <dgm:cxn modelId="{A6DA8DCE-8F68-4E8F-92E2-252B4A61BA93}" type="presOf" srcId="{7AB4F510-1D1E-46E8-A039-D1559B70391D}" destId="{22568EFB-8AB6-4025-814E-A06B2F450FA2}" srcOrd="0" destOrd="0" presId="urn:microsoft.com/office/officeart/2018/2/layout/IconCircleList"/>
    <dgm:cxn modelId="{652B89CF-E668-41D2-B9DC-4FD32EC48DFD}" type="presOf" srcId="{B1EFE5EB-020E-4C48-9B2A-FE7C75281C96}" destId="{2CADDCA6-6355-46EA-87FB-7E2531ACA7B9}" srcOrd="0" destOrd="0" presId="urn:microsoft.com/office/officeart/2018/2/layout/IconCircleList"/>
    <dgm:cxn modelId="{5ED654D1-4B3F-4A64-AAB5-3DB596299ED8}" type="presOf" srcId="{31E9144D-8EBA-4A27-B2FB-860ED0430A10}" destId="{5F3B15D1-620D-4D00-9235-9CF2D4D625D7}" srcOrd="0" destOrd="0" presId="urn:microsoft.com/office/officeart/2018/2/layout/IconCircleList"/>
    <dgm:cxn modelId="{8CB61ED2-948A-43EC-93C8-1F72D40F3AD8}" type="presOf" srcId="{E12F55AA-D30A-4A5B-91AF-8E264DB84BC0}" destId="{12C22F46-3C04-4563-BD2A-A67E091DF6E1}" srcOrd="0" destOrd="0" presId="urn:microsoft.com/office/officeart/2018/2/layout/IconCircleList"/>
    <dgm:cxn modelId="{6B3A17FA-3F69-4E2F-9109-0C246D7E6876}" type="presOf" srcId="{5D47E04A-ED7D-4A4D-BFAD-CB841898F855}" destId="{76E1F5C3-07DD-40EB-BB97-0AAD23800D48}" srcOrd="0" destOrd="0" presId="urn:microsoft.com/office/officeart/2018/2/layout/IconCircleList"/>
    <dgm:cxn modelId="{319096BD-BAF0-4FC9-83CB-79DCFFBCF75B}" type="presParOf" srcId="{2CADDCA6-6355-46EA-87FB-7E2531ACA7B9}" destId="{D10808D8-9714-4241-A2E1-D14B67F0E4D8}" srcOrd="0" destOrd="0" presId="urn:microsoft.com/office/officeart/2018/2/layout/IconCircleList"/>
    <dgm:cxn modelId="{3C1A7BD5-5B4B-4932-AB8A-E8173ACBFF3F}" type="presParOf" srcId="{D10808D8-9714-4241-A2E1-D14B67F0E4D8}" destId="{CBF8B8A2-CC11-4C1B-A430-59BE3E5E15D8}" srcOrd="0" destOrd="0" presId="urn:microsoft.com/office/officeart/2018/2/layout/IconCircleList"/>
    <dgm:cxn modelId="{9D87F3D8-5C33-483D-B12A-1B3CACE4EA10}" type="presParOf" srcId="{CBF8B8A2-CC11-4C1B-A430-59BE3E5E15D8}" destId="{328AD40F-63C9-484B-87FD-9E91BEA77999}" srcOrd="0" destOrd="0" presId="urn:microsoft.com/office/officeart/2018/2/layout/IconCircleList"/>
    <dgm:cxn modelId="{E56775EF-B38E-40C3-836D-82681ED20F81}" type="presParOf" srcId="{CBF8B8A2-CC11-4C1B-A430-59BE3E5E15D8}" destId="{A3B3D406-7E3C-48C5-8903-52DECC1B4D9D}" srcOrd="1" destOrd="0" presId="urn:microsoft.com/office/officeart/2018/2/layout/IconCircleList"/>
    <dgm:cxn modelId="{8661732E-2DA9-4C75-905E-C8056FD301C9}" type="presParOf" srcId="{CBF8B8A2-CC11-4C1B-A430-59BE3E5E15D8}" destId="{25A663CB-AD81-43DA-A70C-E86C208E796B}" srcOrd="2" destOrd="0" presId="urn:microsoft.com/office/officeart/2018/2/layout/IconCircleList"/>
    <dgm:cxn modelId="{7D29296E-B1F4-418E-906C-2E3B55909A88}" type="presParOf" srcId="{CBF8B8A2-CC11-4C1B-A430-59BE3E5E15D8}" destId="{93227F44-A30F-4F58-9FBF-CC78A5601E03}" srcOrd="3" destOrd="0" presId="urn:microsoft.com/office/officeart/2018/2/layout/IconCircleList"/>
    <dgm:cxn modelId="{685DDB88-3C99-4F7A-B7AB-9146DBF2093B}" type="presParOf" srcId="{D10808D8-9714-4241-A2E1-D14B67F0E4D8}" destId="{0A294457-0D3C-496F-9050-4B22DC722D4D}" srcOrd="1" destOrd="0" presId="urn:microsoft.com/office/officeart/2018/2/layout/IconCircleList"/>
    <dgm:cxn modelId="{E7F06DFA-8B43-4CDE-9EB1-500F7FB08E33}" type="presParOf" srcId="{D10808D8-9714-4241-A2E1-D14B67F0E4D8}" destId="{BD7C47EF-71C8-4B00-AB5A-69E70368551C}" srcOrd="2" destOrd="0" presId="urn:microsoft.com/office/officeart/2018/2/layout/IconCircleList"/>
    <dgm:cxn modelId="{188BACA1-CFA8-41AE-BE87-ED2E190BA010}" type="presParOf" srcId="{BD7C47EF-71C8-4B00-AB5A-69E70368551C}" destId="{F0236A63-4528-443D-80A4-48E0980693C9}" srcOrd="0" destOrd="0" presId="urn:microsoft.com/office/officeart/2018/2/layout/IconCircleList"/>
    <dgm:cxn modelId="{007EE107-D312-45D9-8881-93F76E98CE52}" type="presParOf" srcId="{BD7C47EF-71C8-4B00-AB5A-69E70368551C}" destId="{5119A789-57FF-4F61-8DFE-989F59D9EAF5}" srcOrd="1" destOrd="0" presId="urn:microsoft.com/office/officeart/2018/2/layout/IconCircleList"/>
    <dgm:cxn modelId="{A934BD30-DC95-463C-8937-2CB38DE4BAA8}" type="presParOf" srcId="{BD7C47EF-71C8-4B00-AB5A-69E70368551C}" destId="{ED988E60-52B4-4697-828B-2E80644FFD7A}" srcOrd="2" destOrd="0" presId="urn:microsoft.com/office/officeart/2018/2/layout/IconCircleList"/>
    <dgm:cxn modelId="{2374C25F-73EE-4731-83A4-2D9C8EB13C87}" type="presParOf" srcId="{BD7C47EF-71C8-4B00-AB5A-69E70368551C}" destId="{22568EFB-8AB6-4025-814E-A06B2F450FA2}" srcOrd="3" destOrd="0" presId="urn:microsoft.com/office/officeart/2018/2/layout/IconCircleList"/>
    <dgm:cxn modelId="{09D46BE1-B365-450A-A49C-0AAC553F5306}" type="presParOf" srcId="{D10808D8-9714-4241-A2E1-D14B67F0E4D8}" destId="{E879DCBA-4CA6-4A03-839A-30DB23493C20}" srcOrd="3" destOrd="0" presId="urn:microsoft.com/office/officeart/2018/2/layout/IconCircleList"/>
    <dgm:cxn modelId="{2B13129B-1AB0-41EF-B9A4-5BA161D36250}" type="presParOf" srcId="{D10808D8-9714-4241-A2E1-D14B67F0E4D8}" destId="{D39B8C2E-031A-4B48-A81F-81E25F97CE9E}" srcOrd="4" destOrd="0" presId="urn:microsoft.com/office/officeart/2018/2/layout/IconCircleList"/>
    <dgm:cxn modelId="{B6D99F48-C531-40A4-9275-732CCD9DF305}" type="presParOf" srcId="{D39B8C2E-031A-4B48-A81F-81E25F97CE9E}" destId="{E3747DBE-7ED9-42F1-B12B-D56F170B2F99}" srcOrd="0" destOrd="0" presId="urn:microsoft.com/office/officeart/2018/2/layout/IconCircleList"/>
    <dgm:cxn modelId="{767A446B-1A23-47D9-B729-9DBDAC58EB0B}" type="presParOf" srcId="{D39B8C2E-031A-4B48-A81F-81E25F97CE9E}" destId="{19D542B1-F3E8-4E18-A219-2FA3CD760BA6}" srcOrd="1" destOrd="0" presId="urn:microsoft.com/office/officeart/2018/2/layout/IconCircleList"/>
    <dgm:cxn modelId="{59395D3E-6C4E-4427-9C31-36FEE4899465}" type="presParOf" srcId="{D39B8C2E-031A-4B48-A81F-81E25F97CE9E}" destId="{4C2B8A63-7855-49C8-9B7D-D174F57FA77A}" srcOrd="2" destOrd="0" presId="urn:microsoft.com/office/officeart/2018/2/layout/IconCircleList"/>
    <dgm:cxn modelId="{DDD37749-A962-4A17-9714-702C22E5FAD0}" type="presParOf" srcId="{D39B8C2E-031A-4B48-A81F-81E25F97CE9E}" destId="{7E934DE5-996B-4E68-A39E-4ABF90A8AD1D}" srcOrd="3" destOrd="0" presId="urn:microsoft.com/office/officeart/2018/2/layout/IconCircleList"/>
    <dgm:cxn modelId="{CFF08553-631D-438F-A835-01B76333F425}" type="presParOf" srcId="{D10808D8-9714-4241-A2E1-D14B67F0E4D8}" destId="{65BAC5DD-275D-4D8F-A657-A69254BAAD4B}" srcOrd="5" destOrd="0" presId="urn:microsoft.com/office/officeart/2018/2/layout/IconCircleList"/>
    <dgm:cxn modelId="{2134EC60-57BA-4FFA-B2E3-EC2266F5BE3B}" type="presParOf" srcId="{D10808D8-9714-4241-A2E1-D14B67F0E4D8}" destId="{D9A69632-AC35-40CE-BFB7-EF2F96070E30}" srcOrd="6" destOrd="0" presId="urn:microsoft.com/office/officeart/2018/2/layout/IconCircleList"/>
    <dgm:cxn modelId="{863E4E39-18E1-4104-9C93-5F9CC1709E87}" type="presParOf" srcId="{D9A69632-AC35-40CE-BFB7-EF2F96070E30}" destId="{FD3B0FD9-8A2A-405C-8C49-0248D2F5D795}" srcOrd="0" destOrd="0" presId="urn:microsoft.com/office/officeart/2018/2/layout/IconCircleList"/>
    <dgm:cxn modelId="{2C7B0A39-41B5-4E67-A5E9-DC64616D7F8E}" type="presParOf" srcId="{D9A69632-AC35-40CE-BFB7-EF2F96070E30}" destId="{73C68D11-B1EA-4C2E-8917-A5AD9ABF3ABF}" srcOrd="1" destOrd="0" presId="urn:microsoft.com/office/officeart/2018/2/layout/IconCircleList"/>
    <dgm:cxn modelId="{B08205BA-76D3-4B2D-83D2-22DC50C412CD}" type="presParOf" srcId="{D9A69632-AC35-40CE-BFB7-EF2F96070E30}" destId="{3157D80F-1D8C-4FA4-BAEB-1F430807AD58}" srcOrd="2" destOrd="0" presId="urn:microsoft.com/office/officeart/2018/2/layout/IconCircleList"/>
    <dgm:cxn modelId="{90971992-7EFD-4E3E-819E-5A9BD53B66D5}" type="presParOf" srcId="{D9A69632-AC35-40CE-BFB7-EF2F96070E30}" destId="{12C22F46-3C04-4563-BD2A-A67E091DF6E1}" srcOrd="3" destOrd="0" presId="urn:microsoft.com/office/officeart/2018/2/layout/IconCircleList"/>
    <dgm:cxn modelId="{B08F6888-B3DA-4CE6-BCB5-E7BE0EC13180}" type="presParOf" srcId="{D10808D8-9714-4241-A2E1-D14B67F0E4D8}" destId="{76E1F5C3-07DD-40EB-BB97-0AAD23800D48}" srcOrd="7" destOrd="0" presId="urn:microsoft.com/office/officeart/2018/2/layout/IconCircleList"/>
    <dgm:cxn modelId="{304EBD64-2ABD-4CD0-BCAF-5FFB12EA6BB4}" type="presParOf" srcId="{D10808D8-9714-4241-A2E1-D14B67F0E4D8}" destId="{6FFBB5F2-AF2F-4574-81CB-5D5AFD407CB7}" srcOrd="8" destOrd="0" presId="urn:microsoft.com/office/officeart/2018/2/layout/IconCircleList"/>
    <dgm:cxn modelId="{D2CF9D83-772E-4F07-8D1E-0FA61FDDC372}" type="presParOf" srcId="{6FFBB5F2-AF2F-4574-81CB-5D5AFD407CB7}" destId="{18EC0AEC-6A77-401E-8100-7B9BFBD42609}" srcOrd="0" destOrd="0" presId="urn:microsoft.com/office/officeart/2018/2/layout/IconCircleList"/>
    <dgm:cxn modelId="{7DECBF66-B7BC-4CAE-99D5-97C7A25A9418}" type="presParOf" srcId="{6FFBB5F2-AF2F-4574-81CB-5D5AFD407CB7}" destId="{26FA0EFA-6129-410B-AA22-BA4A82948A22}" srcOrd="1" destOrd="0" presId="urn:microsoft.com/office/officeart/2018/2/layout/IconCircleList"/>
    <dgm:cxn modelId="{87DD4DC3-3A10-47F3-8B40-D5CB9F89A7EB}" type="presParOf" srcId="{6FFBB5F2-AF2F-4574-81CB-5D5AFD407CB7}" destId="{A0A0A08B-2733-47A2-B952-F2B1BD571D6F}" srcOrd="2" destOrd="0" presId="urn:microsoft.com/office/officeart/2018/2/layout/IconCircleList"/>
    <dgm:cxn modelId="{B49159C7-92B6-4B4D-8BA2-E6E2480B635A}" type="presParOf" srcId="{6FFBB5F2-AF2F-4574-81CB-5D5AFD407CB7}" destId="{9AFF7F07-577C-47D5-A8C8-4D78B64F16D9}" srcOrd="3" destOrd="0" presId="urn:microsoft.com/office/officeart/2018/2/layout/IconCircleList"/>
    <dgm:cxn modelId="{18EFF05E-0FEA-4D59-8A0C-DC091FAD780C}" type="presParOf" srcId="{D10808D8-9714-4241-A2E1-D14B67F0E4D8}" destId="{5F3B15D1-620D-4D00-9235-9CF2D4D625D7}" srcOrd="9" destOrd="0" presId="urn:microsoft.com/office/officeart/2018/2/layout/IconCircleList"/>
    <dgm:cxn modelId="{C77102F4-0A2B-42AF-B547-5A3DF4C79374}" type="presParOf" srcId="{D10808D8-9714-4241-A2E1-D14B67F0E4D8}" destId="{33343223-7472-4F12-BC43-DF2E3D2BF5F9}" srcOrd="10" destOrd="0" presId="urn:microsoft.com/office/officeart/2018/2/layout/IconCircleList"/>
    <dgm:cxn modelId="{9B5BF357-AEDF-427D-BC9C-88FBF54315F1}" type="presParOf" srcId="{33343223-7472-4F12-BC43-DF2E3D2BF5F9}" destId="{1D118FD6-A890-4FB9-B0BC-2B14CE5E4B17}" srcOrd="0" destOrd="0" presId="urn:microsoft.com/office/officeart/2018/2/layout/IconCircleList"/>
    <dgm:cxn modelId="{5250AB5F-8DF6-4F41-9530-1AA573EAE27C}" type="presParOf" srcId="{33343223-7472-4F12-BC43-DF2E3D2BF5F9}" destId="{D51036F8-26BB-496E-BFFB-96FC3D851DED}" srcOrd="1" destOrd="0" presId="urn:microsoft.com/office/officeart/2018/2/layout/IconCircleList"/>
    <dgm:cxn modelId="{3FB0EBA6-7992-421A-B913-456C518F0555}" type="presParOf" srcId="{33343223-7472-4F12-BC43-DF2E3D2BF5F9}" destId="{1821A9E2-206C-4E91-B221-F6F94B686EA0}" srcOrd="2" destOrd="0" presId="urn:microsoft.com/office/officeart/2018/2/layout/IconCircleList"/>
    <dgm:cxn modelId="{A9D88DCC-79AC-49AA-9E4F-0B183E526E5C}" type="presParOf" srcId="{33343223-7472-4F12-BC43-DF2E3D2BF5F9}" destId="{281D2416-E7C1-43B0-BE9E-61B4E891963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AD40F-63C9-484B-87FD-9E91BEA77999}">
      <dsp:nvSpPr>
        <dsp:cNvPr id="0" name=""/>
        <dsp:cNvSpPr/>
      </dsp:nvSpPr>
      <dsp:spPr>
        <a:xfrm>
          <a:off x="548106" y="33361"/>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3D406-7E3C-48C5-8903-52DECC1B4D9D}">
      <dsp:nvSpPr>
        <dsp:cNvPr id="0" name=""/>
        <dsp:cNvSpPr/>
      </dsp:nvSpPr>
      <dsp:spPr>
        <a:xfrm>
          <a:off x="784436" y="269691"/>
          <a:ext cx="652719" cy="652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27F44-A30F-4F58-9FBF-CC78A5601E03}">
      <dsp:nvSpPr>
        <dsp:cNvPr id="0" name=""/>
        <dsp:cNvSpPr/>
      </dsp:nvSpPr>
      <dsp:spPr>
        <a:xfrm>
          <a:off x="1914638" y="33361"/>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Establish a Recovery Coordination Team </a:t>
          </a:r>
        </a:p>
      </dsp:txBody>
      <dsp:txXfrm>
        <a:off x="1914638" y="33361"/>
        <a:ext cx="2652679" cy="1125379"/>
      </dsp:txXfrm>
    </dsp:sp>
    <dsp:sp modelId="{F0236A63-4528-443D-80A4-48E0980693C9}">
      <dsp:nvSpPr>
        <dsp:cNvPr id="0" name=""/>
        <dsp:cNvSpPr/>
      </dsp:nvSpPr>
      <dsp:spPr>
        <a:xfrm>
          <a:off x="5029527" y="33361"/>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9A789-57FF-4F61-8DFE-989F59D9EAF5}">
      <dsp:nvSpPr>
        <dsp:cNvPr id="0" name=""/>
        <dsp:cNvSpPr/>
      </dsp:nvSpPr>
      <dsp:spPr>
        <a:xfrm rot="1620000">
          <a:off x="5265857" y="269691"/>
          <a:ext cx="652719" cy="652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568EFB-8AB6-4025-814E-A06B2F450FA2}">
      <dsp:nvSpPr>
        <dsp:cNvPr id="0" name=""/>
        <dsp:cNvSpPr/>
      </dsp:nvSpPr>
      <dsp:spPr>
        <a:xfrm>
          <a:off x="6396059" y="33361"/>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Develop a list of industries less affected</a:t>
          </a:r>
        </a:p>
      </dsp:txBody>
      <dsp:txXfrm>
        <a:off x="6396059" y="33361"/>
        <a:ext cx="2652679" cy="1125379"/>
      </dsp:txXfrm>
    </dsp:sp>
    <dsp:sp modelId="{E3747DBE-7ED9-42F1-B12B-D56F170B2F99}">
      <dsp:nvSpPr>
        <dsp:cNvPr id="0" name=""/>
        <dsp:cNvSpPr/>
      </dsp:nvSpPr>
      <dsp:spPr>
        <a:xfrm>
          <a:off x="548106" y="2045538"/>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542B1-F3E8-4E18-A219-2FA3CD760BA6}">
      <dsp:nvSpPr>
        <dsp:cNvPr id="0" name=""/>
        <dsp:cNvSpPr/>
      </dsp:nvSpPr>
      <dsp:spPr>
        <a:xfrm rot="10800000">
          <a:off x="784436" y="2281868"/>
          <a:ext cx="652719" cy="65271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934DE5-996B-4E68-A39E-4ABF90A8AD1D}">
      <dsp:nvSpPr>
        <dsp:cNvPr id="0" name=""/>
        <dsp:cNvSpPr/>
      </dsp:nvSpPr>
      <dsp:spPr>
        <a:xfrm>
          <a:off x="1914638" y="2045538"/>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Develop a list of industries significantly affected</a:t>
          </a:r>
        </a:p>
      </dsp:txBody>
      <dsp:txXfrm>
        <a:off x="1914638" y="2045538"/>
        <a:ext cx="2652679" cy="1125379"/>
      </dsp:txXfrm>
    </dsp:sp>
    <dsp:sp modelId="{FD3B0FD9-8A2A-405C-8C49-0248D2F5D795}">
      <dsp:nvSpPr>
        <dsp:cNvPr id="0" name=""/>
        <dsp:cNvSpPr/>
      </dsp:nvSpPr>
      <dsp:spPr>
        <a:xfrm>
          <a:off x="5029527" y="2045538"/>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8D11-B1EA-4C2E-8917-A5AD9ABF3ABF}">
      <dsp:nvSpPr>
        <dsp:cNvPr id="0" name=""/>
        <dsp:cNvSpPr/>
      </dsp:nvSpPr>
      <dsp:spPr>
        <a:xfrm>
          <a:off x="5265857" y="2281868"/>
          <a:ext cx="652719" cy="652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C22F46-3C04-4563-BD2A-A67E091DF6E1}">
      <dsp:nvSpPr>
        <dsp:cNvPr id="0" name=""/>
        <dsp:cNvSpPr/>
      </dsp:nvSpPr>
      <dsp:spPr>
        <a:xfrm>
          <a:off x="6396059" y="2045538"/>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Identify and staff a specialist team for each key function</a:t>
          </a:r>
        </a:p>
      </dsp:txBody>
      <dsp:txXfrm>
        <a:off x="6396059" y="2045538"/>
        <a:ext cx="2652679" cy="1125379"/>
      </dsp:txXfrm>
    </dsp:sp>
    <dsp:sp modelId="{18EC0AEC-6A77-401E-8100-7B9BFBD42609}">
      <dsp:nvSpPr>
        <dsp:cNvPr id="0" name=""/>
        <dsp:cNvSpPr/>
      </dsp:nvSpPr>
      <dsp:spPr>
        <a:xfrm>
          <a:off x="548106" y="4057715"/>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A0EFA-6129-410B-AA22-BA4A82948A22}">
      <dsp:nvSpPr>
        <dsp:cNvPr id="0" name=""/>
        <dsp:cNvSpPr/>
      </dsp:nvSpPr>
      <dsp:spPr>
        <a:xfrm>
          <a:off x="784436" y="4294044"/>
          <a:ext cx="652719" cy="652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FF7F07-577C-47D5-A8C8-4D78B64F16D9}">
      <dsp:nvSpPr>
        <dsp:cNvPr id="0" name=""/>
        <dsp:cNvSpPr/>
      </dsp:nvSpPr>
      <dsp:spPr>
        <a:xfrm>
          <a:off x="1914638" y="4057715"/>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Provide training to new staff </a:t>
          </a:r>
        </a:p>
      </dsp:txBody>
      <dsp:txXfrm>
        <a:off x="1914638" y="4057715"/>
        <a:ext cx="2652679" cy="1125379"/>
      </dsp:txXfrm>
    </dsp:sp>
    <dsp:sp modelId="{1D118FD6-A890-4FB9-B0BC-2B14CE5E4B17}">
      <dsp:nvSpPr>
        <dsp:cNvPr id="0" name=""/>
        <dsp:cNvSpPr/>
      </dsp:nvSpPr>
      <dsp:spPr>
        <a:xfrm>
          <a:off x="5029527" y="4057715"/>
          <a:ext cx="1125379" cy="11253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036F8-26BB-496E-BFFB-96FC3D851DED}">
      <dsp:nvSpPr>
        <dsp:cNvPr id="0" name=""/>
        <dsp:cNvSpPr/>
      </dsp:nvSpPr>
      <dsp:spPr>
        <a:xfrm>
          <a:off x="5265857" y="4294044"/>
          <a:ext cx="652719" cy="6527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D2416-E7C1-43B0-BE9E-61B4E8919633}">
      <dsp:nvSpPr>
        <dsp:cNvPr id="0" name=""/>
        <dsp:cNvSpPr/>
      </dsp:nvSpPr>
      <dsp:spPr>
        <a:xfrm>
          <a:off x="6396059" y="4057715"/>
          <a:ext cx="2652679" cy="1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Evaluate the current environment to identify potential new compliance risks</a:t>
          </a:r>
        </a:p>
      </dsp:txBody>
      <dsp:txXfrm>
        <a:off x="6396059" y="4057715"/>
        <a:ext cx="2652679" cy="112537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2F0A3-BEF5-4ED2-814A-7A0A21AEF1C7}"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72C80-F42E-40FA-92B1-D0C71558B66A}" type="slidenum">
              <a:rPr lang="en-US" smtClean="0"/>
              <a:t>‹#›</a:t>
            </a:fld>
            <a:endParaRPr lang="en-US"/>
          </a:p>
        </p:txBody>
      </p:sp>
    </p:spTree>
    <p:extLst>
      <p:ext uri="{BB962C8B-B14F-4D97-AF65-F5344CB8AC3E}">
        <p14:creationId xmlns:p14="http://schemas.microsoft.com/office/powerpoint/2010/main" val="207688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72C80-F42E-40FA-92B1-D0C71558B66A}" type="slidenum">
              <a:rPr lang="en-US" smtClean="0"/>
              <a:t>1</a:t>
            </a:fld>
            <a:endParaRPr lang="en-US"/>
          </a:p>
        </p:txBody>
      </p:sp>
    </p:spTree>
    <p:extLst>
      <p:ext uri="{BB962C8B-B14F-4D97-AF65-F5344CB8AC3E}">
        <p14:creationId xmlns:p14="http://schemas.microsoft.com/office/powerpoint/2010/main" val="394999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26858369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279914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523191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588571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9042689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165166901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2642170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287400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7133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8996990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933758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38963757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4128256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219790F-2784-4BE9-B836-CB0970732C7E}" type="datetimeFigureOut">
              <a:rPr lang="en-US" smtClean="0"/>
              <a:t>9/25/2022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93B85D4-E0D4-4D99-B6F9-300610833CDB}" type="slidenum">
              <a:rPr lang="en-US" smtClean="0"/>
              <a:t>‹#›</a:t>
            </a:fld>
            <a:endParaRPr lang="en-US"/>
          </a:p>
        </p:txBody>
      </p:sp>
    </p:spTree>
    <p:extLst>
      <p:ext uri="{BB962C8B-B14F-4D97-AF65-F5344CB8AC3E}">
        <p14:creationId xmlns:p14="http://schemas.microsoft.com/office/powerpoint/2010/main" val="213740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174" y="373335"/>
            <a:ext cx="10772775" cy="1131269"/>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6656" y="1646854"/>
            <a:ext cx="10753725" cy="413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19790F-2784-4BE9-B836-CB0970732C7E}"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B85D4-E0D4-4D99-B6F9-300610833CDB}" type="slidenum">
              <a:rPr lang="en-US" smtClean="0"/>
              <a:t>‹#›</a:t>
            </a:fld>
            <a:endParaRPr lang="en-US"/>
          </a:p>
        </p:txBody>
      </p:sp>
    </p:spTree>
    <p:extLst>
      <p:ext uri="{BB962C8B-B14F-4D97-AF65-F5344CB8AC3E}">
        <p14:creationId xmlns:p14="http://schemas.microsoft.com/office/powerpoint/2010/main" val="2520084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19790F-2784-4BE9-B836-CB0970732C7E}"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B85D4-E0D4-4D99-B6F9-300610833CDB}" type="slidenum">
              <a:rPr lang="en-US" smtClean="0"/>
              <a:t>‹#›</a:t>
            </a:fld>
            <a:endParaRPr lang="en-US"/>
          </a:p>
        </p:txBody>
      </p:sp>
    </p:spTree>
    <p:extLst>
      <p:ext uri="{BB962C8B-B14F-4D97-AF65-F5344CB8AC3E}">
        <p14:creationId xmlns:p14="http://schemas.microsoft.com/office/powerpoint/2010/main" val="4222657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85800" y="6412447"/>
            <a:ext cx="4114800" cy="228600"/>
          </a:xfrm>
          <a:prstGeom prst="rect">
            <a:avLst/>
          </a:prstGeom>
        </p:spPr>
        <p:txBody>
          <a:bodyPr/>
          <a:lstStyle/>
          <a:p>
            <a:fld id="{91388C31-EF31-466F-AFEA-E562E4B9A1BD}" type="datetime1">
              <a:rPr lang="sl-SI" smtClean="0"/>
              <a:t>25. 09. 2022</a:t>
            </a:fld>
            <a:endParaRPr lang="en-US" dirty="0"/>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6DC37E20-EB9F-46D7-8410-CB484D5E5C83}" type="slidenum">
              <a:rPr lang="sl-SI" smtClean="0"/>
              <a:pPr/>
              <a:t>‹#›</a:t>
            </a:fld>
            <a:endParaRPr lang="sl-SI"/>
          </a:p>
        </p:txBody>
      </p:sp>
      <p:sp>
        <p:nvSpPr>
          <p:cNvPr id="9" name="Title 5">
            <a:extLst>
              <a:ext uri="{FF2B5EF4-FFF2-40B4-BE49-F238E27FC236}">
                <a16:creationId xmlns:a16="http://schemas.microsoft.com/office/drawing/2014/main" id="{1CEFB0FF-63CD-4C74-92DF-D81064CB3F3E}"/>
              </a:ext>
            </a:extLst>
          </p:cNvPr>
          <p:cNvSpPr txBox="1">
            <a:spLocks/>
          </p:cNvSpPr>
          <p:nvPr userDrawn="1"/>
        </p:nvSpPr>
        <p:spPr>
          <a:xfrm>
            <a:off x="0" y="0"/>
            <a:ext cx="12192000" cy="692696"/>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3000" dirty="0"/>
          </a:p>
        </p:txBody>
      </p:sp>
      <p:sp>
        <p:nvSpPr>
          <p:cNvPr id="10" name="Title 1">
            <a:extLst>
              <a:ext uri="{FF2B5EF4-FFF2-40B4-BE49-F238E27FC236}">
                <a16:creationId xmlns:a16="http://schemas.microsoft.com/office/drawing/2014/main" id="{C7740481-B14B-4EB2-98E0-A54401EB8973}"/>
              </a:ext>
            </a:extLst>
          </p:cNvPr>
          <p:cNvSpPr>
            <a:spLocks noGrp="1"/>
          </p:cNvSpPr>
          <p:nvPr>
            <p:ph type="title"/>
          </p:nvPr>
        </p:nvSpPr>
        <p:spPr>
          <a:xfrm>
            <a:off x="143339" y="44624"/>
            <a:ext cx="11809312" cy="585192"/>
          </a:xfrm>
        </p:spPr>
        <p:txBody>
          <a:bodyPr anchor="b">
            <a:normAutofit/>
          </a:bodyPr>
          <a:lstStyle>
            <a:lvl1pPr>
              <a:defRPr sz="2800" b="0" baseline="0"/>
            </a:lvl1pPr>
          </a:lstStyle>
          <a:p>
            <a:r>
              <a:rPr lang="en-US" dirty="0"/>
              <a:t>Click to edit Master title style</a:t>
            </a:r>
          </a:p>
        </p:txBody>
      </p:sp>
      <p:sp>
        <p:nvSpPr>
          <p:cNvPr id="8" name="Footer Placeholder 6">
            <a:extLst>
              <a:ext uri="{FF2B5EF4-FFF2-40B4-BE49-F238E27FC236}">
                <a16:creationId xmlns:a16="http://schemas.microsoft.com/office/drawing/2014/main" id="{77250F1C-1AB2-43AA-918C-32F28FC38CA4}"/>
              </a:ext>
            </a:extLst>
          </p:cNvPr>
          <p:cNvSpPr>
            <a:spLocks noGrp="1"/>
          </p:cNvSpPr>
          <p:nvPr>
            <p:ph type="ftr" sz="quarter" idx="11"/>
          </p:nvPr>
        </p:nvSpPr>
        <p:spPr>
          <a:xfrm>
            <a:off x="3869268" y="6356352"/>
            <a:ext cx="5911517" cy="365125"/>
          </a:xfrm>
          <a:prstGeom prst="rect">
            <a:avLst/>
          </a:prstGeom>
        </p:spPr>
        <p:txBody>
          <a:bodyPr/>
          <a:lstStyle/>
          <a:p>
            <a:r>
              <a:rPr lang="sl-SI"/>
              <a:t>PRO </a:t>
            </a:r>
            <a:r>
              <a:rPr lang="en-US"/>
              <a:t>BPR</a:t>
            </a:r>
            <a:endParaRPr lang="sl-SI" dirty="0"/>
          </a:p>
        </p:txBody>
      </p:sp>
    </p:spTree>
    <p:extLst>
      <p:ext uri="{BB962C8B-B14F-4D97-AF65-F5344CB8AC3E}">
        <p14:creationId xmlns:p14="http://schemas.microsoft.com/office/powerpoint/2010/main" val="25218785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351429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4227378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29435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122635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62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7178059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0629382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Fiscal Affairs</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69744161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6" r:id="rId23"/>
    <p:sldLayoutId id="2147483708" r:id="rId24"/>
  </p:sldLayoutIdLst>
  <p:transition>
    <p:fade/>
  </p:transition>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imf.org/en/Publications/SPROLLs/covid19-special-notes"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Post Crisis Revenue Generation for Tax Administration</a:t>
            </a:r>
          </a:p>
        </p:txBody>
      </p:sp>
      <p:sp>
        <p:nvSpPr>
          <p:cNvPr id="2" name="Subtitle 1">
            <a:extLst>
              <a:ext uri="{FF2B5EF4-FFF2-40B4-BE49-F238E27FC236}">
                <a16:creationId xmlns:a16="http://schemas.microsoft.com/office/drawing/2014/main" id="{8D0A194E-4E0A-4E54-8263-639C8EC78FAA}"/>
              </a:ext>
            </a:extLst>
          </p:cNvPr>
          <p:cNvSpPr>
            <a:spLocks noGrp="1"/>
          </p:cNvSpPr>
          <p:nvPr>
            <p:ph type="subTitle" idx="1"/>
          </p:nvPr>
        </p:nvSpPr>
        <p:spPr>
          <a:xfrm>
            <a:off x="5741048" y="4647111"/>
            <a:ext cx="5515284" cy="465240"/>
          </a:xfrm>
        </p:spPr>
        <p:txBody>
          <a:bodyPr>
            <a:normAutofit fontScale="92500"/>
          </a:bodyPr>
          <a:lstStyle/>
          <a:p>
            <a:pPr algn="ctr"/>
            <a:r>
              <a:rPr lang="en-US" dirty="0"/>
              <a:t>FAD - ATAIC Webinar,  September 26, 2021</a:t>
            </a:r>
          </a:p>
        </p:txBody>
      </p:sp>
      <p:sp>
        <p:nvSpPr>
          <p:cNvPr id="3" name="Text Placeholder 2">
            <a:extLst>
              <a:ext uri="{FF2B5EF4-FFF2-40B4-BE49-F238E27FC236}">
                <a16:creationId xmlns:a16="http://schemas.microsoft.com/office/drawing/2014/main" id="{36978BB2-EFBC-4146-94A7-68B43EF88E86}"/>
              </a:ext>
            </a:extLst>
          </p:cNvPr>
          <p:cNvSpPr>
            <a:spLocks noGrp="1"/>
          </p:cNvSpPr>
          <p:nvPr>
            <p:ph type="body" sz="quarter" idx="10"/>
          </p:nvPr>
        </p:nvSpPr>
        <p:spPr>
          <a:xfrm>
            <a:off x="5741048" y="4647111"/>
            <a:ext cx="5515284" cy="1445958"/>
          </a:xfrm>
        </p:spPr>
        <p:txBody>
          <a:bodyPr/>
          <a:lstStyle/>
          <a:p>
            <a:pPr algn="ctr"/>
            <a:r>
              <a:rPr lang="en-US" dirty="0">
                <a:solidFill>
                  <a:schemeClr val="tx2">
                    <a:lumMod val="60000"/>
                    <a:lumOff val="40000"/>
                  </a:schemeClr>
                </a:solidFill>
              </a:rPr>
              <a:t>Patrick De Mets</a:t>
            </a:r>
          </a:p>
          <a:p>
            <a:pPr algn="ctr"/>
            <a:r>
              <a:rPr lang="en-US" dirty="0">
                <a:solidFill>
                  <a:schemeClr val="tx2">
                    <a:lumMod val="60000"/>
                    <a:lumOff val="40000"/>
                  </a:schemeClr>
                </a:solidFill>
              </a:rPr>
              <a:t>pdemets@imf.org</a:t>
            </a:r>
          </a:p>
        </p:txBody>
      </p:sp>
      <p:sp>
        <p:nvSpPr>
          <p:cNvPr id="5" name="Picture Placeholder 4">
            <a:extLst>
              <a:ext uri="{FF2B5EF4-FFF2-40B4-BE49-F238E27FC236}">
                <a16:creationId xmlns:a16="http://schemas.microsoft.com/office/drawing/2014/main" id="{0D638386-3A1F-4371-AABD-EC2C116528AE}"/>
              </a:ext>
            </a:extLst>
          </p:cNvPr>
          <p:cNvSpPr>
            <a:spLocks noGrp="1"/>
          </p:cNvSpPr>
          <p:nvPr>
            <p:ph type="pic" sz="quarter" idx="11"/>
          </p:nvPr>
        </p:nvSpPr>
        <p:spPr/>
      </p:sp>
      <p:sp>
        <p:nvSpPr>
          <p:cNvPr id="6" name="Text Placeholder 5">
            <a:extLst>
              <a:ext uri="{FF2B5EF4-FFF2-40B4-BE49-F238E27FC236}">
                <a16:creationId xmlns:a16="http://schemas.microsoft.com/office/drawing/2014/main" id="{F1FB43E0-CD0F-459E-8685-14750AC9832C}"/>
              </a:ext>
            </a:extLst>
          </p:cNvPr>
          <p:cNvSpPr>
            <a:spLocks noGrp="1"/>
          </p:cNvSpPr>
          <p:nvPr>
            <p:ph type="body" sz="quarter" idx="12"/>
          </p:nvPr>
        </p:nvSpPr>
        <p:spPr/>
        <p:txBody>
          <a:bodyPr/>
          <a:lstStyle/>
          <a:p>
            <a:endParaRPr lang="en-US" dirty="0"/>
          </a:p>
        </p:txBody>
      </p:sp>
      <p:grpSp>
        <p:nvGrpSpPr>
          <p:cNvPr id="7" name="Group 6">
            <a:extLst>
              <a:ext uri="{FF2B5EF4-FFF2-40B4-BE49-F238E27FC236}">
                <a16:creationId xmlns:a16="http://schemas.microsoft.com/office/drawing/2014/main" id="{23908813-F4B9-4FC1-A280-20D0749FFBD7}"/>
              </a:ext>
            </a:extLst>
          </p:cNvPr>
          <p:cNvGrpSpPr/>
          <p:nvPr/>
        </p:nvGrpSpPr>
        <p:grpSpPr>
          <a:xfrm>
            <a:off x="108358" y="81280"/>
            <a:ext cx="4674372" cy="6695440"/>
            <a:chOff x="-39840" y="0"/>
            <a:chExt cx="4958052" cy="6858000"/>
          </a:xfrm>
        </p:grpSpPr>
        <p:pic>
          <p:nvPicPr>
            <p:cNvPr id="8" name="Picture 7">
              <a:extLst>
                <a:ext uri="{FF2B5EF4-FFF2-40B4-BE49-F238E27FC236}">
                  <a16:creationId xmlns:a16="http://schemas.microsoft.com/office/drawing/2014/main" id="{2B3C75F8-C328-485B-9F58-8A12A12F146E}"/>
                </a:ext>
              </a:extLst>
            </p:cNvPr>
            <p:cNvPicPr>
              <a:picLocks noChangeAspect="1"/>
            </p:cNvPicPr>
            <p:nvPr/>
          </p:nvPicPr>
          <p:blipFill>
            <a:blip r:embed="rId3"/>
            <a:stretch>
              <a:fillRect/>
            </a:stretch>
          </p:blipFill>
          <p:spPr>
            <a:xfrm>
              <a:off x="3636" y="0"/>
              <a:ext cx="4872903" cy="3342640"/>
            </a:xfrm>
            <a:prstGeom prst="rect">
              <a:avLst/>
            </a:prstGeom>
          </p:spPr>
        </p:pic>
        <p:pic>
          <p:nvPicPr>
            <p:cNvPr id="9" name="Picture 8">
              <a:extLst>
                <a:ext uri="{FF2B5EF4-FFF2-40B4-BE49-F238E27FC236}">
                  <a16:creationId xmlns:a16="http://schemas.microsoft.com/office/drawing/2014/main" id="{1ECBC74F-0F5C-471C-92D8-5B79B944EF2F}"/>
                </a:ext>
              </a:extLst>
            </p:cNvPr>
            <p:cNvPicPr>
              <a:picLocks noChangeAspect="1"/>
            </p:cNvPicPr>
            <p:nvPr/>
          </p:nvPicPr>
          <p:blipFill>
            <a:blip r:embed="rId4"/>
            <a:stretch>
              <a:fillRect/>
            </a:stretch>
          </p:blipFill>
          <p:spPr>
            <a:xfrm>
              <a:off x="-39840" y="3342640"/>
              <a:ext cx="4958052" cy="3515360"/>
            </a:xfrm>
            <a:prstGeom prst="rect">
              <a:avLst/>
            </a:prstGeom>
          </p:spPr>
        </p:pic>
      </p:grpSp>
    </p:spTree>
    <p:extLst>
      <p:ext uri="{BB962C8B-B14F-4D97-AF65-F5344CB8AC3E}">
        <p14:creationId xmlns:p14="http://schemas.microsoft.com/office/powerpoint/2010/main" val="27369512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 Make it easier for taxpayers to comply</a:t>
            </a:r>
            <a:br>
              <a:rPr lang="en-US" dirty="0"/>
            </a:b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fontScale="85000" lnSpcReduction="10000"/>
          </a:bodyPr>
          <a:lstStyle/>
          <a:p>
            <a:pPr marL="342900" indent="-342900">
              <a:buFont typeface="Wingdings" panose="05000000000000000000" pitchFamily="2" charset="2"/>
              <a:buChar char="§"/>
            </a:pPr>
            <a:r>
              <a:rPr lang="en-US" dirty="0"/>
              <a:t>Move to electronic payment and filing for all major tax types if not already in place (starting with the large taxpayers)</a:t>
            </a:r>
          </a:p>
          <a:p>
            <a:pPr marL="342900" indent="-342900">
              <a:buFont typeface="Wingdings" panose="05000000000000000000" pitchFamily="2" charset="2"/>
              <a:buChar char="§"/>
            </a:pPr>
            <a:r>
              <a:rPr lang="en-US" dirty="0"/>
              <a:t>Issue payment and filing reminders before the due date </a:t>
            </a:r>
          </a:p>
          <a:p>
            <a:pPr marL="576263" lvl="1" indent="-342900"/>
            <a:r>
              <a:rPr lang="en-US" dirty="0"/>
              <a:t>Consider to use outbound calls </a:t>
            </a:r>
          </a:p>
          <a:p>
            <a:pPr marL="342900" indent="-342900">
              <a:buFont typeface="Wingdings" panose="05000000000000000000" pitchFamily="2" charset="2"/>
              <a:buChar char="§"/>
            </a:pPr>
            <a:r>
              <a:rPr lang="en-US" dirty="0"/>
              <a:t>Increase services to promote voluntary compliance (call centers, guidance on how to comply)</a:t>
            </a:r>
          </a:p>
          <a:p>
            <a:pPr marL="342900" indent="-342900">
              <a:buFont typeface="Wingdings" panose="05000000000000000000" pitchFamily="2" charset="2"/>
              <a:buChar char="§"/>
            </a:pPr>
            <a:r>
              <a:rPr lang="en-US" dirty="0"/>
              <a:t>A proactive, service-oriented approach to get taxpayers to file their returns will provide early results:</a:t>
            </a:r>
          </a:p>
          <a:p>
            <a:pPr marL="576263" lvl="1" indent="-342900"/>
            <a:r>
              <a:rPr lang="en-US" dirty="0"/>
              <a:t>If taxpayers are behind in filing and paying, those obligations need to be brought up to date quickly to enable future compliance in filing and payment obligations and to provide data for risk profiling purposes or for eligibility for government support measures</a:t>
            </a:r>
          </a:p>
          <a:p>
            <a:pPr marL="576263" lvl="1" indent="-342900"/>
            <a:r>
              <a:rPr lang="en-US" dirty="0"/>
              <a:t>Where the government has extended filing deadlines, filing compliance actions should be discontinued, the IT system should be updated to reflect the new filing deadlines and reminders sent to taxpayers in advance of the new deadline to promote on-time filing and payment</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6770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fontScale="90000"/>
          </a:bodyPr>
          <a:lstStyle/>
          <a:p>
            <a:r>
              <a:rPr lang="en-US" dirty="0"/>
              <a:t>Use a tailored approach to managing arrears</a:t>
            </a:r>
            <a:br>
              <a:rPr lang="en-US" dirty="0"/>
            </a:b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fontScale="85000" lnSpcReduction="20000"/>
          </a:bodyPr>
          <a:lstStyle/>
          <a:p>
            <a:pPr marL="342900" indent="-342900">
              <a:buFont typeface="Wingdings" panose="05000000000000000000" pitchFamily="2" charset="2"/>
              <a:buChar char="§"/>
            </a:pPr>
            <a:r>
              <a:rPr lang="en-US" dirty="0"/>
              <a:t>Risk assess the arrears accounts, identifying large debtors, industries less affected by COVID-19, and high-value new debts, which are easier to collect than older debts.</a:t>
            </a:r>
          </a:p>
          <a:p>
            <a:pPr marL="576263" lvl="1" indent="-342900"/>
            <a:r>
              <a:rPr lang="en-US" dirty="0"/>
              <a:t>Use available collection powers and an in-person approach to address these arrears accounts on a priority basis</a:t>
            </a:r>
          </a:p>
          <a:p>
            <a:pPr marL="342900" indent="-342900">
              <a:buFont typeface="Wingdings" panose="05000000000000000000" pitchFamily="2" charset="2"/>
              <a:buChar char="§"/>
            </a:pPr>
            <a:r>
              <a:rPr lang="en-US" dirty="0"/>
              <a:t>For affected industries and other taxpayers who cannot pay in full, use payment plans that promote regular payments and only require staff follow-up if the agreed plan is off track</a:t>
            </a:r>
          </a:p>
          <a:p>
            <a:pPr marL="576263" lvl="1" indent="-342900"/>
            <a:r>
              <a:rPr lang="en-US" dirty="0"/>
              <a:t>A condition of the instalment plan is that all filings are up-to-date</a:t>
            </a:r>
          </a:p>
          <a:p>
            <a:pPr marL="576263" lvl="1" indent="-342900"/>
            <a:r>
              <a:rPr lang="en-US" dirty="0"/>
              <a:t>Viability should only be assessed for large and medium size taxpayers</a:t>
            </a:r>
          </a:p>
          <a:p>
            <a:pPr marL="342900" indent="-342900">
              <a:buFont typeface="Wingdings" panose="05000000000000000000" pitchFamily="2" charset="2"/>
              <a:buChar char="§"/>
            </a:pPr>
            <a:r>
              <a:rPr lang="en-US" dirty="0"/>
              <a:t>Consider the introduction of self-serve options for lower-value arrears where the taxpayer can establish their own instalment plan electronically through the administration’s IT system without the personal intervention of tax administration staff</a:t>
            </a:r>
          </a:p>
          <a:p>
            <a:pPr marL="576263" lvl="1" indent="-342900"/>
            <a:endParaRPr lang="en-US" dirty="0"/>
          </a:p>
          <a:p>
            <a:pPr marL="576263" lvl="1" indent="-342900"/>
            <a:r>
              <a:rPr lang="en-US" dirty="0"/>
              <a:t>This will provide flexibility for taxpayers and a ‘no-intervention’ approach to collecting smaller debts for the administration.</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0901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Protecting the Tax Base </a:t>
            </a: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Ensure </a:t>
            </a:r>
            <a:r>
              <a:rPr lang="en-US" b="1" dirty="0"/>
              <a:t>Compliance with</a:t>
            </a:r>
            <a:r>
              <a:rPr lang="en-US" dirty="0"/>
              <a:t> </a:t>
            </a:r>
            <a:r>
              <a:rPr lang="en-US" b="1" dirty="0"/>
              <a:t>Relief Measure Eligibility</a:t>
            </a:r>
            <a:r>
              <a:rPr lang="en-US" dirty="0"/>
              <a:t> </a:t>
            </a:r>
            <a:r>
              <a:rPr lang="en-US" b="1" dirty="0"/>
              <a:t>Criteria</a:t>
            </a:r>
          </a:p>
          <a:p>
            <a:pPr marL="576263" lvl="1" indent="-342900"/>
            <a:r>
              <a:rPr lang="en-US" dirty="0"/>
              <a:t>Where the government has issued social benefits payments or provided crisis relief/stimulation measures to reduce the impact of COVID-19, a compliance review mechanism should be put in place to ensure only those who are eligible have received the payment or accessed the relief measures</a:t>
            </a:r>
          </a:p>
          <a:p>
            <a:pPr marL="801688" lvl="2" indent="-342900"/>
            <a:r>
              <a:rPr lang="en-US" dirty="0"/>
              <a:t>Temporary resources will be needed to staff the compliance activities until the high-risk claims have been addressed</a:t>
            </a:r>
          </a:p>
          <a:p>
            <a:pPr marL="576263" lvl="1" indent="-342900"/>
            <a:r>
              <a:rPr lang="en-US" dirty="0"/>
              <a:t>Where these benefits are claimed by ineligible recipients, the administration needs to quickly address these fraudulent claims and recover the funds paid, to maintain the integrity of the tax system</a:t>
            </a:r>
          </a:p>
        </p:txBody>
      </p:sp>
    </p:spTree>
    <p:extLst>
      <p:ext uri="{BB962C8B-B14F-4D97-AF65-F5344CB8AC3E}">
        <p14:creationId xmlns:p14="http://schemas.microsoft.com/office/powerpoint/2010/main" val="32532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E48E-9685-4247-AA37-8F0D5B301838}"/>
              </a:ext>
            </a:extLst>
          </p:cNvPr>
          <p:cNvSpPr>
            <a:spLocks noGrp="1"/>
          </p:cNvSpPr>
          <p:nvPr>
            <p:ph type="title"/>
          </p:nvPr>
        </p:nvSpPr>
        <p:spPr/>
        <p:txBody>
          <a:bodyPr>
            <a:normAutofit/>
          </a:bodyPr>
          <a:lstStyle/>
          <a:p>
            <a:r>
              <a:rPr lang="en-US" dirty="0"/>
              <a:t> </a:t>
            </a:r>
            <a:endParaRPr lang="en-GB" dirty="0"/>
          </a:p>
        </p:txBody>
      </p:sp>
      <p:sp>
        <p:nvSpPr>
          <p:cNvPr id="5" name="Text Placeholder 4">
            <a:extLst>
              <a:ext uri="{FF2B5EF4-FFF2-40B4-BE49-F238E27FC236}">
                <a16:creationId xmlns:a16="http://schemas.microsoft.com/office/drawing/2014/main" id="{CC04AA99-E3B0-4CCB-8B33-C1E87EEC0905}"/>
              </a:ext>
            </a:extLst>
          </p:cNvPr>
          <p:cNvSpPr>
            <a:spLocks noGrp="1"/>
          </p:cNvSpPr>
          <p:nvPr>
            <p:ph type="body" sz="quarter" idx="10"/>
          </p:nvPr>
        </p:nvSpPr>
        <p:spPr/>
        <p:txBody>
          <a:bodyPr>
            <a:normAutofit/>
          </a:bodyPr>
          <a:lstStyle/>
          <a:p>
            <a:pPr algn="ctr"/>
            <a:endParaRPr lang="en-US" sz="3600" dirty="0"/>
          </a:p>
          <a:p>
            <a:pPr algn="ctr"/>
            <a:r>
              <a:rPr lang="en-US" sz="3600" dirty="0"/>
              <a:t>Post-Crisis Revenue Generation for Tax Administrations</a:t>
            </a:r>
            <a:br>
              <a:rPr lang="en-US" sz="3600" dirty="0"/>
            </a:br>
            <a:endParaRPr lang="en-US" sz="3600" dirty="0"/>
          </a:p>
          <a:p>
            <a:pPr algn="ctr"/>
            <a:r>
              <a:rPr lang="en-US" sz="3600" dirty="0"/>
              <a:t>Action Plan</a:t>
            </a:r>
            <a:endParaRPr lang="en-GB" sz="3600" dirty="0"/>
          </a:p>
        </p:txBody>
      </p:sp>
    </p:spTree>
    <p:extLst>
      <p:ext uri="{BB962C8B-B14F-4D97-AF65-F5344CB8AC3E}">
        <p14:creationId xmlns:p14="http://schemas.microsoft.com/office/powerpoint/2010/main" val="42675662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9">
            <a:extLst>
              <a:ext uri="{FF2B5EF4-FFF2-40B4-BE49-F238E27FC236}">
                <a16:creationId xmlns:a16="http://schemas.microsoft.com/office/drawing/2014/main" id="{C5ACF7E7-430F-44DE-8DCC-C3E70112D81B}"/>
              </a:ext>
            </a:extLst>
          </p:cNvPr>
          <p:cNvSpPr txBox="1">
            <a:spLocks/>
          </p:cNvSpPr>
          <p:nvPr/>
        </p:nvSpPr>
        <p:spPr>
          <a:xfrm>
            <a:off x="522514" y="683639"/>
            <a:ext cx="11355977" cy="5486400"/>
          </a:xfrm>
          <a:prstGeom prst="rect">
            <a:avLst/>
          </a:prstGeom>
        </p:spPr>
        <p:txBody>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i="1" dirty="0">
                <a:solidFill>
                  <a:schemeClr val="tx2"/>
                </a:solidFill>
                <a:latin typeface="Arial Black" panose="020B0A04020102020204" pitchFamily="34" charset="0"/>
              </a:rPr>
              <a:t>Objectives</a:t>
            </a:r>
          </a:p>
          <a:p>
            <a:pPr lvl="1"/>
            <a:endParaRPr lang="en-US" sz="3200" dirty="0"/>
          </a:p>
          <a:p>
            <a:pPr lvl="1" indent="457200"/>
            <a:r>
              <a:rPr lang="en-US" sz="3200" dirty="0"/>
              <a:t>Where to start?</a:t>
            </a:r>
          </a:p>
          <a:p>
            <a:pPr lvl="1" indent="457200"/>
            <a:r>
              <a:rPr lang="en-US" sz="3200" dirty="0"/>
              <a:t>How to support taxpayers during crises?</a:t>
            </a:r>
          </a:p>
          <a:p>
            <a:pPr lvl="1" indent="457200"/>
            <a:r>
              <a:rPr lang="en-US" sz="3200" dirty="0"/>
              <a:t>How to ensure taxpayer compliance to generate revenue?</a:t>
            </a:r>
          </a:p>
        </p:txBody>
      </p:sp>
    </p:spTree>
    <p:extLst>
      <p:ext uri="{BB962C8B-B14F-4D97-AF65-F5344CB8AC3E}">
        <p14:creationId xmlns:p14="http://schemas.microsoft.com/office/powerpoint/2010/main" val="9989029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3B534C-8265-4039-A3F6-9536AA9A5ABF}"/>
              </a:ext>
            </a:extLst>
          </p:cNvPr>
          <p:cNvSpPr txBox="1"/>
          <p:nvPr/>
        </p:nvSpPr>
        <p:spPr>
          <a:xfrm>
            <a:off x="2349623" y="1062890"/>
            <a:ext cx="7492753" cy="707886"/>
          </a:xfrm>
          <a:prstGeom prst="rect">
            <a:avLst/>
          </a:prstGeom>
          <a:noFill/>
        </p:spPr>
        <p:txBody>
          <a:bodyPr wrap="square" rtlCol="0">
            <a:spAutoFit/>
          </a:bodyPr>
          <a:lstStyle/>
          <a:p>
            <a:pPr algn="ctr"/>
            <a:r>
              <a:rPr lang="en-US" sz="4000" b="1" i="1" dirty="0">
                <a:solidFill>
                  <a:schemeClr val="bg1"/>
                </a:solidFill>
              </a:rPr>
              <a:t>Preparatory Work</a:t>
            </a:r>
          </a:p>
        </p:txBody>
      </p:sp>
      <p:sp>
        <p:nvSpPr>
          <p:cNvPr id="11" name="TextBox 10">
            <a:extLst>
              <a:ext uri="{FF2B5EF4-FFF2-40B4-BE49-F238E27FC236}">
                <a16:creationId xmlns:a16="http://schemas.microsoft.com/office/drawing/2014/main" id="{1BDB06E3-2D6D-4A0A-B147-3E63AE2681FC}"/>
              </a:ext>
            </a:extLst>
          </p:cNvPr>
          <p:cNvSpPr txBox="1"/>
          <p:nvPr/>
        </p:nvSpPr>
        <p:spPr>
          <a:xfrm>
            <a:off x="2549075" y="181615"/>
            <a:ext cx="7492753" cy="707886"/>
          </a:xfrm>
          <a:prstGeom prst="rect">
            <a:avLst/>
          </a:prstGeom>
          <a:noFill/>
        </p:spPr>
        <p:txBody>
          <a:bodyPr wrap="square" rtlCol="0">
            <a:spAutoFit/>
          </a:bodyPr>
          <a:lstStyle/>
          <a:p>
            <a:pPr algn="ctr"/>
            <a:r>
              <a:rPr lang="en-US" sz="4000" b="1" i="1" dirty="0">
                <a:solidFill>
                  <a:schemeClr val="tx2"/>
                </a:solidFill>
                <a:latin typeface="Arial Black" panose="020B0A04020102020204" pitchFamily="34" charset="0"/>
              </a:rPr>
              <a:t>Preparatory Work</a:t>
            </a:r>
          </a:p>
        </p:txBody>
      </p:sp>
      <p:graphicFrame>
        <p:nvGraphicFramePr>
          <p:cNvPr id="12" name="Text Placeholder 4">
            <a:extLst>
              <a:ext uri="{FF2B5EF4-FFF2-40B4-BE49-F238E27FC236}">
                <a16:creationId xmlns:a16="http://schemas.microsoft.com/office/drawing/2014/main" id="{5BF58CF9-7E35-43F5-A5CE-341A438489D9}"/>
              </a:ext>
            </a:extLst>
          </p:cNvPr>
          <p:cNvGraphicFramePr/>
          <p:nvPr/>
        </p:nvGraphicFramePr>
        <p:xfrm>
          <a:off x="2260338" y="1105986"/>
          <a:ext cx="9596846" cy="521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2A2306E6-AACF-41E7-B444-3AE51D778E0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59624" y="963774"/>
            <a:ext cx="1847850" cy="5500881"/>
          </a:xfrm>
          <a:prstGeom prst="rect">
            <a:avLst/>
          </a:prstGeom>
          <a:noFill/>
          <a:ln>
            <a:noFill/>
          </a:ln>
        </p:spPr>
      </p:pic>
    </p:spTree>
    <p:extLst>
      <p:ext uri="{BB962C8B-B14F-4D97-AF65-F5344CB8AC3E}">
        <p14:creationId xmlns:p14="http://schemas.microsoft.com/office/powerpoint/2010/main" val="4958543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E48E-9685-4247-AA37-8F0D5B301838}"/>
              </a:ext>
            </a:extLst>
          </p:cNvPr>
          <p:cNvSpPr>
            <a:spLocks noGrp="1"/>
          </p:cNvSpPr>
          <p:nvPr>
            <p:ph type="title"/>
          </p:nvPr>
        </p:nvSpPr>
        <p:spPr/>
        <p:txBody>
          <a:bodyPr>
            <a:normAutofit/>
          </a:bodyPr>
          <a:lstStyle/>
          <a:p>
            <a:r>
              <a:rPr lang="en-US" dirty="0"/>
              <a:t> </a:t>
            </a:r>
            <a:endParaRPr lang="en-GB" dirty="0"/>
          </a:p>
        </p:txBody>
      </p:sp>
      <p:sp>
        <p:nvSpPr>
          <p:cNvPr id="5" name="Text Placeholder 4">
            <a:extLst>
              <a:ext uri="{FF2B5EF4-FFF2-40B4-BE49-F238E27FC236}">
                <a16:creationId xmlns:a16="http://schemas.microsoft.com/office/drawing/2014/main" id="{CC04AA99-E3B0-4CCB-8B33-C1E87EEC0905}"/>
              </a:ext>
            </a:extLst>
          </p:cNvPr>
          <p:cNvSpPr>
            <a:spLocks noGrp="1"/>
          </p:cNvSpPr>
          <p:nvPr>
            <p:ph type="body" sz="quarter" idx="10"/>
          </p:nvPr>
        </p:nvSpPr>
        <p:spPr/>
        <p:txBody>
          <a:bodyPr>
            <a:normAutofit/>
          </a:bodyPr>
          <a:lstStyle/>
          <a:p>
            <a:pPr algn="ctr"/>
            <a:endParaRPr lang="en-US" sz="3600" dirty="0"/>
          </a:p>
          <a:p>
            <a:pPr algn="ctr"/>
            <a:r>
              <a:rPr lang="en-US" sz="3600" dirty="0"/>
              <a:t>Post-Crisis Revenue Generation for Tax Administrations </a:t>
            </a:r>
            <a:br>
              <a:rPr lang="en-US" sz="3600" dirty="0"/>
            </a:br>
            <a:endParaRPr lang="en-US" sz="3600" dirty="0"/>
          </a:p>
          <a:p>
            <a:pPr algn="ctr"/>
            <a:r>
              <a:rPr lang="en-US" sz="3600" dirty="0"/>
              <a:t>Implementation Considerations</a:t>
            </a:r>
            <a:endParaRPr lang="en-GB" sz="3600" dirty="0"/>
          </a:p>
        </p:txBody>
      </p:sp>
    </p:spTree>
    <p:extLst>
      <p:ext uri="{BB962C8B-B14F-4D97-AF65-F5344CB8AC3E}">
        <p14:creationId xmlns:p14="http://schemas.microsoft.com/office/powerpoint/2010/main" val="18333350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a:bodyPr>
          <a:lstStyle/>
          <a:p>
            <a:r>
              <a:rPr lang="en-US" sz="2800" dirty="0"/>
              <a:t>Implementation Considerations – Resource requirements </a:t>
            </a:r>
            <a:endParaRPr lang="en-GB" sz="2800"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Additional resources may temporarily be required to manage workloads </a:t>
            </a:r>
          </a:p>
          <a:p>
            <a:pPr marL="576263" lvl="1" indent="-342900"/>
            <a:r>
              <a:rPr lang="en-US" dirty="0"/>
              <a:t>High risk that number and value of cases in arrears will increase significantly </a:t>
            </a:r>
          </a:p>
          <a:p>
            <a:pPr marL="576263" lvl="1" indent="-342900"/>
            <a:r>
              <a:rPr lang="en-US" dirty="0"/>
              <a:t>There may also be a backlog of other workloads, including registrations, return filings, and payment processing as a result of administrations being closed or having reduced operations during the pandemic</a:t>
            </a:r>
          </a:p>
          <a:p>
            <a:pPr marL="342900" indent="-342900">
              <a:buFont typeface="Wingdings" panose="05000000000000000000" pitchFamily="2" charset="2"/>
              <a:buChar char="§"/>
            </a:pPr>
            <a:endParaRPr lang="en-US" dirty="0"/>
          </a:p>
        </p:txBody>
      </p:sp>
      <p:sp>
        <p:nvSpPr>
          <p:cNvPr id="2" name="Rectangle 1">
            <a:extLst>
              <a:ext uri="{FF2B5EF4-FFF2-40B4-BE49-F238E27FC236}">
                <a16:creationId xmlns:a16="http://schemas.microsoft.com/office/drawing/2014/main" id="{DB598130-97DB-451F-AF69-31EE4D941C37}"/>
              </a:ext>
            </a:extLst>
          </p:cNvPr>
          <p:cNvSpPr/>
          <p:nvPr/>
        </p:nvSpPr>
        <p:spPr>
          <a:xfrm>
            <a:off x="846583" y="3917950"/>
            <a:ext cx="10668761"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1" indent="0" algn="ctr">
              <a:buNone/>
            </a:pPr>
            <a:r>
              <a:rPr lang="en-US" dirty="0"/>
              <a:t>Reallocate staff from lower priority work until the backlogs have been addressed</a:t>
            </a:r>
          </a:p>
          <a:p>
            <a:pPr lvl="1" indent="0">
              <a:buNone/>
            </a:pPr>
            <a:r>
              <a:rPr lang="en-US" dirty="0"/>
              <a:t>In managing these workloads, administrations should prioritize the </a:t>
            </a:r>
            <a:r>
              <a:rPr lang="en-US"/>
              <a:t>work to </a:t>
            </a:r>
            <a:r>
              <a:rPr lang="en-US" dirty="0"/>
              <a:t>ensure staff are working on the highest-priority workloads</a:t>
            </a:r>
          </a:p>
        </p:txBody>
      </p:sp>
    </p:spTree>
    <p:extLst>
      <p:ext uri="{BB962C8B-B14F-4D97-AF65-F5344CB8AC3E}">
        <p14:creationId xmlns:p14="http://schemas.microsoft.com/office/powerpoint/2010/main" val="286842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a:bodyPr>
          <a:lstStyle/>
          <a:p>
            <a:r>
              <a:rPr lang="en-US" sz="2800" dirty="0"/>
              <a:t>Implementation Considerations – Resource requirements </a:t>
            </a:r>
            <a:endParaRPr lang="en-GB" sz="2800"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fontScale="85000" lnSpcReduction="10000"/>
          </a:bodyPr>
          <a:lstStyle/>
          <a:p>
            <a:pPr marL="342900" indent="-342900">
              <a:buFont typeface="Wingdings" panose="05000000000000000000" pitchFamily="2" charset="2"/>
              <a:buChar char="§"/>
            </a:pPr>
            <a:r>
              <a:rPr lang="en-US" dirty="0"/>
              <a:t>Calculating the resources needed to implement the recovery collection action plan starts with identifying the current workforce complement of each function. </a:t>
            </a:r>
          </a:p>
          <a:p>
            <a:pPr marL="576263" lvl="1" indent="-342900"/>
            <a:r>
              <a:rPr lang="en-US" dirty="0"/>
              <a:t>Estimation of the incremental workload related to the actions noted in the recovery collection action plan</a:t>
            </a:r>
          </a:p>
          <a:p>
            <a:pPr marL="801688" lvl="2" indent="-342900"/>
            <a:r>
              <a:rPr lang="en-US" dirty="0"/>
              <a:t>will allow senior management to calculate the number of additional staff to be placed in each function </a:t>
            </a:r>
          </a:p>
          <a:p>
            <a:pPr marL="801688" lvl="2" indent="-342900"/>
            <a:r>
              <a:rPr lang="en-US" dirty="0"/>
              <a:t>can be done by estimating the increase in workload for each function and then using that percentage to multiply by existing resources to determine the additional resources needed </a:t>
            </a:r>
          </a:p>
          <a:p>
            <a:pPr marL="342900" indent="-342900">
              <a:buFont typeface="Wingdings" panose="05000000000000000000" pitchFamily="2" charset="2"/>
              <a:buChar char="§"/>
            </a:pPr>
            <a:r>
              <a:rPr lang="en-US" dirty="0"/>
              <a:t>In all cases, administrations should assess the cost/benefit of any action being considered</a:t>
            </a:r>
          </a:p>
          <a:p>
            <a:pPr marL="576263" lvl="1" indent="-342900"/>
            <a:r>
              <a:rPr lang="en-US" dirty="0"/>
              <a:t>This means evaluating the administration’s cost of undertaking an action (staff time, other administration costs, and compliance costs for taxpayers) compared to the potential revenue that will be collected as a result of the action</a:t>
            </a:r>
          </a:p>
          <a:p>
            <a:pPr marL="576263" lvl="1" indent="-342900"/>
            <a:r>
              <a:rPr lang="en-US" dirty="0"/>
              <a:t>Priority for more intensive efforts should be given to collecting larger amounts of revenue</a:t>
            </a:r>
          </a:p>
          <a:p>
            <a:pPr marL="801688" lvl="2" indent="-342900"/>
            <a:r>
              <a:rPr lang="en-US" dirty="0"/>
              <a:t>One-to-many approaches, such as electronic reminders, are better options to manage small revenue amounts</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90533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a:bodyPr>
          <a:lstStyle/>
          <a:p>
            <a:r>
              <a:rPr lang="en-US" sz="2800" dirty="0"/>
              <a:t>Implementation Considerations – Governance  </a:t>
            </a:r>
            <a:endParaRPr lang="en-GB" sz="2800"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The Recovery Coordination Team (RCT) membership should include the heads of the functional areas, including taxpayer service, registration, filing, audit, and payment compliance </a:t>
            </a:r>
          </a:p>
          <a:p>
            <a:pPr marL="342900" indent="-342900">
              <a:buFont typeface="Wingdings" panose="05000000000000000000" pitchFamily="2" charset="2"/>
              <a:buChar char="§"/>
            </a:pPr>
            <a:r>
              <a:rPr lang="en-US" dirty="0"/>
              <a:t>Each functional head should be responsible for developing </a:t>
            </a:r>
            <a:r>
              <a:rPr lang="en-US" b="1" i="1" dirty="0"/>
              <a:t>an action plan </a:t>
            </a:r>
            <a:r>
              <a:rPr lang="en-US" dirty="0"/>
              <a:t>for their area of responsibility and the consolidated plan should be approved by the RCT</a:t>
            </a:r>
          </a:p>
          <a:p>
            <a:pPr marL="342900" indent="-342900">
              <a:buFont typeface="Wingdings" panose="05000000000000000000" pitchFamily="2" charset="2"/>
              <a:buChar char="§"/>
            </a:pPr>
            <a:r>
              <a:rPr lang="en-US" dirty="0"/>
              <a:t>It will be important to track revenue collection from the various functions to evaluate the success of the workplan to allow adjustments to the action plan based on results </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27481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61A4-BAB3-4E69-859A-557E9FBD2015}"/>
              </a:ext>
            </a:extLst>
          </p:cNvPr>
          <p:cNvSpPr>
            <a:spLocks noGrp="1"/>
          </p:cNvSpPr>
          <p:nvPr>
            <p:ph type="title"/>
          </p:nvPr>
        </p:nvSpPr>
        <p:spPr/>
        <p:txBody>
          <a:bodyPr/>
          <a:lstStyle/>
          <a:p>
            <a:pPr algn="ctr"/>
            <a:r>
              <a:rPr lang="en-GB" dirty="0"/>
              <a:t>IMF Special Series on COVID 19</a:t>
            </a:r>
            <a:br>
              <a:rPr lang="en-GB" dirty="0"/>
            </a:br>
            <a:endParaRPr lang="en-GB" dirty="0"/>
          </a:p>
        </p:txBody>
      </p:sp>
      <p:sp>
        <p:nvSpPr>
          <p:cNvPr id="3" name="Content Placeholder 2">
            <a:extLst>
              <a:ext uri="{FF2B5EF4-FFF2-40B4-BE49-F238E27FC236}">
                <a16:creationId xmlns:a16="http://schemas.microsoft.com/office/drawing/2014/main" id="{CF65C0C7-4B05-489C-81B2-B77004F040BC}"/>
              </a:ext>
            </a:extLst>
          </p:cNvPr>
          <p:cNvSpPr>
            <a:spLocks noGrp="1"/>
          </p:cNvSpPr>
          <p:nvPr>
            <p:ph idx="1"/>
          </p:nvPr>
        </p:nvSpPr>
        <p:spPr/>
        <p:txBody>
          <a:bodyPr>
            <a:normAutofit fontScale="70000" lnSpcReduction="20000"/>
          </a:bodyPr>
          <a:lstStyle/>
          <a:p>
            <a:pPr marL="478790" indent="-342900">
              <a:buFont typeface="Arial" panose="020B0604020202020204" pitchFamily="34" charset="0"/>
              <a:buChar char="•"/>
            </a:pPr>
            <a:r>
              <a:rPr lang="en-US" dirty="0"/>
              <a:t>Revenue Administration: Reinvigorating Operations to Safeguard Collection and Compliance</a:t>
            </a:r>
          </a:p>
          <a:p>
            <a:pPr marL="478790" indent="-342900">
              <a:buFont typeface="Arial" panose="020B0604020202020204" pitchFamily="34" charset="0"/>
              <a:buChar char="•"/>
            </a:pPr>
            <a:r>
              <a:rPr lang="en-US" dirty="0"/>
              <a:t>Revenue Administration: Safeguarding Revenues for Oil-Producing Countries</a:t>
            </a:r>
          </a:p>
          <a:p>
            <a:pPr marL="478790" indent="-342900">
              <a:buFont typeface="Arial" panose="020B0604020202020204" pitchFamily="34" charset="0"/>
              <a:buChar char="•"/>
            </a:pPr>
            <a:r>
              <a:rPr lang="en-US" dirty="0"/>
              <a:t>Business Continuity for Revenue Administrations</a:t>
            </a:r>
          </a:p>
          <a:p>
            <a:pPr marL="478790" indent="-342900">
              <a:buFont typeface="Arial" panose="020B0604020202020204" pitchFamily="34" charset="0"/>
              <a:buChar char="•"/>
            </a:pPr>
            <a:r>
              <a:rPr lang="en-US" dirty="0"/>
              <a:t>Priority Measures for Customs Administrations</a:t>
            </a:r>
          </a:p>
          <a:p>
            <a:pPr marL="478790" indent="-342900">
              <a:buFont typeface="Arial" panose="020B0604020202020204" pitchFamily="34" charset="0"/>
              <a:buChar char="•"/>
            </a:pPr>
            <a:r>
              <a:rPr lang="en-US" dirty="0"/>
              <a:t>Tax and Customs Administration Responses</a:t>
            </a:r>
          </a:p>
          <a:p>
            <a:pPr marL="478790" indent="-342900">
              <a:buFont typeface="Arial" panose="020B0604020202020204" pitchFamily="34" charset="0"/>
              <a:buChar char="•"/>
            </a:pPr>
            <a:r>
              <a:rPr lang="en-US" dirty="0"/>
              <a:t>Natural Resource Fiscal Regimes: Tax Policy Response</a:t>
            </a:r>
          </a:p>
          <a:p>
            <a:pPr marL="478790" indent="-342900">
              <a:buFont typeface="Arial" panose="020B0604020202020204" pitchFamily="34" charset="0"/>
              <a:buChar char="•"/>
            </a:pPr>
            <a:r>
              <a:rPr lang="en-US" b="1" i="1" dirty="0"/>
              <a:t>Revenue Administration : Post Crisis Revenue Generation for Tax Administration</a:t>
            </a:r>
          </a:p>
          <a:p>
            <a:pPr marL="478790" indent="-342900">
              <a:buFont typeface="Arial" panose="020B0604020202020204" pitchFamily="34" charset="0"/>
              <a:buChar char="•"/>
            </a:pPr>
            <a:r>
              <a:rPr lang="en-US" dirty="0"/>
              <a:t>And many others….</a:t>
            </a:r>
          </a:p>
          <a:p>
            <a:pPr marL="478790" indent="-342900">
              <a:buFont typeface="Arial" panose="020B0604020202020204" pitchFamily="34" charset="0"/>
              <a:buChar char="•"/>
            </a:pPr>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https://www.imf.org/en/Publications/SPROLLs/covid19-special-notes</a:t>
            </a:r>
            <a:endParaRPr lang="en-US" dirty="0"/>
          </a:p>
          <a:p>
            <a:pPr marL="135890"/>
            <a:endParaRPr lang="en-GB" dirty="0"/>
          </a:p>
        </p:txBody>
      </p:sp>
      <p:pic>
        <p:nvPicPr>
          <p:cNvPr id="4" name="Graphic 4">
            <a:extLst>
              <a:ext uri="{FF2B5EF4-FFF2-40B4-BE49-F238E27FC236}">
                <a16:creationId xmlns:a16="http://schemas.microsoft.com/office/drawing/2014/main" id="{52E916FE-3671-4352-9AA1-D86671D5FAB2}"/>
              </a:ext>
            </a:extLst>
          </p:cNvPr>
          <p:cNvPicPr/>
          <p:nvPr/>
        </p:nvPicPr>
        <p:blipFill rotWithShape="1">
          <a:blip r:embed="rId3">
            <a:extLst>
              <a:ext uri="{28A0092B-C50C-407E-A947-70E740481C1C}">
                <a14:useLocalDpi xmlns:a14="http://schemas.microsoft.com/office/drawing/2010/main" val="0"/>
              </a:ext>
            </a:extLst>
          </a:blip>
          <a:srcRect r="73307"/>
          <a:stretch/>
        </p:blipFill>
        <p:spPr bwMode="auto">
          <a:xfrm>
            <a:off x="342901" y="61912"/>
            <a:ext cx="876300" cy="942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68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a:bodyPr>
          <a:lstStyle/>
          <a:p>
            <a:r>
              <a:rPr lang="en-US" sz="2800" dirty="0"/>
              <a:t>Implementation Considerations – Governance </a:t>
            </a:r>
            <a:endParaRPr lang="en-GB" sz="2800"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The plan should be communicated </a:t>
            </a:r>
            <a:r>
              <a:rPr lang="en-US" b="1" dirty="0"/>
              <a:t>internally and externally</a:t>
            </a:r>
          </a:p>
          <a:p>
            <a:pPr marL="576263" lvl="1" indent="-342900">
              <a:buFont typeface="Arial" panose="020B0604020202020204" pitchFamily="34" charset="0"/>
              <a:buChar char="•"/>
            </a:pPr>
            <a:r>
              <a:rPr lang="en-US" dirty="0"/>
              <a:t>Staff need to know how the administration plans to generate revenue post-crisis and how they may be called on to change jobs temporarily to support the effort</a:t>
            </a:r>
          </a:p>
          <a:p>
            <a:pPr marL="576263" lvl="1" indent="-342900">
              <a:buFont typeface="Arial" panose="020B0604020202020204" pitchFamily="34" charset="0"/>
              <a:buChar char="•"/>
            </a:pPr>
            <a:r>
              <a:rPr lang="en-US" dirty="0"/>
              <a:t>Externally, advising taxpayers of how the administration will make efforts to bring compliance levels back to ‘pre-crisis’ levels demonstrates transparency and will support voluntary compliance </a:t>
            </a:r>
          </a:p>
          <a:p>
            <a:pPr marL="342900" indent="-342900">
              <a:buFont typeface="Wingdings" panose="05000000000000000000" pitchFamily="2" charset="2"/>
              <a:buChar char="§"/>
            </a:pPr>
            <a:r>
              <a:rPr lang="en-US" dirty="0"/>
              <a:t>The administration should promote the tax administration’s willingness to work with and support taxpayers who cannot afford to pay as a means of preventing further non-compliance</a:t>
            </a:r>
          </a:p>
          <a:p>
            <a:pPr marL="576263" lvl="1" indent="-342900"/>
            <a:r>
              <a:rPr lang="en-US" dirty="0"/>
              <a:t>Some taxpayers tend to not file if they cannot pay, which creates a pattern that is difficult to break</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71551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a:bodyPr>
          <a:lstStyle/>
          <a:p>
            <a:r>
              <a:rPr lang="en-US" sz="2800" dirty="0"/>
              <a:t>Implementation Considerations – Moving forward  </a:t>
            </a:r>
            <a:endParaRPr lang="en-GB" sz="2800"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Implementing the action plan should result have an immediate positive tax revenue impact</a:t>
            </a:r>
          </a:p>
          <a:p>
            <a:pPr marL="576263" lvl="1" indent="-342900"/>
            <a:r>
              <a:rPr lang="en-US" dirty="0"/>
              <a:t>It is important to keep in mind that due to the impact of COVID-19, many businesses may have losses for some time that legitimately result in reduced revenue collection for government </a:t>
            </a:r>
          </a:p>
          <a:p>
            <a:pPr marL="576263" lvl="1" indent="-342900"/>
            <a:r>
              <a:rPr lang="en-US" dirty="0"/>
              <a:t>As the crisis moderates and the revenues are stabilizing, an evaluation of actions taken during the pandemic and in the post-crisis revenue generation phase should be undertaken and decisions made regarding which new processes and systems capability should form part of regular operations</a:t>
            </a:r>
          </a:p>
          <a:p>
            <a:pPr lvl="1" indent="0">
              <a:buNone/>
            </a:pPr>
            <a:endParaRPr lang="en-US" dirty="0"/>
          </a:p>
          <a:p>
            <a:pPr marL="576263" lvl="1" indent="-342900"/>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74246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E01D-A0A6-431B-A16E-51285F12635B}"/>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F83B8F03-0953-4538-9DA6-E0E0C307FB07}"/>
              </a:ext>
            </a:extLst>
          </p:cNvPr>
          <p:cNvSpPr>
            <a:spLocks noGrp="1"/>
          </p:cNvSpPr>
          <p:nvPr>
            <p:ph idx="1"/>
          </p:nvPr>
        </p:nvSpPr>
        <p:spPr/>
        <p:txBody>
          <a:bodyPr/>
          <a:lstStyle/>
          <a:p>
            <a:endParaRPr lang="en-US" dirty="0"/>
          </a:p>
          <a:p>
            <a:endParaRPr lang="en-US" dirty="0"/>
          </a:p>
          <a:p>
            <a:endParaRPr lang="en-US" dirty="0"/>
          </a:p>
          <a:p>
            <a:r>
              <a:rPr lang="en-US" dirty="0"/>
              <a:t>Questions?</a:t>
            </a:r>
            <a:endParaRPr lang="en-GB" dirty="0"/>
          </a:p>
          <a:p>
            <a:endParaRPr lang="en-GB" dirty="0"/>
          </a:p>
        </p:txBody>
      </p:sp>
    </p:spTree>
    <p:extLst>
      <p:ext uri="{BB962C8B-B14F-4D97-AF65-F5344CB8AC3E}">
        <p14:creationId xmlns:p14="http://schemas.microsoft.com/office/powerpoint/2010/main" val="294672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E48E-9685-4247-AA37-8F0D5B301838}"/>
              </a:ext>
            </a:extLst>
          </p:cNvPr>
          <p:cNvSpPr>
            <a:spLocks noGrp="1"/>
          </p:cNvSpPr>
          <p:nvPr>
            <p:ph type="title"/>
          </p:nvPr>
        </p:nvSpPr>
        <p:spPr/>
        <p:txBody>
          <a:bodyPr>
            <a:normAutofit/>
          </a:bodyPr>
          <a:lstStyle/>
          <a:p>
            <a:r>
              <a:rPr lang="en-US" dirty="0"/>
              <a:t>Restoring Revenue from COVID-19 </a:t>
            </a:r>
            <a:endParaRPr lang="en-GB" dirty="0"/>
          </a:p>
        </p:txBody>
      </p:sp>
      <p:sp>
        <p:nvSpPr>
          <p:cNvPr id="5" name="Text Placeholder 4">
            <a:extLst>
              <a:ext uri="{FF2B5EF4-FFF2-40B4-BE49-F238E27FC236}">
                <a16:creationId xmlns:a16="http://schemas.microsoft.com/office/drawing/2014/main" id="{CC04AA99-E3B0-4CCB-8B33-C1E87EEC0905}"/>
              </a:ext>
            </a:extLst>
          </p:cNvPr>
          <p:cNvSpPr>
            <a:spLocks noGrp="1"/>
          </p:cNvSpPr>
          <p:nvPr>
            <p:ph type="body" sz="quarter" idx="10"/>
          </p:nvPr>
        </p:nvSpPr>
        <p:spPr/>
        <p:txBody>
          <a:bodyPr>
            <a:normAutofit/>
          </a:bodyPr>
          <a:lstStyle/>
          <a:p>
            <a:pPr algn="ctr"/>
            <a:endParaRPr lang="en-US" sz="4800" dirty="0"/>
          </a:p>
          <a:p>
            <a:r>
              <a:rPr lang="en-US" sz="3600" dirty="0"/>
              <a:t>How can tax administrations ‘re’-establish revenue collection as quickly as possible post-crisis to help meet government spending needs </a:t>
            </a:r>
          </a:p>
          <a:p>
            <a:endParaRPr lang="en-GB" sz="3600" dirty="0"/>
          </a:p>
        </p:txBody>
      </p:sp>
    </p:spTree>
    <p:extLst>
      <p:ext uri="{BB962C8B-B14F-4D97-AF65-F5344CB8AC3E}">
        <p14:creationId xmlns:p14="http://schemas.microsoft.com/office/powerpoint/2010/main" val="34022877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 A tailored multi-dimensional approach </a:t>
            </a: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576263" lvl="1" indent="-342900"/>
            <a:r>
              <a:rPr lang="en-US" dirty="0"/>
              <a:t>Intense pressure on the tax administration to resume normal tax collection approaches quickly to provide the resources necessary to fund COVID-19 responses, stimulate the economy and finance spending.</a:t>
            </a:r>
          </a:p>
          <a:p>
            <a:pPr marL="576263" lvl="1" indent="-342900"/>
            <a:endParaRPr lang="en-US" dirty="0"/>
          </a:p>
          <a:p>
            <a:pPr marL="576263" lvl="1" indent="-342900"/>
            <a:r>
              <a:rPr lang="en-US" dirty="0"/>
              <a:t>While revenue is a pressing need, administrations also need to be mindful of the economic impact that COVID-19 has had, and continues to have, on some businesses and individuals </a:t>
            </a:r>
          </a:p>
          <a:p>
            <a:pPr marL="576263" lvl="1" indent="-342900"/>
            <a:endParaRPr lang="en-US" dirty="0"/>
          </a:p>
          <a:p>
            <a:pPr marL="342900" indent="-342900">
              <a:buFont typeface="Wingdings" panose="05000000000000000000" pitchFamily="2" charset="2"/>
              <a:buChar char="§"/>
            </a:pPr>
            <a:endParaRPr lang="en-US" dirty="0"/>
          </a:p>
        </p:txBody>
      </p:sp>
      <p:sp>
        <p:nvSpPr>
          <p:cNvPr id="2" name="Rectangle 1">
            <a:extLst>
              <a:ext uri="{FF2B5EF4-FFF2-40B4-BE49-F238E27FC236}">
                <a16:creationId xmlns:a16="http://schemas.microsoft.com/office/drawing/2014/main" id="{A1E9A273-BB07-4F5A-8D6C-DF1170909B0B}"/>
              </a:ext>
            </a:extLst>
          </p:cNvPr>
          <p:cNvSpPr/>
          <p:nvPr/>
        </p:nvSpPr>
        <p:spPr>
          <a:xfrm>
            <a:off x="1057373" y="4376949"/>
            <a:ext cx="10077253"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576263" lvl="1" indent="-342900" algn="ctr"/>
            <a:r>
              <a:rPr lang="en-US" dirty="0"/>
              <a:t>Tax Administrations and taxpayers need to work together more than ever </a:t>
            </a:r>
            <a:r>
              <a:rPr lang="en-US" b="1" i="1" dirty="0"/>
              <a:t>to support a healthy economy </a:t>
            </a:r>
            <a:r>
              <a:rPr lang="en-US" dirty="0"/>
              <a:t>by keeping as many viable businesses as possible operational, while promoting compliance with the country’s tax laws for everyone</a:t>
            </a:r>
          </a:p>
        </p:txBody>
      </p:sp>
    </p:spTree>
    <p:extLst>
      <p:ext uri="{BB962C8B-B14F-4D97-AF65-F5344CB8AC3E}">
        <p14:creationId xmlns:p14="http://schemas.microsoft.com/office/powerpoint/2010/main" val="44363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A tailored multi-dimensional approach (2) </a:t>
            </a: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How the administration will deal with taxpayers as the crisis moderates and in the post-crisis period will have to considered carefully</a:t>
            </a:r>
          </a:p>
          <a:p>
            <a:pPr marL="576263" lvl="1" indent="-342900"/>
            <a:r>
              <a:rPr lang="en-US" dirty="0"/>
              <a:t>Using a ‘heavy-handed’ approach could represent a serious reputational risk and negatively impact longer term taxpayer compliance</a:t>
            </a:r>
          </a:p>
          <a:p>
            <a:pPr marL="576263" lvl="1" indent="-342900"/>
            <a:r>
              <a:rPr lang="en-US" dirty="0"/>
              <a:t>At the other hand tax obligations are payable to the government and must be reported and collected at the earliest possible opportunity </a:t>
            </a:r>
          </a:p>
          <a:p>
            <a:pPr marL="576263" lvl="1" indent="-342900"/>
            <a:endParaRPr lang="en-US" dirty="0"/>
          </a:p>
          <a:p>
            <a:pPr marL="342900" indent="-342900">
              <a:buFont typeface="Wingdings" panose="05000000000000000000" pitchFamily="2" charset="2"/>
              <a:buChar char="§"/>
            </a:pPr>
            <a:endParaRPr lang="en-US" dirty="0"/>
          </a:p>
        </p:txBody>
      </p:sp>
      <p:sp>
        <p:nvSpPr>
          <p:cNvPr id="2" name="Rectangle 1">
            <a:extLst>
              <a:ext uri="{FF2B5EF4-FFF2-40B4-BE49-F238E27FC236}">
                <a16:creationId xmlns:a16="http://schemas.microsoft.com/office/drawing/2014/main" id="{65A28D14-65EA-4C1A-9A9F-1FBA146F444F}"/>
              </a:ext>
            </a:extLst>
          </p:cNvPr>
          <p:cNvSpPr/>
          <p:nvPr/>
        </p:nvSpPr>
        <p:spPr>
          <a:xfrm>
            <a:off x="761619" y="4296746"/>
            <a:ext cx="1035258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1" indent="0" algn="ctr">
              <a:buNone/>
            </a:pPr>
            <a:r>
              <a:rPr lang="en-US" dirty="0"/>
              <a:t>Balancing these realities will require a thoughtful, fair, and tailored approach, and must consider the impact that COVID-19 has had on the country’s economy and individual taxpayers</a:t>
            </a:r>
          </a:p>
        </p:txBody>
      </p:sp>
    </p:spTree>
    <p:extLst>
      <p:ext uri="{BB962C8B-B14F-4D97-AF65-F5344CB8AC3E}">
        <p14:creationId xmlns:p14="http://schemas.microsoft.com/office/powerpoint/2010/main" val="313943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E48E-9685-4247-AA37-8F0D5B301838}"/>
              </a:ext>
            </a:extLst>
          </p:cNvPr>
          <p:cNvSpPr>
            <a:spLocks noGrp="1"/>
          </p:cNvSpPr>
          <p:nvPr>
            <p:ph type="title"/>
          </p:nvPr>
        </p:nvSpPr>
        <p:spPr/>
        <p:txBody>
          <a:bodyPr>
            <a:normAutofit/>
          </a:bodyPr>
          <a:lstStyle/>
          <a:p>
            <a:r>
              <a:rPr lang="en-US" dirty="0"/>
              <a:t>Post Crisis Revenue Generation </a:t>
            </a:r>
            <a:endParaRPr lang="en-GB" dirty="0"/>
          </a:p>
        </p:txBody>
      </p:sp>
      <p:sp>
        <p:nvSpPr>
          <p:cNvPr id="5" name="Text Placeholder 4">
            <a:extLst>
              <a:ext uri="{FF2B5EF4-FFF2-40B4-BE49-F238E27FC236}">
                <a16:creationId xmlns:a16="http://schemas.microsoft.com/office/drawing/2014/main" id="{CC04AA99-E3B0-4CCB-8B33-C1E87EEC0905}"/>
              </a:ext>
            </a:extLst>
          </p:cNvPr>
          <p:cNvSpPr>
            <a:spLocks noGrp="1"/>
          </p:cNvSpPr>
          <p:nvPr>
            <p:ph type="body" sz="quarter" idx="10"/>
          </p:nvPr>
        </p:nvSpPr>
        <p:spPr/>
        <p:txBody>
          <a:bodyPr>
            <a:normAutofit/>
          </a:bodyPr>
          <a:lstStyle/>
          <a:p>
            <a:pPr algn="ctr"/>
            <a:endParaRPr lang="en-US" sz="4800" dirty="0"/>
          </a:p>
          <a:p>
            <a:pPr algn="ctr"/>
            <a:r>
              <a:rPr lang="en-US" sz="3600" dirty="0"/>
              <a:t>Six Principles to Consider to Restore and Protect Revenue in COVID-19 Recovery Phase</a:t>
            </a:r>
          </a:p>
          <a:p>
            <a:r>
              <a:rPr lang="en-US" sz="3600" dirty="0"/>
              <a:t>	</a:t>
            </a:r>
          </a:p>
          <a:p>
            <a:endParaRPr lang="en-GB" sz="3600" dirty="0"/>
          </a:p>
        </p:txBody>
      </p:sp>
    </p:spTree>
    <p:extLst>
      <p:ext uri="{BB962C8B-B14F-4D97-AF65-F5344CB8AC3E}">
        <p14:creationId xmlns:p14="http://schemas.microsoft.com/office/powerpoint/2010/main" val="7080554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 Principals to consider  </a:t>
            </a: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a:xfrm>
            <a:off x="676656" y="1244338"/>
            <a:ext cx="10753725" cy="5240327"/>
          </a:xfrm>
        </p:spPr>
        <p:txBody>
          <a:bodyPr>
            <a:normAutofit/>
          </a:bodyPr>
          <a:lstStyle/>
          <a:p>
            <a:endParaRPr lang="en-US" dirty="0"/>
          </a:p>
        </p:txBody>
      </p:sp>
      <p:sp>
        <p:nvSpPr>
          <p:cNvPr id="3" name="Rectangle: Rounded Corners 2">
            <a:extLst>
              <a:ext uri="{FF2B5EF4-FFF2-40B4-BE49-F238E27FC236}">
                <a16:creationId xmlns:a16="http://schemas.microsoft.com/office/drawing/2014/main" id="{6D49035B-D84E-4537-BB34-B567B0AC4B77}"/>
              </a:ext>
            </a:extLst>
          </p:cNvPr>
          <p:cNvSpPr/>
          <p:nvPr/>
        </p:nvSpPr>
        <p:spPr>
          <a:xfrm>
            <a:off x="1493820" y="1312953"/>
            <a:ext cx="9529779"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Focus on </a:t>
            </a:r>
            <a:r>
              <a:rPr lang="en-US" b="1" dirty="0"/>
              <a:t>industries</a:t>
            </a:r>
            <a:r>
              <a:rPr lang="en-US" dirty="0"/>
              <a:t> that were less impacted by COVID-19 and </a:t>
            </a:r>
            <a:r>
              <a:rPr lang="en-US" b="1" dirty="0"/>
              <a:t>new businesses </a:t>
            </a:r>
            <a:r>
              <a:rPr lang="en-US" dirty="0"/>
              <a:t>that have emerged or grown due to the pandemic</a:t>
            </a:r>
          </a:p>
        </p:txBody>
      </p:sp>
      <p:sp>
        <p:nvSpPr>
          <p:cNvPr id="7" name="Rectangle: Rounded Corners 6">
            <a:extLst>
              <a:ext uri="{FF2B5EF4-FFF2-40B4-BE49-F238E27FC236}">
                <a16:creationId xmlns:a16="http://schemas.microsoft.com/office/drawing/2014/main" id="{7CA273FC-9053-43F6-B2A2-C33C1E495CAF}"/>
              </a:ext>
            </a:extLst>
          </p:cNvPr>
          <p:cNvSpPr/>
          <p:nvPr/>
        </p:nvSpPr>
        <p:spPr>
          <a:xfrm>
            <a:off x="1493818" y="2295967"/>
            <a:ext cx="9529779" cy="73298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Identify </a:t>
            </a:r>
            <a:r>
              <a:rPr lang="en-US" b="1" dirty="0"/>
              <a:t>key revenue streams</a:t>
            </a:r>
            <a:endParaRPr lang="en-US" dirty="0"/>
          </a:p>
        </p:txBody>
      </p:sp>
      <p:sp>
        <p:nvSpPr>
          <p:cNvPr id="8" name="Rectangle: Rounded Corners 7">
            <a:extLst>
              <a:ext uri="{FF2B5EF4-FFF2-40B4-BE49-F238E27FC236}">
                <a16:creationId xmlns:a16="http://schemas.microsoft.com/office/drawing/2014/main" id="{B428D681-B014-4F4E-9E06-5A91650679B4}"/>
              </a:ext>
            </a:extLst>
          </p:cNvPr>
          <p:cNvSpPr/>
          <p:nvPr/>
        </p:nvSpPr>
        <p:spPr>
          <a:xfrm>
            <a:off x="1493819" y="3166179"/>
            <a:ext cx="9529780" cy="6541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Focus on </a:t>
            </a:r>
            <a:r>
              <a:rPr lang="en-US" b="1" dirty="0"/>
              <a:t>taxes</a:t>
            </a:r>
            <a:r>
              <a:rPr lang="en-US" dirty="0"/>
              <a:t> where frequent remittances are required</a:t>
            </a:r>
          </a:p>
        </p:txBody>
      </p:sp>
      <p:sp>
        <p:nvSpPr>
          <p:cNvPr id="9" name="Rectangle: Rounded Corners 8">
            <a:extLst>
              <a:ext uri="{FF2B5EF4-FFF2-40B4-BE49-F238E27FC236}">
                <a16:creationId xmlns:a16="http://schemas.microsoft.com/office/drawing/2014/main" id="{14CAEA4D-6646-468D-854D-CA8301F32210}"/>
              </a:ext>
            </a:extLst>
          </p:cNvPr>
          <p:cNvSpPr/>
          <p:nvPr/>
        </p:nvSpPr>
        <p:spPr>
          <a:xfrm>
            <a:off x="1493817" y="3967777"/>
            <a:ext cx="9529779" cy="6541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Make it </a:t>
            </a:r>
            <a:r>
              <a:rPr lang="en-US" b="1" dirty="0"/>
              <a:t>easier for taxpayers </a:t>
            </a:r>
            <a:r>
              <a:rPr lang="en-US" dirty="0"/>
              <a:t>to comply</a:t>
            </a:r>
          </a:p>
        </p:txBody>
      </p:sp>
      <p:sp>
        <p:nvSpPr>
          <p:cNvPr id="10" name="Rectangle: Rounded Corners 9">
            <a:extLst>
              <a:ext uri="{FF2B5EF4-FFF2-40B4-BE49-F238E27FC236}">
                <a16:creationId xmlns:a16="http://schemas.microsoft.com/office/drawing/2014/main" id="{D9030445-B72E-45BA-87E1-D10EB7521943}"/>
              </a:ext>
            </a:extLst>
          </p:cNvPr>
          <p:cNvSpPr/>
          <p:nvPr/>
        </p:nvSpPr>
        <p:spPr>
          <a:xfrm>
            <a:off x="1493817" y="4769374"/>
            <a:ext cx="9529779" cy="77567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Use a </a:t>
            </a:r>
            <a:r>
              <a:rPr lang="en-US" b="1" dirty="0"/>
              <a:t>tailored approach </a:t>
            </a:r>
            <a:r>
              <a:rPr lang="en-US" dirty="0"/>
              <a:t>to managing arrears</a:t>
            </a:r>
          </a:p>
        </p:txBody>
      </p:sp>
      <p:sp>
        <p:nvSpPr>
          <p:cNvPr id="11" name="Rectangle: Rounded Corners 10">
            <a:extLst>
              <a:ext uri="{FF2B5EF4-FFF2-40B4-BE49-F238E27FC236}">
                <a16:creationId xmlns:a16="http://schemas.microsoft.com/office/drawing/2014/main" id="{7A04D5A2-CCB3-45FC-BD21-A5BA79708E78}"/>
              </a:ext>
            </a:extLst>
          </p:cNvPr>
          <p:cNvSpPr/>
          <p:nvPr/>
        </p:nvSpPr>
        <p:spPr>
          <a:xfrm>
            <a:off x="1493817" y="5692511"/>
            <a:ext cx="9586933" cy="6541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Protect</a:t>
            </a:r>
            <a:r>
              <a:rPr lang="en-US" dirty="0"/>
              <a:t> the Tax Base</a:t>
            </a:r>
          </a:p>
        </p:txBody>
      </p:sp>
    </p:spTree>
    <p:extLst>
      <p:ext uri="{BB962C8B-B14F-4D97-AF65-F5344CB8AC3E}">
        <p14:creationId xmlns:p14="http://schemas.microsoft.com/office/powerpoint/2010/main" val="244009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normAutofit fontScale="90000"/>
          </a:bodyPr>
          <a:lstStyle/>
          <a:p>
            <a:r>
              <a:rPr lang="en-US" sz="2700" dirty="0"/>
              <a:t>Focus on less impacted industries and new businesses that have emerged or grown due to the pandemic</a:t>
            </a:r>
            <a:br>
              <a:rPr lang="en-US" dirty="0"/>
            </a:b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a:bodyPr>
          <a:lstStyle/>
          <a:p>
            <a:pPr marL="342900" indent="-342900">
              <a:buFont typeface="Wingdings" panose="05000000000000000000" pitchFamily="2" charset="2"/>
              <a:buChar char="§"/>
            </a:pPr>
            <a:r>
              <a:rPr lang="en-US" dirty="0"/>
              <a:t>Segmenting the approach based on how seriously the business was affected by COVID-19 demonstrates the administration’s fairness and recognizes that less impacted businesses should have continued complying with their tax obligations during the crisis</a:t>
            </a:r>
          </a:p>
          <a:p>
            <a:pPr marL="576263" lvl="1" indent="-342900"/>
            <a:r>
              <a:rPr lang="en-US" dirty="0"/>
              <a:t>Concentrate initially on the large and then medium-sized taxpayers within these industries as smaller taxpayers likely do not contribute substantially to government revenues</a:t>
            </a:r>
          </a:p>
          <a:p>
            <a:pPr marL="576263" lvl="1" indent="-342900"/>
            <a:r>
              <a:rPr lang="en-US" dirty="0"/>
              <a:t>Some industries have seen their economic activity increase due to the pandemic. Examples include delivery services and online sales of products </a:t>
            </a:r>
          </a:p>
          <a:p>
            <a:pPr marL="801688" lvl="2" indent="-342900"/>
            <a:r>
              <a:rPr lang="en-US" dirty="0"/>
              <a:t>Ensuring these businesses are registered and meet their filing, reporting, and payment obligations from the outset is a critical priority and increases the country’s tax base</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02670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437E-4A08-43C0-80FB-67D0C336E794}"/>
              </a:ext>
            </a:extLst>
          </p:cNvPr>
          <p:cNvSpPr>
            <a:spLocks noGrp="1"/>
          </p:cNvSpPr>
          <p:nvPr>
            <p:ph type="title"/>
          </p:nvPr>
        </p:nvSpPr>
        <p:spPr/>
        <p:txBody>
          <a:bodyPr/>
          <a:lstStyle/>
          <a:p>
            <a:r>
              <a:rPr lang="en-US" dirty="0"/>
              <a:t>Identify key revenue streams and focus on specific taxes </a:t>
            </a:r>
            <a:endParaRPr lang="en-GB" dirty="0"/>
          </a:p>
        </p:txBody>
      </p:sp>
      <p:sp>
        <p:nvSpPr>
          <p:cNvPr id="5" name="Content Placeholder 4">
            <a:extLst>
              <a:ext uri="{FF2B5EF4-FFF2-40B4-BE49-F238E27FC236}">
                <a16:creationId xmlns:a16="http://schemas.microsoft.com/office/drawing/2014/main" id="{A7C0B20C-5C4E-43F6-88F4-36A763494EAE}"/>
              </a:ext>
            </a:extLst>
          </p:cNvPr>
          <p:cNvSpPr>
            <a:spLocks noGrp="1"/>
          </p:cNvSpPr>
          <p:nvPr>
            <p:ph idx="1"/>
          </p:nvPr>
        </p:nvSpPr>
        <p:spPr/>
        <p:txBody>
          <a:bodyPr>
            <a:normAutofit fontScale="92500" lnSpcReduction="10000"/>
          </a:bodyPr>
          <a:lstStyle/>
          <a:p>
            <a:pPr marL="342900" indent="-342900">
              <a:buFont typeface="Wingdings" panose="05000000000000000000" pitchFamily="2" charset="2"/>
              <a:buChar char="§"/>
            </a:pPr>
            <a:r>
              <a:rPr lang="en-US" dirty="0"/>
              <a:t>Identify </a:t>
            </a:r>
            <a:r>
              <a:rPr lang="en-US" b="1" dirty="0"/>
              <a:t>key revenue streams</a:t>
            </a:r>
            <a:r>
              <a:rPr lang="en-US" dirty="0"/>
              <a:t> and work with taxpayers to ensure their obligations remain up to date, e.g. </a:t>
            </a:r>
          </a:p>
          <a:p>
            <a:pPr marL="576263" lvl="1" indent="-342900"/>
            <a:r>
              <a:rPr lang="en-US" dirty="0"/>
              <a:t>Industry-based or taxpayer size (i.e. large taxpayers, high wealth individuals) </a:t>
            </a:r>
          </a:p>
          <a:p>
            <a:pPr marL="576263" lvl="1" indent="-342900"/>
            <a:r>
              <a:rPr lang="en-US" dirty="0"/>
              <a:t>Across the compliance continuum (registration, filing, correct reporting, payment compliance)</a:t>
            </a:r>
          </a:p>
          <a:p>
            <a:pPr marL="342900" indent="-342900">
              <a:buFont typeface="Wingdings" panose="05000000000000000000" pitchFamily="2" charset="2"/>
              <a:buChar char="§"/>
            </a:pPr>
            <a:r>
              <a:rPr lang="en-US" dirty="0"/>
              <a:t>Focus on </a:t>
            </a:r>
            <a:r>
              <a:rPr lang="en-US" b="1" dirty="0"/>
              <a:t>taxes</a:t>
            </a:r>
            <a:r>
              <a:rPr lang="en-US" dirty="0"/>
              <a:t> where frequent remittances are required, e.g.</a:t>
            </a:r>
          </a:p>
          <a:p>
            <a:pPr marL="576263" lvl="1" indent="-342900"/>
            <a:r>
              <a:rPr lang="en-US" dirty="0"/>
              <a:t>VAT/GST </a:t>
            </a:r>
          </a:p>
          <a:p>
            <a:pPr marL="576263" lvl="1" indent="-342900"/>
            <a:r>
              <a:rPr lang="en-US" dirty="0"/>
              <a:t>PAYE</a:t>
            </a:r>
          </a:p>
          <a:p>
            <a:pPr marL="801688" lvl="2" indent="-342900"/>
            <a:r>
              <a:rPr lang="en-US" dirty="0"/>
              <a:t>Taxes where monthly or quarterly payments are expected can generate early revenue streams to fund government operations</a:t>
            </a:r>
          </a:p>
          <a:p>
            <a:pPr marL="576263" lvl="1" indent="-342900"/>
            <a:r>
              <a:rPr lang="en-US" dirty="0"/>
              <a:t>Dividends</a:t>
            </a:r>
          </a:p>
          <a:p>
            <a:pPr marL="576263" lvl="1" indent="-342900"/>
            <a:r>
              <a:rPr lang="en-US" dirty="0"/>
              <a:t>…</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111548966"/>
      </p:ext>
    </p:extLst>
  </p:cSld>
  <p:clrMapOvr>
    <a:masterClrMapping/>
  </p:clrMapOvr>
</p:sld>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UR_PresentationTemplate-General" id="{8CF81B51-CBD7-9644-A4D1-653F024660E1}" vid="{311DCC0F-3577-FF42-B683-CBCBCEC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ATAIC March 9 - Shafik Hebous</Template>
  <TotalTime>2504</TotalTime>
  <Words>1712</Words>
  <Application>Microsoft Office PowerPoint</Application>
  <PresentationFormat>Widescreen</PresentationFormat>
  <Paragraphs>133</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.HelveticaNeueDeskInterface-Regular</vt:lpstr>
      <vt:lpstr>Arial</vt:lpstr>
      <vt:lpstr>Arial Black</vt:lpstr>
      <vt:lpstr>ArialMT</vt:lpstr>
      <vt:lpstr>Calibri</vt:lpstr>
      <vt:lpstr>Lucida Grande</vt:lpstr>
      <vt:lpstr>LucidaGrande</vt:lpstr>
      <vt:lpstr>Wingdings</vt:lpstr>
      <vt:lpstr>Custom Design</vt:lpstr>
      <vt:lpstr>Post Crisis Revenue Generation for Tax Administration</vt:lpstr>
      <vt:lpstr>IMF Special Series on COVID 19 </vt:lpstr>
      <vt:lpstr>Restoring Revenue from COVID-19 </vt:lpstr>
      <vt:lpstr> A tailored multi-dimensional approach </vt:lpstr>
      <vt:lpstr>A tailored multi-dimensional approach (2) </vt:lpstr>
      <vt:lpstr>Post Crisis Revenue Generation </vt:lpstr>
      <vt:lpstr> Principals to consider  </vt:lpstr>
      <vt:lpstr>Focus on less impacted industries and new businesses that have emerged or grown due to the pandemic </vt:lpstr>
      <vt:lpstr>Identify key revenue streams and focus on specific taxes </vt:lpstr>
      <vt:lpstr> Make it easier for taxpayers to comply </vt:lpstr>
      <vt:lpstr>Use a tailored approach to managing arrears </vt:lpstr>
      <vt:lpstr>Protecting the Tax Base </vt:lpstr>
      <vt:lpstr> </vt:lpstr>
      <vt:lpstr>PowerPoint Presentation</vt:lpstr>
      <vt:lpstr>PowerPoint Presentation</vt:lpstr>
      <vt:lpstr> </vt:lpstr>
      <vt:lpstr>Implementation Considerations – Resource requirements </vt:lpstr>
      <vt:lpstr>Implementation Considerations – Resource requirements </vt:lpstr>
      <vt:lpstr>Implementation Considerations – Governance  </vt:lpstr>
      <vt:lpstr>Implementation Considerations – Governance </vt:lpstr>
      <vt:lpstr>Implementation Considerations – Moving forward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TAJ Data Analysis Framework</dc:title>
  <dc:creator>Andja</dc:creator>
  <cp:lastModifiedBy>De Mets, Patrick</cp:lastModifiedBy>
  <cp:revision>324</cp:revision>
  <dcterms:created xsi:type="dcterms:W3CDTF">2017-03-08T21:27:48Z</dcterms:created>
  <dcterms:modified xsi:type="dcterms:W3CDTF">2022-09-25T07:56:42Z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