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71" r:id="rId13"/>
    <p:sldId id="273" r:id="rId14"/>
    <p:sldId id="272" r:id="rId15"/>
    <p:sldId id="275" r:id="rId16"/>
    <p:sldId id="274" r:id="rId17"/>
    <p:sldId id="276" r:id="rId18"/>
    <p:sldId id="277" r:id="rId19"/>
    <p:sldId id="279" r:id="rId20"/>
    <p:sldId id="278" r:id="rId21"/>
    <p:sldId id="280" r:id="rId22"/>
    <p:sldId id="281" r:id="rId23"/>
    <p:sldId id="282" r:id="rId24"/>
    <p:sldId id="269" r:id="rId25"/>
  </p:sldIdLst>
  <p:sldSz cx="18288000" cy="10287000"/>
  <p:notesSz cx="6858000" cy="9144000"/>
  <p:embeddedFontLst>
    <p:embeddedFont>
      <p:font typeface="Inter" panose="020B0604020202020204" charset="0"/>
      <p:regular r:id="rId26"/>
    </p:embeddedFont>
    <p:embeddedFont>
      <p:font typeface="IBM Plex Sans Bold" panose="020B0604020202020204" charset="0"/>
      <p:regular r:id="rId27"/>
    </p:embeddedFont>
    <p:embeddedFont>
      <p:font typeface="IBM Plex Sans" panose="020B0604020202020204" charset="0"/>
      <p:regular r:id="rId28"/>
    </p:embeddedFont>
    <p:embeddedFont>
      <p:font typeface="Akzidenz-Grotesk" panose="020B0604020202020204" charset="0"/>
      <p:regular r:id="rId29"/>
    </p:embeddedFont>
    <p:embeddedFont>
      <p:font typeface="Inter Ultra-Bold" panose="020B0604020202020204" charset="0"/>
      <p:regular r:id="rId30"/>
    </p:embeddedFont>
    <p:embeddedFont>
      <p:font typeface="Calibri" panose="020F0502020204030204" pitchFamily="34" charset="0"/>
      <p:regular r:id="rId31"/>
      <p:bold r:id="rId32"/>
    </p:embeddedFont>
    <p:embeddedFont>
      <p:font typeface="Aileron" panose="020B0604020202020204" charset="0"/>
      <p:regular r:id="rId33"/>
    </p:embeddedFont>
    <p:embeddedFont>
      <p:font typeface="Bernoru" panose="020B0604020202020204" charset="0"/>
      <p:regular r:id="rId34"/>
    </p:embeddedFont>
    <p:embeddedFont>
      <p:font typeface="Inter Heavy" panose="020B0604020202020204" charset="0"/>
      <p:regular r:id="rId35"/>
    </p:embeddedFont>
    <p:embeddedFont>
      <p:font typeface="Inter Semi-Bold" panose="020B0604020202020204" charset="0"/>
      <p:regular r:id="rId36"/>
    </p:embeddedFont>
    <p:embeddedFont>
      <p:font typeface="Akzidenz-Grotesk Heavy"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59" autoAdjust="0"/>
  </p:normalViewPr>
  <p:slideViewPr>
    <p:cSldViewPr>
      <p:cViewPr varScale="1">
        <p:scale>
          <a:sx n="44" d="100"/>
          <a:sy n="44" d="100"/>
        </p:scale>
        <p:origin x="912"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0.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3.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3.png"/><Relationship Id="rId10" Type="http://schemas.openxmlformats.org/officeDocument/2006/relationships/image" Target="../media/image27.svg"/><Relationship Id="rId4" Type="http://schemas.openxmlformats.org/officeDocument/2006/relationships/image" Target="../media/image12.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5.sv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7.png"/><Relationship Id="rId3" Type="http://schemas.openxmlformats.org/officeDocument/2006/relationships/image" Target="../media/image20.svg"/><Relationship Id="rId7" Type="http://schemas.openxmlformats.org/officeDocument/2006/relationships/image" Target="../media/image49.svg"/><Relationship Id="rId12" Type="http://schemas.openxmlformats.org/officeDocument/2006/relationships/image" Target="../media/image5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3.svg"/><Relationship Id="rId10" Type="http://schemas.openxmlformats.org/officeDocument/2006/relationships/image" Target="../media/image7.svg"/><Relationship Id="rId4" Type="http://schemas.openxmlformats.org/officeDocument/2006/relationships/image" Target="../media/image1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e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67156" y="-2454670"/>
            <a:ext cx="5134293" cy="5134293"/>
          </a:xfrm>
          <a:custGeom>
            <a:avLst/>
            <a:gdLst/>
            <a:ahLst/>
            <a:cxnLst/>
            <a:rect l="l" t="t" r="r" b="b"/>
            <a:pathLst>
              <a:path w="5134293" h="5134293">
                <a:moveTo>
                  <a:pt x="0" y="0"/>
                </a:moveTo>
                <a:lnTo>
                  <a:pt x="5134293" y="0"/>
                </a:lnTo>
                <a:lnTo>
                  <a:pt x="5134293" y="5134293"/>
                </a:lnTo>
                <a:lnTo>
                  <a:pt x="0" y="51342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0949897" y="1401457"/>
            <a:ext cx="7937368" cy="793736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EEDA"/>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6" name="Freeform 6"/>
          <p:cNvSpPr/>
          <p:nvPr/>
        </p:nvSpPr>
        <p:spPr>
          <a:xfrm flipV="1">
            <a:off x="6631968" y="3802248"/>
            <a:ext cx="11656032" cy="9897031"/>
          </a:xfrm>
          <a:custGeom>
            <a:avLst/>
            <a:gdLst/>
            <a:ahLst/>
            <a:cxnLst/>
            <a:rect l="l" t="t" r="r" b="b"/>
            <a:pathLst>
              <a:path w="11656032" h="9897031">
                <a:moveTo>
                  <a:pt x="0" y="9897031"/>
                </a:moveTo>
                <a:lnTo>
                  <a:pt x="11656032" y="9897031"/>
                </a:lnTo>
                <a:lnTo>
                  <a:pt x="11656032" y="0"/>
                </a:lnTo>
                <a:lnTo>
                  <a:pt x="0" y="0"/>
                </a:lnTo>
                <a:lnTo>
                  <a:pt x="0" y="9897031"/>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12331547" y="2679623"/>
            <a:ext cx="4927753" cy="49277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1086" r="-1086"/>
              </a:stretch>
            </a:blipFill>
          </p:spPr>
        </p:sp>
      </p:grpSp>
      <p:grpSp>
        <p:nvGrpSpPr>
          <p:cNvPr id="9" name="Group 9"/>
          <p:cNvGrpSpPr/>
          <p:nvPr/>
        </p:nvGrpSpPr>
        <p:grpSpPr>
          <a:xfrm>
            <a:off x="822348" y="8047856"/>
            <a:ext cx="4178358" cy="762806"/>
            <a:chOff x="0" y="0"/>
            <a:chExt cx="1100473" cy="200904"/>
          </a:xfrm>
        </p:grpSpPr>
        <p:sp>
          <p:nvSpPr>
            <p:cNvPr id="10" name="Freeform 10"/>
            <p:cNvSpPr/>
            <p:nvPr/>
          </p:nvSpPr>
          <p:spPr>
            <a:xfrm>
              <a:off x="0" y="0"/>
              <a:ext cx="1100473" cy="200904"/>
            </a:xfrm>
            <a:custGeom>
              <a:avLst/>
              <a:gdLst/>
              <a:ahLst/>
              <a:cxnLst/>
              <a:rect l="l" t="t" r="r" b="b"/>
              <a:pathLst>
                <a:path w="1100473" h="200904">
                  <a:moveTo>
                    <a:pt x="100452" y="0"/>
                  </a:moveTo>
                  <a:lnTo>
                    <a:pt x="1000021" y="0"/>
                  </a:lnTo>
                  <a:cubicBezTo>
                    <a:pt x="1055499" y="0"/>
                    <a:pt x="1100473" y="44974"/>
                    <a:pt x="1100473" y="100452"/>
                  </a:cubicBezTo>
                  <a:lnTo>
                    <a:pt x="1100473" y="100452"/>
                  </a:lnTo>
                  <a:cubicBezTo>
                    <a:pt x="1100473" y="155930"/>
                    <a:pt x="1055499" y="200904"/>
                    <a:pt x="1000021" y="200904"/>
                  </a:cubicBezTo>
                  <a:lnTo>
                    <a:pt x="100452" y="200904"/>
                  </a:lnTo>
                  <a:cubicBezTo>
                    <a:pt x="44974" y="200904"/>
                    <a:pt x="0" y="155930"/>
                    <a:pt x="0" y="100452"/>
                  </a:cubicBezTo>
                  <a:lnTo>
                    <a:pt x="0" y="100452"/>
                  </a:lnTo>
                  <a:cubicBezTo>
                    <a:pt x="0" y="44974"/>
                    <a:pt x="44974" y="0"/>
                    <a:pt x="100452" y="0"/>
                  </a:cubicBezTo>
                  <a:close/>
                </a:path>
              </a:pathLst>
            </a:custGeom>
            <a:solidFill>
              <a:srgbClr val="447140"/>
            </a:solidFill>
            <a:ln cap="rnd">
              <a:noFill/>
              <a:prstDash val="solid"/>
              <a:round/>
            </a:ln>
          </p:spPr>
        </p:sp>
        <p:sp>
          <p:nvSpPr>
            <p:cNvPr id="11" name="TextBox 11"/>
            <p:cNvSpPr txBox="1"/>
            <p:nvPr/>
          </p:nvSpPr>
          <p:spPr>
            <a:xfrm>
              <a:off x="0" y="-47625"/>
              <a:ext cx="1100473" cy="248529"/>
            </a:xfrm>
            <a:prstGeom prst="rect">
              <a:avLst/>
            </a:prstGeom>
          </p:spPr>
          <p:txBody>
            <a:bodyPr lIns="50800" tIns="50800" rIns="50800" bIns="50800" rtlCol="0" anchor="ctr"/>
            <a:lstStyle/>
            <a:p>
              <a:pPr marL="0" lvl="0" indent="0" algn="ctr">
                <a:lnSpc>
                  <a:spcPts val="3220"/>
                </a:lnSpc>
                <a:spcBef>
                  <a:spcPct val="0"/>
                </a:spcBef>
              </a:pPr>
              <a:endParaRPr/>
            </a:p>
          </p:txBody>
        </p:sp>
      </p:grpSp>
      <p:sp>
        <p:nvSpPr>
          <p:cNvPr id="12" name="Freeform 12"/>
          <p:cNvSpPr/>
          <p:nvPr/>
        </p:nvSpPr>
        <p:spPr>
          <a:xfrm>
            <a:off x="-3357252" y="6659960"/>
            <a:ext cx="7254081" cy="7254081"/>
          </a:xfrm>
          <a:custGeom>
            <a:avLst/>
            <a:gdLst/>
            <a:ahLst/>
            <a:cxnLst/>
            <a:rect l="l" t="t" r="r" b="b"/>
            <a:pathLst>
              <a:path w="7254081" h="7254081">
                <a:moveTo>
                  <a:pt x="0" y="0"/>
                </a:moveTo>
                <a:lnTo>
                  <a:pt x="7254081" y="0"/>
                </a:lnTo>
                <a:lnTo>
                  <a:pt x="7254081" y="7254080"/>
                </a:lnTo>
                <a:lnTo>
                  <a:pt x="0" y="72540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6525785" y="92463"/>
            <a:ext cx="1467030" cy="1387010"/>
          </a:xfrm>
          <a:custGeom>
            <a:avLst/>
            <a:gdLst/>
            <a:ahLst/>
            <a:cxnLst/>
            <a:rect l="l" t="t" r="r" b="b"/>
            <a:pathLst>
              <a:path w="1467030" h="1387010">
                <a:moveTo>
                  <a:pt x="0" y="0"/>
                </a:moveTo>
                <a:lnTo>
                  <a:pt x="1467030" y="0"/>
                </a:lnTo>
                <a:lnTo>
                  <a:pt x="1467030" y="1387010"/>
                </a:lnTo>
                <a:lnTo>
                  <a:pt x="0" y="13870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1029898" y="8888817"/>
            <a:ext cx="3763257" cy="369483"/>
          </a:xfrm>
          <a:custGeom>
            <a:avLst/>
            <a:gdLst/>
            <a:ahLst/>
            <a:cxnLst/>
            <a:rect l="l" t="t" r="r" b="b"/>
            <a:pathLst>
              <a:path w="3763257" h="369483">
                <a:moveTo>
                  <a:pt x="0" y="0"/>
                </a:moveTo>
                <a:lnTo>
                  <a:pt x="3763258" y="0"/>
                </a:lnTo>
                <a:lnTo>
                  <a:pt x="3763258" y="369483"/>
                </a:lnTo>
                <a:lnTo>
                  <a:pt x="0" y="36948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a:off x="14911244" y="8888817"/>
            <a:ext cx="2348056" cy="388497"/>
          </a:xfrm>
          <a:custGeom>
            <a:avLst/>
            <a:gdLst/>
            <a:ahLst/>
            <a:cxnLst/>
            <a:rect l="l" t="t" r="r" b="b"/>
            <a:pathLst>
              <a:path w="2348056" h="388497">
                <a:moveTo>
                  <a:pt x="0" y="0"/>
                </a:moveTo>
                <a:lnTo>
                  <a:pt x="2348056" y="0"/>
                </a:lnTo>
                <a:lnTo>
                  <a:pt x="2348056" y="388496"/>
                </a:lnTo>
                <a:lnTo>
                  <a:pt x="0" y="38849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Freeform 16"/>
          <p:cNvSpPr/>
          <p:nvPr/>
        </p:nvSpPr>
        <p:spPr>
          <a:xfrm>
            <a:off x="12331547" y="2684932"/>
            <a:ext cx="5008452" cy="5005144"/>
          </a:xfrm>
          <a:custGeom>
            <a:avLst/>
            <a:gdLst/>
            <a:ahLst/>
            <a:cxnLst/>
            <a:rect l="l" t="t" r="r" b="b"/>
            <a:pathLst>
              <a:path w="5008452" h="5005144">
                <a:moveTo>
                  <a:pt x="0" y="0"/>
                </a:moveTo>
                <a:lnTo>
                  <a:pt x="5008452" y="0"/>
                </a:lnTo>
                <a:lnTo>
                  <a:pt x="5008452" y="5005144"/>
                </a:lnTo>
                <a:lnTo>
                  <a:pt x="0" y="5005144"/>
                </a:lnTo>
                <a:lnTo>
                  <a:pt x="0" y="0"/>
                </a:lnTo>
                <a:close/>
              </a:path>
            </a:pathLst>
          </a:custGeom>
          <a:blipFill>
            <a:blip r:embed="rId13"/>
            <a:stretch>
              <a:fillRect/>
            </a:stretch>
          </a:blipFill>
        </p:spPr>
      </p:sp>
      <p:sp>
        <p:nvSpPr>
          <p:cNvPr id="17" name="Freeform 17"/>
          <p:cNvSpPr/>
          <p:nvPr/>
        </p:nvSpPr>
        <p:spPr>
          <a:xfrm>
            <a:off x="707904" y="7892267"/>
            <a:ext cx="4407246" cy="1073984"/>
          </a:xfrm>
          <a:custGeom>
            <a:avLst/>
            <a:gdLst/>
            <a:ahLst/>
            <a:cxnLst/>
            <a:rect l="l" t="t" r="r" b="b"/>
            <a:pathLst>
              <a:path w="4407246" h="1073984">
                <a:moveTo>
                  <a:pt x="0" y="0"/>
                </a:moveTo>
                <a:lnTo>
                  <a:pt x="4407246" y="0"/>
                </a:lnTo>
                <a:lnTo>
                  <a:pt x="4407246" y="1073984"/>
                </a:lnTo>
                <a:lnTo>
                  <a:pt x="0" y="107398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TextBox 18"/>
          <p:cNvSpPr txBox="1"/>
          <p:nvPr/>
        </p:nvSpPr>
        <p:spPr>
          <a:xfrm>
            <a:off x="1947147" y="8230822"/>
            <a:ext cx="3446276" cy="349248"/>
          </a:xfrm>
          <a:prstGeom prst="rect">
            <a:avLst/>
          </a:prstGeom>
        </p:spPr>
        <p:txBody>
          <a:bodyPr lIns="0" tIns="0" rIns="0" bIns="0" rtlCol="0" anchor="t">
            <a:spAutoFit/>
          </a:bodyPr>
          <a:lstStyle/>
          <a:p>
            <a:pPr algn="just">
              <a:lnSpc>
                <a:spcPts val="2800"/>
              </a:lnSpc>
            </a:pPr>
            <a:r>
              <a:rPr lang="en-US" sz="2000" b="1">
                <a:solidFill>
                  <a:srgbClr val="2B4F28"/>
                </a:solidFill>
                <a:latin typeface="Inter Semi-Bold"/>
                <a:ea typeface="Inter Semi-Bold"/>
                <a:cs typeface="Inter Semi-Bold"/>
                <a:sym typeface="Inter Semi-Bold"/>
              </a:rPr>
              <a:t>   www.tax.gov.sd</a:t>
            </a:r>
          </a:p>
        </p:txBody>
      </p:sp>
      <p:sp>
        <p:nvSpPr>
          <p:cNvPr id="19" name="Freeform 19"/>
          <p:cNvSpPr/>
          <p:nvPr/>
        </p:nvSpPr>
        <p:spPr>
          <a:xfrm>
            <a:off x="1806756" y="8299289"/>
            <a:ext cx="280781" cy="280781"/>
          </a:xfrm>
          <a:custGeom>
            <a:avLst/>
            <a:gdLst/>
            <a:ahLst/>
            <a:cxnLst/>
            <a:rect l="l" t="t" r="r" b="b"/>
            <a:pathLst>
              <a:path w="280781" h="280781">
                <a:moveTo>
                  <a:pt x="0" y="0"/>
                </a:moveTo>
                <a:lnTo>
                  <a:pt x="280781" y="0"/>
                </a:lnTo>
                <a:lnTo>
                  <a:pt x="280781" y="280781"/>
                </a:lnTo>
                <a:lnTo>
                  <a:pt x="0" y="28078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0" name="Freeform 20"/>
          <p:cNvSpPr/>
          <p:nvPr/>
        </p:nvSpPr>
        <p:spPr>
          <a:xfrm flipH="1">
            <a:off x="9676902" y="656503"/>
            <a:ext cx="1526433" cy="1534805"/>
          </a:xfrm>
          <a:custGeom>
            <a:avLst/>
            <a:gdLst/>
            <a:ahLst/>
            <a:cxnLst/>
            <a:rect l="l" t="t" r="r" b="b"/>
            <a:pathLst>
              <a:path w="1526433" h="1534805">
                <a:moveTo>
                  <a:pt x="1526434" y="0"/>
                </a:moveTo>
                <a:lnTo>
                  <a:pt x="0" y="0"/>
                </a:lnTo>
                <a:lnTo>
                  <a:pt x="0" y="1534805"/>
                </a:lnTo>
                <a:lnTo>
                  <a:pt x="1526434" y="1534805"/>
                </a:lnTo>
                <a:lnTo>
                  <a:pt x="1526434"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1" name="TextBox 21"/>
          <p:cNvSpPr txBox="1"/>
          <p:nvPr/>
        </p:nvSpPr>
        <p:spPr>
          <a:xfrm>
            <a:off x="1947147" y="5525582"/>
            <a:ext cx="7475144" cy="633730"/>
          </a:xfrm>
          <a:prstGeom prst="rect">
            <a:avLst/>
          </a:prstGeom>
        </p:spPr>
        <p:txBody>
          <a:bodyPr lIns="0" tIns="0" rIns="0" bIns="0" rtlCol="0" anchor="t">
            <a:spAutoFit/>
          </a:bodyPr>
          <a:lstStyle/>
          <a:p>
            <a:pPr algn="l">
              <a:lnSpc>
                <a:spcPts val="4370"/>
              </a:lnSpc>
            </a:pPr>
            <a:r>
              <a:rPr lang="en-US" sz="3800" b="1">
                <a:solidFill>
                  <a:srgbClr val="2B4F28"/>
                </a:solidFill>
                <a:latin typeface="Akzidenz-Grotesk Heavy"/>
                <a:ea typeface="Akzidenz-Grotesk Heavy"/>
                <a:cs typeface="Akzidenz-Grotesk Heavy"/>
                <a:sym typeface="Akzidenz-Grotesk Heavy"/>
              </a:rPr>
              <a:t>Opportunities and Challenges</a:t>
            </a:r>
          </a:p>
        </p:txBody>
      </p:sp>
      <p:sp>
        <p:nvSpPr>
          <p:cNvPr id="22" name="TextBox 22"/>
          <p:cNvSpPr txBox="1"/>
          <p:nvPr/>
        </p:nvSpPr>
        <p:spPr>
          <a:xfrm>
            <a:off x="2087537" y="3541376"/>
            <a:ext cx="7257487" cy="2311781"/>
          </a:xfrm>
          <a:prstGeom prst="rect">
            <a:avLst/>
          </a:prstGeom>
        </p:spPr>
        <p:txBody>
          <a:bodyPr lIns="0" tIns="0" rIns="0" bIns="0" rtlCol="0" anchor="t">
            <a:spAutoFit/>
          </a:bodyPr>
          <a:lstStyle/>
          <a:p>
            <a:pPr algn="ctr">
              <a:lnSpc>
                <a:spcPts val="6160"/>
              </a:lnSpc>
            </a:pPr>
            <a:r>
              <a:rPr lang="en-US" sz="5500">
                <a:solidFill>
                  <a:srgbClr val="244721"/>
                </a:solidFill>
                <a:latin typeface="Bernoru"/>
                <a:ea typeface="Bernoru"/>
                <a:cs typeface="Bernoru"/>
                <a:sym typeface="Bernoru"/>
              </a:rPr>
              <a:t>TAX  ON DIGITAL SERVICES IN SUDAN </a:t>
            </a:r>
          </a:p>
          <a:p>
            <a:pPr algn="ctr">
              <a:lnSpc>
                <a:spcPts val="5824"/>
              </a:lnSpc>
            </a:pPr>
            <a:endParaRPr lang="en-US" sz="5500">
              <a:solidFill>
                <a:srgbClr val="244721"/>
              </a:solidFill>
              <a:latin typeface="Bernoru"/>
              <a:ea typeface="Bernoru"/>
              <a:cs typeface="Bernoru"/>
              <a:sym typeface="Bernoru"/>
            </a:endParaRPr>
          </a:p>
        </p:txBody>
      </p:sp>
      <p:sp>
        <p:nvSpPr>
          <p:cNvPr id="23" name="TextBox 23"/>
          <p:cNvSpPr txBox="1"/>
          <p:nvPr/>
        </p:nvSpPr>
        <p:spPr>
          <a:xfrm>
            <a:off x="1947147" y="1078465"/>
            <a:ext cx="7978378" cy="633730"/>
          </a:xfrm>
          <a:prstGeom prst="rect">
            <a:avLst/>
          </a:prstGeom>
        </p:spPr>
        <p:txBody>
          <a:bodyPr lIns="0" tIns="0" rIns="0" bIns="0" rtlCol="0" anchor="t">
            <a:spAutoFit/>
          </a:bodyPr>
          <a:lstStyle/>
          <a:p>
            <a:pPr marL="0" lvl="0" indent="0" algn="l">
              <a:lnSpc>
                <a:spcPts val="4370"/>
              </a:lnSpc>
              <a:spcBef>
                <a:spcPct val="0"/>
              </a:spcBef>
            </a:pPr>
            <a:r>
              <a:rPr lang="en-US" sz="3800" u="none" strike="noStrike">
                <a:solidFill>
                  <a:srgbClr val="2B4F28"/>
                </a:solidFill>
                <a:latin typeface="Akzidenz-Grotesk"/>
                <a:ea typeface="Akzidenz-Grotesk"/>
                <a:cs typeface="Akzidenz-Grotesk"/>
                <a:sym typeface="Akzidenz-Grotesk"/>
              </a:rPr>
              <a:t>Republic of Sudan - Taxation Chamber</a:t>
            </a:r>
          </a:p>
        </p:txBody>
      </p:sp>
      <p:sp>
        <p:nvSpPr>
          <p:cNvPr id="24" name="Freeform 24"/>
          <p:cNvSpPr/>
          <p:nvPr/>
        </p:nvSpPr>
        <p:spPr>
          <a:xfrm flipV="1">
            <a:off x="707904" y="634055"/>
            <a:ext cx="1526433" cy="1534805"/>
          </a:xfrm>
          <a:custGeom>
            <a:avLst/>
            <a:gdLst/>
            <a:ahLst/>
            <a:cxnLst/>
            <a:rect l="l" t="t" r="r" b="b"/>
            <a:pathLst>
              <a:path w="1526433" h="1534805">
                <a:moveTo>
                  <a:pt x="0" y="1534805"/>
                </a:moveTo>
                <a:lnTo>
                  <a:pt x="1526433" y="1534805"/>
                </a:lnTo>
                <a:lnTo>
                  <a:pt x="1526433" y="0"/>
                </a:lnTo>
                <a:lnTo>
                  <a:pt x="0" y="0"/>
                </a:lnTo>
                <a:lnTo>
                  <a:pt x="0" y="1534805"/>
                </a:lnTo>
                <a:close/>
              </a:path>
            </a:pathLst>
          </a:custGeom>
          <a:blipFill>
            <a:blip r:embed="rId18">
              <a:extLst>
                <a:ext uri="{96DAC541-7B7A-43D3-8B79-37D633B846F1}">
                  <asvg:svgBlip xmlns:asvg="http://schemas.microsoft.com/office/drawing/2016/SVG/main" xmlns="" r:embed="rId19"/>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4F28"/>
        </a:solidFill>
        <a:effectLst/>
      </p:bgPr>
    </p:bg>
    <p:spTree>
      <p:nvGrpSpPr>
        <p:cNvPr id="1" name=""/>
        <p:cNvGrpSpPr/>
        <p:nvPr/>
      </p:nvGrpSpPr>
      <p:grpSpPr>
        <a:xfrm>
          <a:off x="0" y="0"/>
          <a:ext cx="0" cy="0"/>
          <a:chOff x="0" y="0"/>
          <a:chExt cx="0" cy="0"/>
        </a:xfrm>
      </p:grpSpPr>
      <p:grpSp>
        <p:nvGrpSpPr>
          <p:cNvPr id="2" name="Group 2"/>
          <p:cNvGrpSpPr/>
          <p:nvPr/>
        </p:nvGrpSpPr>
        <p:grpSpPr>
          <a:xfrm>
            <a:off x="0" y="5390169"/>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F3E1C"/>
            </a:solidFill>
            <a:ln cap="sq">
              <a:noFill/>
              <a:prstDash val="solid"/>
              <a:miter/>
            </a:ln>
          </p:spPr>
        </p:sp>
        <p:sp>
          <p:nvSpPr>
            <p:cNvPr id="4" name="TextBox 4"/>
            <p:cNvSpPr txBox="1"/>
            <p:nvPr/>
          </p:nvSpPr>
          <p:spPr>
            <a:xfrm>
              <a:off x="0" y="-47625"/>
              <a:ext cx="4816593" cy="860425"/>
            </a:xfrm>
            <a:prstGeom prst="rect">
              <a:avLst/>
            </a:prstGeom>
          </p:spPr>
          <p:txBody>
            <a:bodyPr lIns="50800" tIns="50800" rIns="50800" bIns="50800" rtlCol="0" anchor="ctr"/>
            <a:lstStyle/>
            <a:p>
              <a:pPr marL="0" lvl="0" indent="0" algn="ctr">
                <a:lnSpc>
                  <a:spcPts val="3220"/>
                </a:lnSpc>
                <a:spcBef>
                  <a:spcPct val="0"/>
                </a:spcBef>
              </a:pPr>
              <a:endParaRPr/>
            </a:p>
          </p:txBody>
        </p:sp>
      </p:grpSp>
      <p:sp>
        <p:nvSpPr>
          <p:cNvPr id="5" name="Freeform 5"/>
          <p:cNvSpPr/>
          <p:nvPr/>
        </p:nvSpPr>
        <p:spPr>
          <a:xfrm>
            <a:off x="12840409" y="-1904562"/>
            <a:ext cx="8837781" cy="8837781"/>
          </a:xfrm>
          <a:custGeom>
            <a:avLst/>
            <a:gdLst/>
            <a:ahLst/>
            <a:cxnLst/>
            <a:rect l="l" t="t" r="r" b="b"/>
            <a:pathLst>
              <a:path w="8837781" h="8837781">
                <a:moveTo>
                  <a:pt x="0" y="0"/>
                </a:moveTo>
                <a:lnTo>
                  <a:pt x="8837782" y="0"/>
                </a:lnTo>
                <a:lnTo>
                  <a:pt x="8837782" y="8837781"/>
                </a:lnTo>
                <a:lnTo>
                  <a:pt x="0" y="88377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2019955" y="5081416"/>
            <a:ext cx="11273082" cy="762806"/>
            <a:chOff x="0" y="0"/>
            <a:chExt cx="2969042" cy="200904"/>
          </a:xfrm>
        </p:grpSpPr>
        <p:sp>
          <p:nvSpPr>
            <p:cNvPr id="7" name="Freeform 7"/>
            <p:cNvSpPr/>
            <p:nvPr/>
          </p:nvSpPr>
          <p:spPr>
            <a:xfrm>
              <a:off x="0" y="0"/>
              <a:ext cx="2969042" cy="200904"/>
            </a:xfrm>
            <a:custGeom>
              <a:avLst/>
              <a:gdLst/>
              <a:ahLst/>
              <a:cxnLst/>
              <a:rect l="l" t="t" r="r" b="b"/>
              <a:pathLst>
                <a:path w="2969042" h="200904">
                  <a:moveTo>
                    <a:pt x="35025" y="0"/>
                  </a:moveTo>
                  <a:lnTo>
                    <a:pt x="2934017" y="0"/>
                  </a:lnTo>
                  <a:cubicBezTo>
                    <a:pt x="2953361" y="0"/>
                    <a:pt x="2969042" y="15681"/>
                    <a:pt x="2969042" y="35025"/>
                  </a:cubicBezTo>
                  <a:lnTo>
                    <a:pt x="2969042" y="165879"/>
                  </a:lnTo>
                  <a:cubicBezTo>
                    <a:pt x="2969042" y="175168"/>
                    <a:pt x="2965352" y="184077"/>
                    <a:pt x="2958784" y="190645"/>
                  </a:cubicBezTo>
                  <a:cubicBezTo>
                    <a:pt x="2952215" y="197214"/>
                    <a:pt x="2943307" y="200904"/>
                    <a:pt x="2934017" y="200904"/>
                  </a:cubicBezTo>
                  <a:lnTo>
                    <a:pt x="35025" y="200904"/>
                  </a:lnTo>
                  <a:cubicBezTo>
                    <a:pt x="25736" y="200904"/>
                    <a:pt x="16827" y="197214"/>
                    <a:pt x="10259" y="190645"/>
                  </a:cubicBezTo>
                  <a:cubicBezTo>
                    <a:pt x="3690" y="184077"/>
                    <a:pt x="0" y="175168"/>
                    <a:pt x="0" y="165879"/>
                  </a:cubicBezTo>
                  <a:lnTo>
                    <a:pt x="0" y="35025"/>
                  </a:lnTo>
                  <a:cubicBezTo>
                    <a:pt x="0" y="25736"/>
                    <a:pt x="3690" y="16827"/>
                    <a:pt x="10259" y="10259"/>
                  </a:cubicBezTo>
                  <a:cubicBezTo>
                    <a:pt x="16827" y="3690"/>
                    <a:pt x="25736" y="0"/>
                    <a:pt x="35025" y="0"/>
                  </a:cubicBezTo>
                  <a:close/>
                </a:path>
              </a:pathLst>
            </a:custGeom>
            <a:solidFill>
              <a:srgbClr val="B7DC9A"/>
            </a:solidFill>
          </p:spPr>
        </p:sp>
        <p:sp>
          <p:nvSpPr>
            <p:cNvPr id="8" name="TextBox 8"/>
            <p:cNvSpPr txBox="1"/>
            <p:nvPr/>
          </p:nvSpPr>
          <p:spPr>
            <a:xfrm>
              <a:off x="0" y="-47625"/>
              <a:ext cx="2969042" cy="248529"/>
            </a:xfrm>
            <a:prstGeom prst="rect">
              <a:avLst/>
            </a:prstGeom>
          </p:spPr>
          <p:txBody>
            <a:bodyPr lIns="50800" tIns="50800" rIns="50800" bIns="50800" rtlCol="0" anchor="ctr"/>
            <a:lstStyle/>
            <a:p>
              <a:pPr algn="ctr">
                <a:lnSpc>
                  <a:spcPts val="3220"/>
                </a:lnSpc>
              </a:pPr>
              <a:endParaRPr/>
            </a:p>
          </p:txBody>
        </p:sp>
      </p:grpSp>
      <p:grpSp>
        <p:nvGrpSpPr>
          <p:cNvPr id="9" name="Group 9"/>
          <p:cNvGrpSpPr/>
          <p:nvPr/>
        </p:nvGrpSpPr>
        <p:grpSpPr>
          <a:xfrm>
            <a:off x="1181100" y="2132926"/>
            <a:ext cx="8152988" cy="762806"/>
            <a:chOff x="0" y="0"/>
            <a:chExt cx="2147289" cy="200904"/>
          </a:xfrm>
        </p:grpSpPr>
        <p:sp>
          <p:nvSpPr>
            <p:cNvPr id="10" name="Freeform 10"/>
            <p:cNvSpPr/>
            <p:nvPr/>
          </p:nvSpPr>
          <p:spPr>
            <a:xfrm>
              <a:off x="0" y="0"/>
              <a:ext cx="2147289" cy="200904"/>
            </a:xfrm>
            <a:custGeom>
              <a:avLst/>
              <a:gdLst/>
              <a:ahLst/>
              <a:cxnLst/>
              <a:rect l="l" t="t" r="r" b="b"/>
              <a:pathLst>
                <a:path w="2147289" h="200904">
                  <a:moveTo>
                    <a:pt x="48429" y="0"/>
                  </a:moveTo>
                  <a:lnTo>
                    <a:pt x="2098860" y="0"/>
                  </a:lnTo>
                  <a:cubicBezTo>
                    <a:pt x="2111704" y="0"/>
                    <a:pt x="2124022" y="5102"/>
                    <a:pt x="2133104" y="14184"/>
                  </a:cubicBezTo>
                  <a:cubicBezTo>
                    <a:pt x="2142187" y="23267"/>
                    <a:pt x="2147289" y="35585"/>
                    <a:pt x="2147289" y="48429"/>
                  </a:cubicBezTo>
                  <a:lnTo>
                    <a:pt x="2147289" y="152475"/>
                  </a:lnTo>
                  <a:cubicBezTo>
                    <a:pt x="2147289" y="165319"/>
                    <a:pt x="2142187" y="177637"/>
                    <a:pt x="2133104" y="186719"/>
                  </a:cubicBezTo>
                  <a:cubicBezTo>
                    <a:pt x="2124022" y="195801"/>
                    <a:pt x="2111704" y="200904"/>
                    <a:pt x="2098860" y="200904"/>
                  </a:cubicBezTo>
                  <a:lnTo>
                    <a:pt x="48429" y="200904"/>
                  </a:lnTo>
                  <a:cubicBezTo>
                    <a:pt x="35585" y="200904"/>
                    <a:pt x="23267" y="195801"/>
                    <a:pt x="14184" y="186719"/>
                  </a:cubicBezTo>
                  <a:cubicBezTo>
                    <a:pt x="5102" y="177637"/>
                    <a:pt x="0" y="165319"/>
                    <a:pt x="0" y="152475"/>
                  </a:cubicBezTo>
                  <a:lnTo>
                    <a:pt x="0" y="48429"/>
                  </a:lnTo>
                  <a:cubicBezTo>
                    <a:pt x="0" y="35585"/>
                    <a:pt x="5102" y="23267"/>
                    <a:pt x="14184" y="14184"/>
                  </a:cubicBezTo>
                  <a:cubicBezTo>
                    <a:pt x="23267" y="5102"/>
                    <a:pt x="35585" y="0"/>
                    <a:pt x="48429" y="0"/>
                  </a:cubicBezTo>
                  <a:close/>
                </a:path>
              </a:pathLst>
            </a:custGeom>
            <a:solidFill>
              <a:srgbClr val="B7DC9A"/>
            </a:solidFill>
          </p:spPr>
        </p:sp>
        <p:sp>
          <p:nvSpPr>
            <p:cNvPr id="11" name="TextBox 11"/>
            <p:cNvSpPr txBox="1"/>
            <p:nvPr/>
          </p:nvSpPr>
          <p:spPr>
            <a:xfrm>
              <a:off x="0" y="-47625"/>
              <a:ext cx="2147289" cy="248529"/>
            </a:xfrm>
            <a:prstGeom prst="rect">
              <a:avLst/>
            </a:prstGeom>
          </p:spPr>
          <p:txBody>
            <a:bodyPr lIns="50800" tIns="50800" rIns="50800" bIns="50800" rtlCol="0" anchor="ctr"/>
            <a:lstStyle/>
            <a:p>
              <a:pPr algn="ctr">
                <a:lnSpc>
                  <a:spcPts val="3220"/>
                </a:lnSpc>
              </a:pPr>
              <a:endParaRPr/>
            </a:p>
          </p:txBody>
        </p:sp>
      </p:grpSp>
      <p:sp>
        <p:nvSpPr>
          <p:cNvPr id="12" name="Freeform 12"/>
          <p:cNvSpPr/>
          <p:nvPr/>
        </p:nvSpPr>
        <p:spPr>
          <a:xfrm>
            <a:off x="6020917" y="7421534"/>
            <a:ext cx="12385052" cy="9367603"/>
          </a:xfrm>
          <a:custGeom>
            <a:avLst/>
            <a:gdLst/>
            <a:ahLst/>
            <a:cxnLst/>
            <a:rect l="l" t="t" r="r" b="b"/>
            <a:pathLst>
              <a:path w="12385052" h="9367603">
                <a:moveTo>
                  <a:pt x="0" y="0"/>
                </a:moveTo>
                <a:lnTo>
                  <a:pt x="12385052" y="0"/>
                </a:lnTo>
                <a:lnTo>
                  <a:pt x="12385052" y="9367603"/>
                </a:lnTo>
                <a:lnTo>
                  <a:pt x="0" y="93676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13" name="Freeform 13"/>
          <p:cNvSpPr/>
          <p:nvPr/>
        </p:nvSpPr>
        <p:spPr>
          <a:xfrm>
            <a:off x="-3200151" y="7230870"/>
            <a:ext cx="7045593" cy="7045593"/>
          </a:xfrm>
          <a:custGeom>
            <a:avLst/>
            <a:gdLst/>
            <a:ahLst/>
            <a:cxnLst/>
            <a:rect l="l" t="t" r="r" b="b"/>
            <a:pathLst>
              <a:path w="7045593" h="7045593">
                <a:moveTo>
                  <a:pt x="0" y="0"/>
                </a:moveTo>
                <a:lnTo>
                  <a:pt x="7045593" y="0"/>
                </a:lnTo>
                <a:lnTo>
                  <a:pt x="7045593" y="7045593"/>
                </a:lnTo>
                <a:lnTo>
                  <a:pt x="0" y="70455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a:off x="1181100" y="8990849"/>
            <a:ext cx="3905250" cy="383425"/>
          </a:xfrm>
          <a:custGeom>
            <a:avLst/>
            <a:gdLst/>
            <a:ahLst/>
            <a:cxnLst/>
            <a:rect l="l" t="t" r="r" b="b"/>
            <a:pathLst>
              <a:path w="3905250" h="383425">
                <a:moveTo>
                  <a:pt x="0" y="0"/>
                </a:moveTo>
                <a:lnTo>
                  <a:pt x="3905250" y="0"/>
                </a:lnTo>
                <a:lnTo>
                  <a:pt x="3905250" y="383425"/>
                </a:lnTo>
                <a:lnTo>
                  <a:pt x="0" y="3834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5" name="Group 15"/>
          <p:cNvGrpSpPr/>
          <p:nvPr/>
        </p:nvGrpSpPr>
        <p:grpSpPr>
          <a:xfrm>
            <a:off x="624532" y="4840388"/>
            <a:ext cx="1113136" cy="111313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a:ln cap="sq">
              <a:noFill/>
              <a:prstDash val="solid"/>
              <a:miter/>
            </a:ln>
          </p:spPr>
        </p:sp>
      </p:grpSp>
      <p:grpSp>
        <p:nvGrpSpPr>
          <p:cNvPr id="17" name="Group 17"/>
          <p:cNvGrpSpPr/>
          <p:nvPr/>
        </p:nvGrpSpPr>
        <p:grpSpPr>
          <a:xfrm>
            <a:off x="644941" y="7061127"/>
            <a:ext cx="1113136" cy="111313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a:ln cap="sq">
              <a:noFill/>
              <a:prstDash val="solid"/>
              <a:miter/>
            </a:ln>
          </p:spPr>
        </p:sp>
      </p:grpSp>
      <p:grpSp>
        <p:nvGrpSpPr>
          <p:cNvPr id="19" name="Group 19"/>
          <p:cNvGrpSpPr/>
          <p:nvPr/>
        </p:nvGrpSpPr>
        <p:grpSpPr>
          <a:xfrm>
            <a:off x="2019955" y="7230870"/>
            <a:ext cx="11273082" cy="762806"/>
            <a:chOff x="0" y="0"/>
            <a:chExt cx="2969042" cy="200904"/>
          </a:xfrm>
        </p:grpSpPr>
        <p:sp>
          <p:nvSpPr>
            <p:cNvPr id="20" name="Freeform 20"/>
            <p:cNvSpPr/>
            <p:nvPr/>
          </p:nvSpPr>
          <p:spPr>
            <a:xfrm>
              <a:off x="0" y="0"/>
              <a:ext cx="2969042" cy="200904"/>
            </a:xfrm>
            <a:custGeom>
              <a:avLst/>
              <a:gdLst/>
              <a:ahLst/>
              <a:cxnLst/>
              <a:rect l="l" t="t" r="r" b="b"/>
              <a:pathLst>
                <a:path w="2969042" h="200904">
                  <a:moveTo>
                    <a:pt x="35025" y="0"/>
                  </a:moveTo>
                  <a:lnTo>
                    <a:pt x="2934017" y="0"/>
                  </a:lnTo>
                  <a:cubicBezTo>
                    <a:pt x="2953361" y="0"/>
                    <a:pt x="2969042" y="15681"/>
                    <a:pt x="2969042" y="35025"/>
                  </a:cubicBezTo>
                  <a:lnTo>
                    <a:pt x="2969042" y="165879"/>
                  </a:lnTo>
                  <a:cubicBezTo>
                    <a:pt x="2969042" y="175168"/>
                    <a:pt x="2965352" y="184077"/>
                    <a:pt x="2958784" y="190645"/>
                  </a:cubicBezTo>
                  <a:cubicBezTo>
                    <a:pt x="2952215" y="197214"/>
                    <a:pt x="2943307" y="200904"/>
                    <a:pt x="2934017" y="200904"/>
                  </a:cubicBezTo>
                  <a:lnTo>
                    <a:pt x="35025" y="200904"/>
                  </a:lnTo>
                  <a:cubicBezTo>
                    <a:pt x="25736" y="200904"/>
                    <a:pt x="16827" y="197214"/>
                    <a:pt x="10259" y="190645"/>
                  </a:cubicBezTo>
                  <a:cubicBezTo>
                    <a:pt x="3690" y="184077"/>
                    <a:pt x="0" y="175168"/>
                    <a:pt x="0" y="165879"/>
                  </a:cubicBezTo>
                  <a:lnTo>
                    <a:pt x="0" y="35025"/>
                  </a:lnTo>
                  <a:cubicBezTo>
                    <a:pt x="0" y="25736"/>
                    <a:pt x="3690" y="16827"/>
                    <a:pt x="10259" y="10259"/>
                  </a:cubicBezTo>
                  <a:cubicBezTo>
                    <a:pt x="16827" y="3690"/>
                    <a:pt x="25736" y="0"/>
                    <a:pt x="35025" y="0"/>
                  </a:cubicBezTo>
                  <a:close/>
                </a:path>
              </a:pathLst>
            </a:custGeom>
            <a:solidFill>
              <a:srgbClr val="B7DC9A"/>
            </a:solidFill>
          </p:spPr>
        </p:sp>
        <p:sp>
          <p:nvSpPr>
            <p:cNvPr id="21" name="TextBox 21"/>
            <p:cNvSpPr txBox="1"/>
            <p:nvPr/>
          </p:nvSpPr>
          <p:spPr>
            <a:xfrm>
              <a:off x="0" y="-47625"/>
              <a:ext cx="2969042" cy="248529"/>
            </a:xfrm>
            <a:prstGeom prst="rect">
              <a:avLst/>
            </a:prstGeom>
          </p:spPr>
          <p:txBody>
            <a:bodyPr lIns="50800" tIns="50800" rIns="50800" bIns="50800" rtlCol="0" anchor="ctr"/>
            <a:lstStyle/>
            <a:p>
              <a:pPr algn="ctr">
                <a:lnSpc>
                  <a:spcPts val="3220"/>
                </a:lnSpc>
              </a:pPr>
              <a:endParaRPr/>
            </a:p>
          </p:txBody>
        </p:sp>
      </p:grpSp>
      <p:grpSp>
        <p:nvGrpSpPr>
          <p:cNvPr id="22" name="Group 22"/>
          <p:cNvGrpSpPr>
            <a:grpSpLocks noChangeAspect="1"/>
          </p:cNvGrpSpPr>
          <p:nvPr/>
        </p:nvGrpSpPr>
        <p:grpSpPr>
          <a:xfrm>
            <a:off x="13139273" y="272547"/>
            <a:ext cx="4320540" cy="4320540"/>
            <a:chOff x="0" y="0"/>
            <a:chExt cx="6350000" cy="6350000"/>
          </a:xfrm>
        </p:grpSpPr>
        <p:sp>
          <p:nvSpPr>
            <p:cNvPr id="23" name="Freeform 23"/>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9"/>
              <a:stretch>
                <a:fillRect/>
              </a:stretch>
            </a:blipFill>
          </p:spPr>
        </p:sp>
        <p:sp>
          <p:nvSpPr>
            <p:cNvPr id="24" name="Freeform 24"/>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447140"/>
            </a:solidFill>
          </p:spPr>
        </p:sp>
      </p:grpSp>
      <p:sp>
        <p:nvSpPr>
          <p:cNvPr id="25" name="TextBox 25"/>
          <p:cNvSpPr txBox="1"/>
          <p:nvPr/>
        </p:nvSpPr>
        <p:spPr>
          <a:xfrm>
            <a:off x="1181100" y="2225087"/>
            <a:ext cx="8037003" cy="521334"/>
          </a:xfrm>
          <a:prstGeom prst="rect">
            <a:avLst/>
          </a:prstGeom>
        </p:spPr>
        <p:txBody>
          <a:bodyPr lIns="0" tIns="0" rIns="0" bIns="0" rtlCol="0" anchor="t">
            <a:spAutoFit/>
          </a:bodyPr>
          <a:lstStyle/>
          <a:p>
            <a:pPr algn="ctr">
              <a:lnSpc>
                <a:spcPts val="4340"/>
              </a:lnSpc>
            </a:pPr>
            <a:r>
              <a:rPr lang="en-US" sz="3100" b="1" dirty="0">
                <a:solidFill>
                  <a:srgbClr val="CB1133"/>
                </a:solidFill>
                <a:latin typeface="Inter Heavy"/>
                <a:ea typeface="Inter Heavy"/>
                <a:cs typeface="Inter Heavy"/>
                <a:sym typeface="Inter Heavy"/>
              </a:rPr>
              <a:t>A Case Study of the Digital Services Tax</a:t>
            </a:r>
          </a:p>
        </p:txBody>
      </p:sp>
      <p:sp>
        <p:nvSpPr>
          <p:cNvPr id="26" name="TextBox 26"/>
          <p:cNvSpPr txBox="1"/>
          <p:nvPr/>
        </p:nvSpPr>
        <p:spPr>
          <a:xfrm>
            <a:off x="2143947" y="5164221"/>
            <a:ext cx="10696462" cy="446917"/>
          </a:xfrm>
          <a:prstGeom prst="rect">
            <a:avLst/>
          </a:prstGeom>
        </p:spPr>
        <p:txBody>
          <a:bodyPr lIns="0" tIns="0" rIns="0" bIns="0" rtlCol="0" anchor="t">
            <a:spAutoFit/>
          </a:bodyPr>
          <a:lstStyle/>
          <a:p>
            <a:pPr>
              <a:lnSpc>
                <a:spcPts val="3780"/>
              </a:lnSpc>
            </a:pPr>
            <a:r>
              <a:rPr lang="en-US" sz="2700" dirty="0">
                <a:solidFill>
                  <a:srgbClr val="1B1F19"/>
                </a:solidFill>
                <a:latin typeface="Inter"/>
                <a:ea typeface="Inter"/>
                <a:cs typeface="Inter"/>
                <a:sym typeface="Inter"/>
              </a:rPr>
              <a:t>Types of digital services in </a:t>
            </a:r>
            <a:r>
              <a:rPr lang="en-US" sz="2700" dirty="0" smtClean="0">
                <a:solidFill>
                  <a:srgbClr val="1B1F19"/>
                </a:solidFill>
                <a:latin typeface="Inter"/>
                <a:ea typeface="Inter"/>
                <a:cs typeface="Inter"/>
                <a:sym typeface="Inter"/>
              </a:rPr>
              <a:t>Sudan</a:t>
            </a:r>
            <a:endParaRPr lang="en-US" sz="2700" dirty="0">
              <a:solidFill>
                <a:srgbClr val="1B1F19"/>
              </a:solidFill>
              <a:latin typeface="Inter"/>
              <a:ea typeface="Inter"/>
              <a:cs typeface="Inter"/>
              <a:sym typeface="Inter"/>
            </a:endParaRPr>
          </a:p>
        </p:txBody>
      </p:sp>
      <p:sp>
        <p:nvSpPr>
          <p:cNvPr id="27" name="TextBox 27"/>
          <p:cNvSpPr txBox="1"/>
          <p:nvPr/>
        </p:nvSpPr>
        <p:spPr>
          <a:xfrm>
            <a:off x="1181100" y="1069191"/>
            <a:ext cx="8815738" cy="889000"/>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FFFFFF"/>
                </a:solidFill>
                <a:latin typeface="Akzidenz-Grotesk Heavy"/>
                <a:ea typeface="Akzidenz-Grotesk Heavy"/>
                <a:cs typeface="Akzidenz-Grotesk Heavy"/>
                <a:sym typeface="Akzidenz-Grotesk Heavy"/>
              </a:rPr>
              <a:t>Suda</a:t>
            </a:r>
            <a:r>
              <a:rPr lang="en-US" sz="5000" b="1" u="none" strike="noStrike">
                <a:solidFill>
                  <a:srgbClr val="FFFFFF"/>
                </a:solidFill>
                <a:latin typeface="Akzidenz-Grotesk Heavy"/>
                <a:ea typeface="Akzidenz-Grotesk Heavy"/>
                <a:cs typeface="Akzidenz-Grotesk Heavy"/>
                <a:sym typeface="Akzidenz-Grotesk Heavy"/>
              </a:rPr>
              <a:t>n Taxation Chamber</a:t>
            </a:r>
          </a:p>
        </p:txBody>
      </p:sp>
      <p:sp>
        <p:nvSpPr>
          <p:cNvPr id="28" name="TextBox 28"/>
          <p:cNvSpPr txBox="1"/>
          <p:nvPr/>
        </p:nvSpPr>
        <p:spPr>
          <a:xfrm>
            <a:off x="2184123" y="7373909"/>
            <a:ext cx="6415599" cy="934230"/>
          </a:xfrm>
          <a:prstGeom prst="rect">
            <a:avLst/>
          </a:prstGeom>
        </p:spPr>
        <p:txBody>
          <a:bodyPr wrap="square" lIns="0" tIns="0" rIns="0" bIns="0" rtlCol="0" anchor="t">
            <a:spAutoFit/>
          </a:bodyPr>
          <a:lstStyle/>
          <a:p>
            <a:pPr algn="just">
              <a:lnSpc>
                <a:spcPts val="3780"/>
              </a:lnSpc>
            </a:pPr>
            <a:r>
              <a:rPr lang="en-US" sz="2700" dirty="0" smtClean="0">
                <a:solidFill>
                  <a:srgbClr val="1B1F19"/>
                </a:solidFill>
                <a:latin typeface="Inter"/>
                <a:ea typeface="Inter"/>
                <a:cs typeface="Inter"/>
                <a:sym typeface="Inter"/>
              </a:rPr>
              <a:t>Challenges and Opportunities.</a:t>
            </a:r>
            <a:endParaRPr lang="en-US" sz="2700" dirty="0">
              <a:solidFill>
                <a:srgbClr val="1B1F19"/>
              </a:solidFill>
              <a:latin typeface="Inter"/>
              <a:ea typeface="Inter"/>
              <a:cs typeface="Inter"/>
              <a:sym typeface="Inter"/>
            </a:endParaRPr>
          </a:p>
          <a:p>
            <a:pPr algn="just">
              <a:lnSpc>
                <a:spcPts val="3780"/>
              </a:lnSpc>
            </a:pPr>
            <a:endParaRPr lang="en-US" sz="2700" dirty="0">
              <a:solidFill>
                <a:srgbClr val="1B1F19"/>
              </a:solidFill>
              <a:latin typeface="Inter"/>
              <a:ea typeface="Inter"/>
              <a:cs typeface="Inter"/>
              <a:sym typeface="Inter"/>
            </a:endParaRPr>
          </a:p>
        </p:txBody>
      </p:sp>
      <p:grpSp>
        <p:nvGrpSpPr>
          <p:cNvPr id="29" name="Group 6"/>
          <p:cNvGrpSpPr/>
          <p:nvPr/>
        </p:nvGrpSpPr>
        <p:grpSpPr>
          <a:xfrm>
            <a:off x="1954645" y="3862204"/>
            <a:ext cx="11273082" cy="762806"/>
            <a:chOff x="0" y="0"/>
            <a:chExt cx="2969042" cy="200904"/>
          </a:xfrm>
        </p:grpSpPr>
        <p:sp>
          <p:nvSpPr>
            <p:cNvPr id="30" name="Freeform 7"/>
            <p:cNvSpPr/>
            <p:nvPr/>
          </p:nvSpPr>
          <p:spPr>
            <a:xfrm>
              <a:off x="0" y="0"/>
              <a:ext cx="2969042" cy="200904"/>
            </a:xfrm>
            <a:custGeom>
              <a:avLst/>
              <a:gdLst/>
              <a:ahLst/>
              <a:cxnLst/>
              <a:rect l="l" t="t" r="r" b="b"/>
              <a:pathLst>
                <a:path w="2969042" h="200904">
                  <a:moveTo>
                    <a:pt x="35025" y="0"/>
                  </a:moveTo>
                  <a:lnTo>
                    <a:pt x="2934017" y="0"/>
                  </a:lnTo>
                  <a:cubicBezTo>
                    <a:pt x="2953361" y="0"/>
                    <a:pt x="2969042" y="15681"/>
                    <a:pt x="2969042" y="35025"/>
                  </a:cubicBezTo>
                  <a:lnTo>
                    <a:pt x="2969042" y="165879"/>
                  </a:lnTo>
                  <a:cubicBezTo>
                    <a:pt x="2969042" y="175168"/>
                    <a:pt x="2965352" y="184077"/>
                    <a:pt x="2958784" y="190645"/>
                  </a:cubicBezTo>
                  <a:cubicBezTo>
                    <a:pt x="2952215" y="197214"/>
                    <a:pt x="2943307" y="200904"/>
                    <a:pt x="2934017" y="200904"/>
                  </a:cubicBezTo>
                  <a:lnTo>
                    <a:pt x="35025" y="200904"/>
                  </a:lnTo>
                  <a:cubicBezTo>
                    <a:pt x="25736" y="200904"/>
                    <a:pt x="16827" y="197214"/>
                    <a:pt x="10259" y="190645"/>
                  </a:cubicBezTo>
                  <a:cubicBezTo>
                    <a:pt x="3690" y="184077"/>
                    <a:pt x="0" y="175168"/>
                    <a:pt x="0" y="165879"/>
                  </a:cubicBezTo>
                  <a:lnTo>
                    <a:pt x="0" y="35025"/>
                  </a:lnTo>
                  <a:cubicBezTo>
                    <a:pt x="0" y="25736"/>
                    <a:pt x="3690" y="16827"/>
                    <a:pt x="10259" y="10259"/>
                  </a:cubicBezTo>
                  <a:cubicBezTo>
                    <a:pt x="16827" y="3690"/>
                    <a:pt x="25736" y="0"/>
                    <a:pt x="35025" y="0"/>
                  </a:cubicBezTo>
                  <a:close/>
                </a:path>
              </a:pathLst>
            </a:custGeom>
            <a:solidFill>
              <a:srgbClr val="B7DC9A"/>
            </a:solidFill>
          </p:spPr>
        </p:sp>
        <p:sp>
          <p:nvSpPr>
            <p:cNvPr id="31" name="TextBox 8"/>
            <p:cNvSpPr txBox="1"/>
            <p:nvPr/>
          </p:nvSpPr>
          <p:spPr>
            <a:xfrm>
              <a:off x="0" y="-47625"/>
              <a:ext cx="2969042" cy="248529"/>
            </a:xfrm>
            <a:prstGeom prst="rect">
              <a:avLst/>
            </a:prstGeom>
          </p:spPr>
          <p:txBody>
            <a:bodyPr lIns="50800" tIns="50800" rIns="50800" bIns="50800" rtlCol="0" anchor="ctr"/>
            <a:lstStyle/>
            <a:p>
              <a:pPr algn="ctr">
                <a:lnSpc>
                  <a:spcPts val="3220"/>
                </a:lnSpc>
              </a:pPr>
              <a:endParaRPr/>
            </a:p>
          </p:txBody>
        </p:sp>
      </p:grpSp>
      <p:grpSp>
        <p:nvGrpSpPr>
          <p:cNvPr id="32" name="Group 15"/>
          <p:cNvGrpSpPr/>
          <p:nvPr/>
        </p:nvGrpSpPr>
        <p:grpSpPr>
          <a:xfrm>
            <a:off x="559222" y="3621176"/>
            <a:ext cx="1113136" cy="1113136"/>
            <a:chOff x="0" y="0"/>
            <a:chExt cx="812800" cy="812800"/>
          </a:xfrm>
        </p:grpSpPr>
        <p:sp>
          <p:nvSpPr>
            <p:cNvPr id="33"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a:ln cap="sq">
              <a:noFill/>
              <a:prstDash val="solid"/>
              <a:miter/>
            </a:ln>
          </p:spPr>
        </p:sp>
      </p:grpSp>
      <p:sp>
        <p:nvSpPr>
          <p:cNvPr id="37" name="TextBox 28"/>
          <p:cNvSpPr txBox="1"/>
          <p:nvPr/>
        </p:nvSpPr>
        <p:spPr>
          <a:xfrm>
            <a:off x="2184122" y="3955808"/>
            <a:ext cx="6415599" cy="934230"/>
          </a:xfrm>
          <a:prstGeom prst="rect">
            <a:avLst/>
          </a:prstGeom>
        </p:spPr>
        <p:txBody>
          <a:bodyPr wrap="square" lIns="0" tIns="0" rIns="0" bIns="0" rtlCol="0" anchor="t">
            <a:spAutoFit/>
          </a:bodyPr>
          <a:lstStyle/>
          <a:p>
            <a:pPr algn="just">
              <a:lnSpc>
                <a:spcPts val="3780"/>
              </a:lnSpc>
            </a:pPr>
            <a:r>
              <a:rPr lang="en-US" sz="2700" dirty="0">
                <a:solidFill>
                  <a:srgbClr val="1B1F19"/>
                </a:solidFill>
                <a:latin typeface="Inter"/>
                <a:ea typeface="Inter"/>
                <a:cs typeface="Inter"/>
                <a:sym typeface="Inter"/>
              </a:rPr>
              <a:t>Taxes imposed on digital services</a:t>
            </a:r>
          </a:p>
          <a:p>
            <a:pPr algn="just">
              <a:lnSpc>
                <a:spcPts val="3780"/>
              </a:lnSpc>
            </a:pPr>
            <a:endParaRPr lang="en-US" sz="2700" dirty="0">
              <a:solidFill>
                <a:srgbClr val="1B1F19"/>
              </a:solidFill>
              <a:latin typeface="Inter"/>
              <a:ea typeface="Inter"/>
              <a:cs typeface="Inter"/>
              <a:sym typeface="Inter"/>
            </a:endParaRPr>
          </a:p>
        </p:txBody>
      </p:sp>
      <p:grpSp>
        <p:nvGrpSpPr>
          <p:cNvPr id="38" name="Group 6"/>
          <p:cNvGrpSpPr/>
          <p:nvPr/>
        </p:nvGrpSpPr>
        <p:grpSpPr>
          <a:xfrm>
            <a:off x="2019958" y="6235309"/>
            <a:ext cx="11273082" cy="762806"/>
            <a:chOff x="0" y="0"/>
            <a:chExt cx="2969042" cy="200904"/>
          </a:xfrm>
        </p:grpSpPr>
        <p:sp>
          <p:nvSpPr>
            <p:cNvPr id="39" name="Freeform 7"/>
            <p:cNvSpPr/>
            <p:nvPr/>
          </p:nvSpPr>
          <p:spPr>
            <a:xfrm>
              <a:off x="0" y="0"/>
              <a:ext cx="2969042" cy="200904"/>
            </a:xfrm>
            <a:custGeom>
              <a:avLst/>
              <a:gdLst/>
              <a:ahLst/>
              <a:cxnLst/>
              <a:rect l="l" t="t" r="r" b="b"/>
              <a:pathLst>
                <a:path w="2969042" h="200904">
                  <a:moveTo>
                    <a:pt x="35025" y="0"/>
                  </a:moveTo>
                  <a:lnTo>
                    <a:pt x="2934017" y="0"/>
                  </a:lnTo>
                  <a:cubicBezTo>
                    <a:pt x="2953361" y="0"/>
                    <a:pt x="2969042" y="15681"/>
                    <a:pt x="2969042" y="35025"/>
                  </a:cubicBezTo>
                  <a:lnTo>
                    <a:pt x="2969042" y="165879"/>
                  </a:lnTo>
                  <a:cubicBezTo>
                    <a:pt x="2969042" y="175168"/>
                    <a:pt x="2965352" y="184077"/>
                    <a:pt x="2958784" y="190645"/>
                  </a:cubicBezTo>
                  <a:cubicBezTo>
                    <a:pt x="2952215" y="197214"/>
                    <a:pt x="2943307" y="200904"/>
                    <a:pt x="2934017" y="200904"/>
                  </a:cubicBezTo>
                  <a:lnTo>
                    <a:pt x="35025" y="200904"/>
                  </a:lnTo>
                  <a:cubicBezTo>
                    <a:pt x="25736" y="200904"/>
                    <a:pt x="16827" y="197214"/>
                    <a:pt x="10259" y="190645"/>
                  </a:cubicBezTo>
                  <a:cubicBezTo>
                    <a:pt x="3690" y="184077"/>
                    <a:pt x="0" y="175168"/>
                    <a:pt x="0" y="165879"/>
                  </a:cubicBezTo>
                  <a:lnTo>
                    <a:pt x="0" y="35025"/>
                  </a:lnTo>
                  <a:cubicBezTo>
                    <a:pt x="0" y="25736"/>
                    <a:pt x="3690" y="16827"/>
                    <a:pt x="10259" y="10259"/>
                  </a:cubicBezTo>
                  <a:cubicBezTo>
                    <a:pt x="16827" y="3690"/>
                    <a:pt x="25736" y="0"/>
                    <a:pt x="35025" y="0"/>
                  </a:cubicBezTo>
                  <a:close/>
                </a:path>
              </a:pathLst>
            </a:custGeom>
            <a:solidFill>
              <a:srgbClr val="B7DC9A"/>
            </a:solidFill>
          </p:spPr>
        </p:sp>
        <p:sp>
          <p:nvSpPr>
            <p:cNvPr id="40" name="TextBox 8"/>
            <p:cNvSpPr txBox="1"/>
            <p:nvPr/>
          </p:nvSpPr>
          <p:spPr>
            <a:xfrm>
              <a:off x="0" y="-47625"/>
              <a:ext cx="2969042" cy="248529"/>
            </a:xfrm>
            <a:prstGeom prst="rect">
              <a:avLst/>
            </a:prstGeom>
          </p:spPr>
          <p:txBody>
            <a:bodyPr lIns="50800" tIns="50800" rIns="50800" bIns="50800" rtlCol="0" anchor="ctr"/>
            <a:lstStyle/>
            <a:p>
              <a:pPr algn="ctr">
                <a:lnSpc>
                  <a:spcPts val="3220"/>
                </a:lnSpc>
              </a:pPr>
              <a:endParaRPr/>
            </a:p>
          </p:txBody>
        </p:sp>
      </p:grpSp>
      <p:grpSp>
        <p:nvGrpSpPr>
          <p:cNvPr id="41" name="Group 15"/>
          <p:cNvGrpSpPr/>
          <p:nvPr/>
        </p:nvGrpSpPr>
        <p:grpSpPr>
          <a:xfrm>
            <a:off x="624535" y="5994281"/>
            <a:ext cx="1113136" cy="1113136"/>
            <a:chOff x="0" y="0"/>
            <a:chExt cx="812800" cy="812800"/>
          </a:xfrm>
        </p:grpSpPr>
        <p:sp>
          <p:nvSpPr>
            <p:cNvPr id="42"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a:ln cap="sq">
              <a:noFill/>
              <a:prstDash val="solid"/>
              <a:miter/>
            </a:ln>
          </p:spPr>
        </p:sp>
      </p:grpSp>
      <p:sp>
        <p:nvSpPr>
          <p:cNvPr id="43" name="TextBox 26"/>
          <p:cNvSpPr txBox="1"/>
          <p:nvPr/>
        </p:nvSpPr>
        <p:spPr>
          <a:xfrm>
            <a:off x="2143950" y="6318114"/>
            <a:ext cx="10696462" cy="446917"/>
          </a:xfrm>
          <a:prstGeom prst="rect">
            <a:avLst/>
          </a:prstGeom>
        </p:spPr>
        <p:txBody>
          <a:bodyPr lIns="0" tIns="0" rIns="0" bIns="0" rtlCol="0" anchor="t">
            <a:spAutoFit/>
          </a:bodyPr>
          <a:lstStyle/>
          <a:p>
            <a:pPr>
              <a:lnSpc>
                <a:spcPts val="3780"/>
              </a:lnSpc>
            </a:pPr>
            <a:r>
              <a:rPr lang="en-US" sz="2700" dirty="0">
                <a:solidFill>
                  <a:srgbClr val="1B1F19"/>
                </a:solidFill>
                <a:latin typeface="Inter"/>
                <a:ea typeface="Inter"/>
                <a:cs typeface="Inter"/>
                <a:sym typeface="Inter"/>
              </a:rPr>
              <a:t>Measures Taken to Address the </a:t>
            </a:r>
            <a:r>
              <a:rPr lang="en-US" sz="2700" dirty="0" smtClean="0">
                <a:solidFill>
                  <a:srgbClr val="1B1F19"/>
                </a:solidFill>
                <a:latin typeface="Inter"/>
                <a:ea typeface="Inter"/>
                <a:cs typeface="Inter"/>
                <a:sym typeface="Inter"/>
              </a:rPr>
              <a:t>Problems</a:t>
            </a:r>
            <a:endParaRPr lang="en-US" sz="2700" dirty="0">
              <a:solidFill>
                <a:srgbClr val="1B1F19"/>
              </a:solidFill>
              <a:latin typeface="Inter"/>
              <a:ea typeface="Inter"/>
              <a:cs typeface="Inter"/>
              <a:sym typeface="Int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3308598"/>
          </a:xfrm>
          <a:prstGeom prst="rect">
            <a:avLst/>
          </a:prstGeom>
        </p:spPr>
        <p:txBody>
          <a:bodyPr wrap="square" lIns="0" tIns="0" rIns="0" bIns="0" rtlCol="0" anchor="t">
            <a:spAutoFit/>
          </a:bodyPr>
          <a:lstStyle/>
          <a:p>
            <a:pPr algn="just"/>
            <a:r>
              <a:rPr lang="en-US" sz="2700" dirty="0">
                <a:solidFill>
                  <a:srgbClr val="322A2A"/>
                </a:solidFill>
                <a:latin typeface="Aileron"/>
                <a:ea typeface="Aileron"/>
                <a:cs typeface="Aileron"/>
              </a:rPr>
              <a:t>Considering Sudan’s tax legislation, the comprehensiveness of the law allows for the </a:t>
            </a:r>
            <a:r>
              <a:rPr lang="en-US" sz="2700" dirty="0" smtClean="0">
                <a:solidFill>
                  <a:srgbClr val="322A2A"/>
                </a:solidFill>
                <a:latin typeface="Aileron"/>
                <a:ea typeface="Aileron"/>
                <a:cs typeface="Aileron"/>
              </a:rPr>
              <a:t>imposed </a:t>
            </a:r>
            <a:r>
              <a:rPr lang="en-US" sz="2700" dirty="0">
                <a:solidFill>
                  <a:srgbClr val="322A2A"/>
                </a:solidFill>
                <a:latin typeface="Aileron"/>
                <a:ea typeface="Aileron"/>
                <a:cs typeface="Aileron"/>
              </a:rPr>
              <a:t>of various taxes on the digital services sector without the need for legal </a:t>
            </a:r>
            <a:r>
              <a:rPr lang="en-US" sz="2700" dirty="0" smtClean="0">
                <a:solidFill>
                  <a:srgbClr val="322A2A"/>
                </a:solidFill>
                <a:latin typeface="Aileron"/>
                <a:ea typeface="Aileron"/>
                <a:cs typeface="Aileron"/>
              </a:rPr>
              <a:t>amendments</a:t>
            </a:r>
            <a:r>
              <a:rPr lang="ar-SA" sz="2700" dirty="0" smtClean="0">
                <a:solidFill>
                  <a:srgbClr val="322A2A"/>
                </a:solidFill>
                <a:latin typeface="Aileron"/>
                <a:ea typeface="Aileron"/>
                <a:cs typeface="Aileron"/>
              </a:rPr>
              <a:t>.</a:t>
            </a:r>
            <a:r>
              <a:rPr lang="en-US" sz="2700" dirty="0" smtClean="0">
                <a:solidFill>
                  <a:srgbClr val="322A2A"/>
                </a:solidFill>
                <a:latin typeface="Aileron"/>
                <a:ea typeface="Aileron"/>
                <a:cs typeface="Aileron"/>
              </a:rPr>
              <a:t> </a:t>
            </a:r>
          </a:p>
          <a:p>
            <a:pPr algn="just"/>
            <a:endParaRPr lang="en-US" sz="2700" dirty="0">
              <a:solidFill>
                <a:srgbClr val="322A2A"/>
              </a:solidFill>
              <a:latin typeface="Aileron"/>
              <a:ea typeface="Aileron"/>
              <a:cs typeface="Aileron"/>
            </a:endParaRPr>
          </a:p>
          <a:p>
            <a:pPr algn="just"/>
            <a:r>
              <a:rPr lang="en-US" sz="2700" dirty="0">
                <a:solidFill>
                  <a:srgbClr val="322A2A"/>
                </a:solidFill>
                <a:latin typeface="Aileron"/>
                <a:ea typeface="Aileron"/>
                <a:cs typeface="Aileron"/>
              </a:rPr>
              <a:t>The taxes included in the application on the digital services sector are</a:t>
            </a:r>
            <a:r>
              <a:rPr lang="en-US" sz="2700" dirty="0" smtClean="0">
                <a:solidFill>
                  <a:srgbClr val="322A2A"/>
                </a:solidFill>
                <a:latin typeface="Aileron"/>
                <a:ea typeface="Aileron"/>
                <a:cs typeface="Aileron"/>
              </a:rPr>
              <a:t>:</a:t>
            </a:r>
          </a:p>
          <a:p>
            <a:pPr algn="just"/>
            <a:endParaRPr lang="en-US" sz="2700" dirty="0" smtClean="0">
              <a:solidFill>
                <a:srgbClr val="322A2A"/>
              </a:solidFill>
              <a:latin typeface="Aileron"/>
              <a:ea typeface="Aileron"/>
              <a:cs typeface="Aileron"/>
            </a:endParaRPr>
          </a:p>
          <a:p>
            <a:pPr marL="514350" indent="-514350" algn="just">
              <a:buFont typeface="+mj-lt"/>
              <a:buAutoNum type="alphaUcPeriod"/>
            </a:pPr>
            <a:r>
              <a:rPr lang="en-US" sz="2700" dirty="0" smtClean="0">
                <a:solidFill>
                  <a:srgbClr val="322A2A"/>
                </a:solidFill>
                <a:latin typeface="Aileron"/>
                <a:ea typeface="IBM Plex Sans"/>
                <a:cs typeface="IBM Plex Sans"/>
                <a:sym typeface="IBM Plex Sans"/>
              </a:rPr>
              <a:t> Value Added Tax.</a:t>
            </a:r>
          </a:p>
          <a:p>
            <a:pPr marL="514350" indent="-514350" algn="just">
              <a:buFont typeface="+mj-lt"/>
              <a:buAutoNum type="alphaUcPeriod"/>
            </a:pPr>
            <a:r>
              <a:rPr lang="en-US" sz="2700" dirty="0" smtClean="0">
                <a:solidFill>
                  <a:srgbClr val="322A2A"/>
                </a:solidFill>
                <a:latin typeface="Aileron"/>
                <a:ea typeface="IBM Plex Sans"/>
                <a:cs typeface="IBM Plex Sans"/>
                <a:sym typeface="IBM Plex Sans"/>
              </a:rPr>
              <a:t>income tax.</a:t>
            </a:r>
          </a:p>
          <a:p>
            <a:pPr marL="514350" indent="-514350" algn="just">
              <a:buFont typeface="+mj-lt"/>
              <a:buAutoNum type="alphaUcPeriod"/>
            </a:pPr>
            <a:r>
              <a:rPr lang="en-US" sz="2700" dirty="0" smtClean="0">
                <a:solidFill>
                  <a:srgbClr val="322A2A"/>
                </a:solidFill>
                <a:latin typeface="Aileron"/>
                <a:ea typeface="IBM Plex Sans"/>
                <a:cs typeface="IBM Plex Sans"/>
                <a:sym typeface="IBM Plex Sans"/>
              </a:rPr>
              <a:t>Digital service Tax.</a:t>
            </a:r>
            <a:endParaRPr lang="en-US" sz="2600" dirty="0">
              <a:solidFill>
                <a:srgbClr val="000000"/>
              </a:solidFill>
              <a:latin typeface="IBM Plex Sans"/>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Taxes imposed on digital services</a:t>
            </a: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2908489"/>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 Value Added Tax:</a:t>
            </a:r>
            <a:endParaRPr lang="ar-SA" sz="2700" dirty="0" smtClean="0">
              <a:solidFill>
                <a:srgbClr val="322A2A"/>
              </a:solidFill>
              <a:latin typeface="Aileron"/>
              <a:ea typeface="IBM Plex Sans"/>
              <a:cs typeface="IBM Plex Sans"/>
              <a:sym typeface="IBM Plex Sans"/>
            </a:endParaRPr>
          </a:p>
          <a:p>
            <a:pPr algn="just"/>
            <a:endParaRPr lang="en-US"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According to Sudan’s Value Added Tax Act of 2001, Article 12 stipulates that the tax shall be imposed on the sale of local and imported goods, services, and business activities—except where explicitly exempted by law. Furthermore, Article 2 defines goods to include any digital product. Therefore, it can be concluded that digital services are subject to VAT under the current </a:t>
            </a:r>
            <a:r>
              <a:rPr lang="en-US" sz="2700" dirty="0" smtClean="0">
                <a:solidFill>
                  <a:srgbClr val="322A2A"/>
                </a:solidFill>
                <a:latin typeface="Aileron"/>
                <a:ea typeface="IBM Plex Sans"/>
                <a:cs typeface="IBM Plex Sans"/>
                <a:sym typeface="IBM Plex Sans"/>
              </a:rPr>
              <a:t>legislation.</a:t>
            </a: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Taxes imposed on digital services</a:t>
            </a: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177974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2492990"/>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 Value Added Tax:</a:t>
            </a:r>
            <a:endParaRPr lang="ar-SA" sz="2700" dirty="0" smtClean="0">
              <a:solidFill>
                <a:srgbClr val="322A2A"/>
              </a:solidFill>
              <a:latin typeface="Aileron"/>
              <a:ea typeface="IBM Plex Sans"/>
              <a:cs typeface="IBM Plex Sans"/>
              <a:sym typeface="IBM Plex Sans"/>
            </a:endParaRPr>
          </a:p>
          <a:p>
            <a:pPr algn="just"/>
            <a:endParaRPr lang="en-US"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According to Article 28, Paragraph 7 of the Value Added Tax Act, VAT is collected from non-resident individuals or entities that do not have a registered presence in Sudan through the reverse charge mechanism. Under this system, the tax is collected from the service recipient who is registered in Sudan.</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Taxes imposed on digital services</a:t>
            </a: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168252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2077492"/>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 Income Tax:</a:t>
            </a:r>
            <a:endParaRPr lang="ar-SA" sz="2700" dirty="0" smtClean="0">
              <a:solidFill>
                <a:srgbClr val="322A2A"/>
              </a:solidFill>
              <a:latin typeface="Aileron"/>
              <a:ea typeface="IBM Plex Sans"/>
              <a:cs typeface="IBM Plex Sans"/>
              <a:sym typeface="IBM Plex Sans"/>
            </a:endParaRPr>
          </a:p>
          <a:p>
            <a:pPr algn="just"/>
            <a:endParaRPr lang="en-US"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Article 9 of the Income Tax Law of 1986, Amendment 2022, stipulates that all profits from commercial activities are subject to tax, which means that traditional, electronic, or digital activities are subject to tax.</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Taxes imposed on digital services</a:t>
            </a: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2478189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2077492"/>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 Income Tax:</a:t>
            </a:r>
            <a:endParaRPr lang="ar-SA" sz="2700" dirty="0" smtClean="0">
              <a:solidFill>
                <a:srgbClr val="322A2A"/>
              </a:solidFill>
              <a:latin typeface="Aileron"/>
              <a:ea typeface="IBM Plex Sans"/>
              <a:cs typeface="IBM Plex Sans"/>
              <a:sym typeface="IBM Plex Sans"/>
            </a:endParaRPr>
          </a:p>
          <a:p>
            <a:pPr algn="just"/>
            <a:endParaRPr lang="en-US"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Article 9 of the Income Tax Law of 1986, Amendment 2022, stipulates that all profits from commercial activities are subject to tax, which means that traditional, electronic, or digital activities are subject to tax.</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Taxes imposed on digital services</a:t>
            </a: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136734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1661993"/>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 Digital Service Tax:</a:t>
            </a:r>
            <a:endParaRPr lang="ar-SA" sz="2700" dirty="0" smtClean="0">
              <a:solidFill>
                <a:srgbClr val="322A2A"/>
              </a:solidFill>
              <a:latin typeface="Aileron"/>
              <a:ea typeface="IBM Plex Sans"/>
              <a:cs typeface="IBM Plex Sans"/>
              <a:sym typeface="IBM Plex Sans"/>
            </a:endParaRPr>
          </a:p>
          <a:p>
            <a:pPr algn="just"/>
            <a:endParaRPr lang="en-US"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It is a new tax introduced in 2023 under the Stamp Duty Law, applied to digital service transactions </a:t>
            </a:r>
            <a:r>
              <a:rPr lang="en-US" sz="2700" dirty="0" smtClean="0">
                <a:solidFill>
                  <a:srgbClr val="322A2A"/>
                </a:solidFill>
                <a:latin typeface="Aileron"/>
                <a:ea typeface="IBM Plex Sans"/>
                <a:cs typeface="IBM Plex Sans"/>
                <a:sym typeface="IBM Plex Sans"/>
              </a:rPr>
              <a:t>for </a:t>
            </a:r>
            <a:r>
              <a:rPr lang="en-US" sz="2700" dirty="0">
                <a:solidFill>
                  <a:srgbClr val="322A2A"/>
                </a:solidFill>
                <a:latin typeface="Aileron"/>
                <a:ea typeface="IBM Plex Sans"/>
                <a:cs typeface="IBM Plex Sans"/>
                <a:sym typeface="IBM Plex Sans"/>
              </a:rPr>
              <a:t>the banking sector. The value of the tax is 10 Sudanese pounds per transaction.</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Taxes imposed on digital services</a:t>
            </a: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3022757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2908489"/>
          </a:xfrm>
          <a:prstGeom prst="rect">
            <a:avLst/>
          </a:prstGeom>
        </p:spPr>
        <p:txBody>
          <a:bodyPr wrap="square" lIns="0" tIns="0" rIns="0" bIns="0" rtlCol="0" anchor="t">
            <a:spAutoFit/>
          </a:bodyPr>
          <a:lstStyle/>
          <a:p>
            <a:pPr algn="just"/>
            <a:r>
              <a:rPr lang="en-US" sz="2700" dirty="0">
                <a:solidFill>
                  <a:srgbClr val="322A2A"/>
                </a:solidFill>
                <a:latin typeface="Aileron"/>
                <a:ea typeface="IBM Plex Sans"/>
                <a:cs typeface="IBM Plex Sans"/>
                <a:sym typeface="IBM Plex Sans"/>
              </a:rPr>
              <a:t>There are different types of digital services in Sudan, but taxes have been fully applied to two main sectors</a:t>
            </a:r>
            <a:r>
              <a:rPr lang="en-US" sz="2700" dirty="0" smtClean="0">
                <a:solidFill>
                  <a:srgbClr val="322A2A"/>
                </a:solidFill>
                <a:latin typeface="Aileron"/>
                <a:ea typeface="IBM Plex Sans"/>
                <a:cs typeface="IBM Plex Sans"/>
                <a:sym typeface="IBM Plex Sans"/>
              </a:rPr>
              <a:t>:</a:t>
            </a:r>
          </a:p>
          <a:p>
            <a:pPr algn="just"/>
            <a:endParaRPr lang="ar-SA"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1- Telecom companies, where the tax </a:t>
            </a:r>
            <a:r>
              <a:rPr lang="en-US" sz="2700" dirty="0" smtClean="0">
                <a:solidFill>
                  <a:srgbClr val="322A2A"/>
                </a:solidFill>
                <a:latin typeface="Aileron"/>
                <a:ea typeface="IBM Plex Sans"/>
                <a:cs typeface="IBM Plex Sans"/>
                <a:sym typeface="IBM Plex Sans"/>
              </a:rPr>
              <a:t>rate </a:t>
            </a:r>
            <a:r>
              <a:rPr lang="en-US" sz="2700" dirty="0">
                <a:solidFill>
                  <a:srgbClr val="322A2A"/>
                </a:solidFill>
                <a:latin typeface="Aileron"/>
                <a:ea typeface="IBM Plex Sans"/>
                <a:cs typeface="IBM Plex Sans"/>
                <a:sym typeface="IBM Plex Sans"/>
              </a:rPr>
              <a:t>is 40% as value added tax and 7% of total income</a:t>
            </a:r>
            <a:r>
              <a:rPr lang="en-US" sz="2700" dirty="0" smtClean="0">
                <a:solidFill>
                  <a:srgbClr val="322A2A"/>
                </a:solidFill>
                <a:latin typeface="Aileron"/>
                <a:ea typeface="IBM Plex Sans"/>
                <a:cs typeface="IBM Plex Sans"/>
                <a:sym typeface="IBM Plex Sans"/>
              </a:rPr>
              <a:t>.</a:t>
            </a:r>
          </a:p>
          <a:p>
            <a:pPr algn="just"/>
            <a:endParaRPr lang="ar-SA" sz="2700" dirty="0" smtClean="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2-Electronic banking applications in the banking sector, where income tax is applied at a rate of 30% and transaction stamp duty.</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Types of digital services in </a:t>
            </a:r>
            <a:r>
              <a:rPr lang="en-US" sz="3399" b="1" dirty="0" smtClean="0">
                <a:solidFill>
                  <a:srgbClr val="FFFFFF"/>
                </a:solidFill>
                <a:latin typeface="IBM Plex Sans Bold"/>
                <a:ea typeface="IBM Plex Sans Bold"/>
                <a:cs typeface="IBM Plex Sans Bold"/>
                <a:sym typeface="IBM Plex Sans Bold"/>
              </a:rPr>
              <a:t>Sudan</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919231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1661993"/>
          </a:xfrm>
          <a:prstGeom prst="rect">
            <a:avLst/>
          </a:prstGeom>
        </p:spPr>
        <p:txBody>
          <a:bodyPr wrap="square" lIns="0" tIns="0" rIns="0" bIns="0" rtlCol="0" anchor="t">
            <a:spAutoFit/>
          </a:bodyPr>
          <a:lstStyle/>
          <a:p>
            <a:pPr algn="just"/>
            <a:r>
              <a:rPr lang="en-US" sz="2700" dirty="0">
                <a:solidFill>
                  <a:srgbClr val="322A2A"/>
                </a:solidFill>
                <a:latin typeface="Aileron"/>
                <a:ea typeface="IBM Plex Sans"/>
                <a:cs typeface="IBM Plex Sans"/>
                <a:sym typeface="IBM Plex Sans"/>
              </a:rPr>
              <a:t>The recent period has witnessed the spread of many forms of digital services, and the war had a significant impact on their increase, such as sales services via social media platforms, educational platforms, and the provision of legal advice. However, there is difficulty in identifying </a:t>
            </a:r>
            <a:r>
              <a:rPr lang="en-US" sz="2700" dirty="0" smtClean="0">
                <a:solidFill>
                  <a:srgbClr val="322A2A"/>
                </a:solidFill>
                <a:latin typeface="Aileron"/>
                <a:ea typeface="IBM Plex Sans"/>
                <a:cs typeface="IBM Plex Sans"/>
                <a:sym typeface="IBM Plex Sans"/>
              </a:rPr>
              <a:t>, </a:t>
            </a:r>
            <a:r>
              <a:rPr lang="en-US" sz="2700" dirty="0">
                <a:solidFill>
                  <a:srgbClr val="322A2A"/>
                </a:solidFill>
                <a:latin typeface="Aileron"/>
                <a:ea typeface="IBM Plex Sans"/>
                <a:cs typeface="IBM Plex Sans"/>
                <a:sym typeface="IBM Plex Sans"/>
              </a:rPr>
              <a:t>tracking </a:t>
            </a:r>
            <a:r>
              <a:rPr lang="en-US" sz="2700" dirty="0" smtClean="0">
                <a:solidFill>
                  <a:srgbClr val="322A2A"/>
                </a:solidFill>
                <a:latin typeface="Aileron"/>
                <a:ea typeface="IBM Plex Sans"/>
                <a:cs typeface="IBM Plex Sans"/>
                <a:sym typeface="IBM Plex Sans"/>
              </a:rPr>
              <a:t>and apply </a:t>
            </a:r>
            <a:r>
              <a:rPr lang="en-US" sz="2700" dirty="0">
                <a:solidFill>
                  <a:srgbClr val="322A2A"/>
                </a:solidFill>
                <a:latin typeface="Aileron"/>
                <a:ea typeface="IBM Plex Sans"/>
                <a:cs typeface="IBM Plex Sans"/>
                <a:sym typeface="IBM Plex Sans"/>
              </a:rPr>
              <a:t>taxes to them.</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78525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BM Plex Sans Bold"/>
              </a:rPr>
              <a:t>Types of digital services in </a:t>
            </a:r>
            <a:r>
              <a:rPr lang="en-US" sz="3399" b="1" dirty="0" smtClean="0">
                <a:solidFill>
                  <a:srgbClr val="FFFFFF"/>
                </a:solidFill>
                <a:latin typeface="IBM Plex Sans Bold"/>
                <a:ea typeface="IBM Plex Sans Bold"/>
                <a:cs typeface="IBM Plex Sans Bold"/>
                <a:sym typeface="IBM Plex Sans Bold"/>
              </a:rPr>
              <a:t>Sudan</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29376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3323987"/>
          </a:xfrm>
          <a:prstGeom prst="rect">
            <a:avLst/>
          </a:prstGeom>
        </p:spPr>
        <p:txBody>
          <a:bodyPr wrap="square" lIns="0" tIns="0" rIns="0" bIns="0" rtlCol="0" anchor="t">
            <a:spAutoFit/>
          </a:bodyPr>
          <a:lstStyle/>
          <a:p>
            <a:pPr algn="just"/>
            <a:r>
              <a:rPr lang="en-US" sz="2700" dirty="0">
                <a:solidFill>
                  <a:srgbClr val="322A2A"/>
                </a:solidFill>
                <a:latin typeface="Aileron"/>
                <a:ea typeface="IBM Plex Sans"/>
                <a:cs typeface="IBM Plex Sans"/>
                <a:sym typeface="IBM Plex Sans"/>
              </a:rPr>
              <a:t>1- Several legislative amendments have been made to allow taxpayers to submit returns, register, and make electronic payments, which are essential requirements for implementing tax procedures for e-commerce</a:t>
            </a:r>
            <a:r>
              <a:rPr lang="en-US" sz="2700" dirty="0" smtClean="0">
                <a:solidFill>
                  <a:srgbClr val="322A2A"/>
                </a:solidFill>
                <a:latin typeface="Aileron"/>
                <a:ea typeface="IBM Plex Sans"/>
                <a:cs typeface="IBM Plex Sans"/>
                <a:sym typeface="IBM Plex Sans"/>
              </a:rPr>
              <a:t>.</a:t>
            </a:r>
            <a:endParaRPr lang="ar-SA" sz="2700" dirty="0">
              <a:solidFill>
                <a:srgbClr val="322A2A"/>
              </a:solidFill>
              <a:latin typeface="Aileron"/>
              <a:ea typeface="IBM Plex Sans"/>
              <a:cs typeface="IBM Plex Sans"/>
              <a:sym typeface="IBM Plex Sans"/>
            </a:endParaRPr>
          </a:p>
          <a:p>
            <a:pPr algn="just"/>
            <a:r>
              <a:rPr lang="en-US" sz="2700" dirty="0" smtClean="0">
                <a:solidFill>
                  <a:srgbClr val="322A2A"/>
                </a:solidFill>
                <a:latin typeface="Aileron"/>
                <a:ea typeface="IBM Plex Sans"/>
                <a:cs typeface="IBM Plex Sans"/>
                <a:sym typeface="IBM Plex Sans"/>
              </a:rPr>
              <a:t>2- The </a:t>
            </a:r>
            <a:r>
              <a:rPr lang="en-US" sz="2700" dirty="0">
                <a:solidFill>
                  <a:srgbClr val="322A2A"/>
                </a:solidFill>
                <a:latin typeface="Aileron"/>
                <a:ea typeface="IBM Plex Sans"/>
                <a:cs typeface="IBM Plex Sans"/>
                <a:sym typeface="IBM Plex Sans"/>
              </a:rPr>
              <a:t>Tax Administration has initiated the enactment of legal provisions that enable the definition of electronic commerce, the classification of its components, and the determination of its </a:t>
            </a:r>
            <a:r>
              <a:rPr lang="en-US" sz="2700" dirty="0" smtClean="0">
                <a:solidFill>
                  <a:srgbClr val="322A2A"/>
                </a:solidFill>
                <a:latin typeface="Aileron"/>
                <a:ea typeface="IBM Plex Sans"/>
                <a:cs typeface="IBM Plex Sans"/>
                <a:sym typeface="IBM Plex Sans"/>
              </a:rPr>
              <a:t>revenues</a:t>
            </a:r>
            <a:endParaRPr lang="ar-SA" sz="2700" dirty="0" smtClean="0">
              <a:solidFill>
                <a:srgbClr val="322A2A"/>
              </a:solidFill>
              <a:latin typeface="Aileron"/>
              <a:ea typeface="IBM Plex Sans"/>
              <a:cs typeface="IBM Plex Sans"/>
              <a:sym typeface="IBM Plex Sans"/>
            </a:endParaRPr>
          </a:p>
          <a:p>
            <a:pPr algn="just"/>
            <a:r>
              <a:rPr lang="en-US" sz="2700" dirty="0" smtClean="0">
                <a:solidFill>
                  <a:srgbClr val="322A2A"/>
                </a:solidFill>
                <a:latin typeface="Aileron"/>
                <a:ea typeface="IBM Plex Sans"/>
                <a:cs typeface="IBM Plex Sans"/>
                <a:sym typeface="IBM Plex Sans"/>
              </a:rPr>
              <a:t>3- </a:t>
            </a:r>
            <a:r>
              <a:rPr lang="en-US" sz="2700" dirty="0">
                <a:solidFill>
                  <a:srgbClr val="322A2A"/>
                </a:solidFill>
                <a:latin typeface="Aileron"/>
                <a:ea typeface="IBM Plex Sans"/>
                <a:cs typeface="IBM Plex Sans"/>
                <a:sym typeface="IBM Plex Sans"/>
              </a:rPr>
              <a:t>Implementing some electronic systems that facilitate the application of taxes on digital services, such as the electronic services portal for taxpayers and the electronic invoice system.</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10976730" cy="512961"/>
          </a:xfrm>
          <a:prstGeom prst="rect">
            <a:avLst/>
          </a:prstGeom>
        </p:spPr>
        <p:txBody>
          <a:bodyPr wrap="square" lIns="0" tIns="0" rIns="0" bIns="0" rtlCol="0" anchor="t">
            <a:spAutoFit/>
          </a:bodyPr>
          <a:lstStyle/>
          <a:p>
            <a:pPr>
              <a:lnSpc>
                <a:spcPts val="3977"/>
              </a:lnSpc>
            </a:pPr>
            <a:r>
              <a:rPr lang="en-US" sz="3399" b="1" dirty="0" smtClean="0">
                <a:solidFill>
                  <a:srgbClr val="FFFFFF"/>
                </a:solidFill>
                <a:latin typeface="IBM Plex Sans Bold"/>
                <a:ea typeface="IBM Plex Sans Bold"/>
                <a:cs typeface="IBM Plex Sans Bold"/>
                <a:sym typeface="IBM Plex Sans Bold"/>
              </a:rPr>
              <a:t>Measures Taken to Address the Problems</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313852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4F28"/>
        </a:solidFill>
        <a:effectLst/>
      </p:bgPr>
    </p:bg>
    <p:spTree>
      <p:nvGrpSpPr>
        <p:cNvPr id="1" name=""/>
        <p:cNvGrpSpPr/>
        <p:nvPr/>
      </p:nvGrpSpPr>
      <p:grpSpPr>
        <a:xfrm>
          <a:off x="0" y="0"/>
          <a:ext cx="0" cy="0"/>
          <a:chOff x="0" y="0"/>
          <a:chExt cx="0" cy="0"/>
        </a:xfrm>
      </p:grpSpPr>
      <p:sp>
        <p:nvSpPr>
          <p:cNvPr id="2" name="Freeform 2"/>
          <p:cNvSpPr/>
          <p:nvPr/>
        </p:nvSpPr>
        <p:spPr>
          <a:xfrm>
            <a:off x="-1252948" y="1477565"/>
            <a:ext cx="9695434" cy="9695434"/>
          </a:xfrm>
          <a:custGeom>
            <a:avLst/>
            <a:gdLst/>
            <a:ahLst/>
            <a:cxnLst/>
            <a:rect l="l" t="t" r="r" b="b"/>
            <a:pathLst>
              <a:path w="9695434" h="9695434">
                <a:moveTo>
                  <a:pt x="0" y="0"/>
                </a:moveTo>
                <a:lnTo>
                  <a:pt x="9695434" y="0"/>
                </a:lnTo>
                <a:lnTo>
                  <a:pt x="9695434" y="9695434"/>
                </a:lnTo>
                <a:lnTo>
                  <a:pt x="0" y="96954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671293" y="5862442"/>
            <a:ext cx="4029552" cy="402955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3E1C"/>
            </a:solidFill>
            <a:ln cap="sq">
              <a:noFill/>
              <a:prstDash val="solid"/>
              <a:miter/>
            </a:ln>
          </p:spPr>
        </p:sp>
        <p:sp>
          <p:nvSpPr>
            <p:cNvPr id="5" name="TextBox 5"/>
            <p:cNvSpPr txBox="1"/>
            <p:nvPr/>
          </p:nvSpPr>
          <p:spPr>
            <a:xfrm>
              <a:off x="76200" y="28575"/>
              <a:ext cx="660400" cy="708025"/>
            </a:xfrm>
            <a:prstGeom prst="rect">
              <a:avLst/>
            </a:prstGeom>
          </p:spPr>
          <p:txBody>
            <a:bodyPr lIns="50800" tIns="50800" rIns="50800" bIns="50800" rtlCol="0" anchor="ctr"/>
            <a:lstStyle/>
            <a:p>
              <a:pPr marL="0" lvl="0" indent="0" algn="ctr">
                <a:lnSpc>
                  <a:spcPts val="3220"/>
                </a:lnSpc>
                <a:spcBef>
                  <a:spcPct val="0"/>
                </a:spcBef>
              </a:pPr>
              <a:endParaRPr/>
            </a:p>
          </p:txBody>
        </p:sp>
      </p:grpSp>
      <p:grpSp>
        <p:nvGrpSpPr>
          <p:cNvPr id="6" name="Group 6"/>
          <p:cNvGrpSpPr/>
          <p:nvPr/>
        </p:nvGrpSpPr>
        <p:grpSpPr>
          <a:xfrm>
            <a:off x="2963778" y="6179120"/>
            <a:ext cx="3434296" cy="343429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086" r="-1086"/>
              </a:stretch>
            </a:blipFill>
          </p:spPr>
        </p:sp>
      </p:grpSp>
      <p:sp>
        <p:nvSpPr>
          <p:cNvPr id="8" name="Freeform 8"/>
          <p:cNvSpPr/>
          <p:nvPr/>
        </p:nvSpPr>
        <p:spPr>
          <a:xfrm flipH="1">
            <a:off x="0" y="7037625"/>
            <a:ext cx="13030660" cy="9855917"/>
          </a:xfrm>
          <a:custGeom>
            <a:avLst/>
            <a:gdLst/>
            <a:ahLst/>
            <a:cxnLst/>
            <a:rect l="l" t="t" r="r" b="b"/>
            <a:pathLst>
              <a:path w="13030660" h="9855917">
                <a:moveTo>
                  <a:pt x="13030660" y="0"/>
                </a:moveTo>
                <a:lnTo>
                  <a:pt x="0" y="0"/>
                </a:lnTo>
                <a:lnTo>
                  <a:pt x="0" y="9855917"/>
                </a:lnTo>
                <a:lnTo>
                  <a:pt x="13030660" y="9855917"/>
                </a:lnTo>
                <a:lnTo>
                  <a:pt x="13030660" y="0"/>
                </a:lnTo>
                <a:close/>
              </a:path>
            </a:pathLst>
          </a:custGeom>
          <a:blipFill>
            <a:blip r:embed="rId5">
              <a:extLst>
                <a:ext uri="{96DAC541-7B7A-43D3-8B79-37D633B846F1}">
                  <asvg:svgBlip xmlns:asvg="http://schemas.microsoft.com/office/drawing/2016/SVG/main" xmlns="" r:embed="rId6"/>
                </a:ext>
              </a:extLst>
            </a:blip>
            <a:stretch>
              <a:fillRect/>
            </a:stretch>
          </a:blipFill>
          <a:ln cap="sq">
            <a:noFill/>
            <a:prstDash val="solid"/>
            <a:miter/>
          </a:ln>
        </p:spPr>
      </p:sp>
      <p:grpSp>
        <p:nvGrpSpPr>
          <p:cNvPr id="9" name="Group 9"/>
          <p:cNvGrpSpPr/>
          <p:nvPr/>
        </p:nvGrpSpPr>
        <p:grpSpPr>
          <a:xfrm>
            <a:off x="6545331" y="7066389"/>
            <a:ext cx="1305248" cy="772356"/>
            <a:chOff x="0" y="0"/>
            <a:chExt cx="483809" cy="286285"/>
          </a:xfrm>
        </p:grpSpPr>
        <p:sp>
          <p:nvSpPr>
            <p:cNvPr id="10" name="Freeform 10"/>
            <p:cNvSpPr/>
            <p:nvPr/>
          </p:nvSpPr>
          <p:spPr>
            <a:xfrm>
              <a:off x="0" y="0"/>
              <a:ext cx="483809" cy="286285"/>
            </a:xfrm>
            <a:custGeom>
              <a:avLst/>
              <a:gdLst/>
              <a:ahLst/>
              <a:cxnLst/>
              <a:rect l="l" t="t" r="r" b="b"/>
              <a:pathLst>
                <a:path w="483809" h="286285">
                  <a:moveTo>
                    <a:pt x="143142" y="0"/>
                  </a:moveTo>
                  <a:lnTo>
                    <a:pt x="340666" y="0"/>
                  </a:lnTo>
                  <a:cubicBezTo>
                    <a:pt x="419722" y="0"/>
                    <a:pt x="483809" y="64087"/>
                    <a:pt x="483809" y="143142"/>
                  </a:cubicBezTo>
                  <a:lnTo>
                    <a:pt x="483809" y="143142"/>
                  </a:lnTo>
                  <a:cubicBezTo>
                    <a:pt x="483809" y="222198"/>
                    <a:pt x="419722" y="286285"/>
                    <a:pt x="340666" y="286285"/>
                  </a:cubicBezTo>
                  <a:lnTo>
                    <a:pt x="143142" y="286285"/>
                  </a:lnTo>
                  <a:cubicBezTo>
                    <a:pt x="64087" y="286285"/>
                    <a:pt x="0" y="222198"/>
                    <a:pt x="0" y="143142"/>
                  </a:cubicBezTo>
                  <a:lnTo>
                    <a:pt x="0" y="143142"/>
                  </a:lnTo>
                  <a:cubicBezTo>
                    <a:pt x="0" y="64087"/>
                    <a:pt x="64087" y="0"/>
                    <a:pt x="143142" y="0"/>
                  </a:cubicBezTo>
                  <a:close/>
                </a:path>
              </a:pathLst>
            </a:custGeom>
            <a:solidFill>
              <a:srgbClr val="B7DC9A"/>
            </a:solidFill>
          </p:spPr>
        </p:sp>
        <p:sp>
          <p:nvSpPr>
            <p:cNvPr id="11" name="TextBox 11"/>
            <p:cNvSpPr txBox="1"/>
            <p:nvPr/>
          </p:nvSpPr>
          <p:spPr>
            <a:xfrm>
              <a:off x="0" y="-47625"/>
              <a:ext cx="483809" cy="333910"/>
            </a:xfrm>
            <a:prstGeom prst="rect">
              <a:avLst/>
            </a:prstGeom>
          </p:spPr>
          <p:txBody>
            <a:bodyPr lIns="50800" tIns="50800" rIns="50800" bIns="50800" rtlCol="0" anchor="ctr"/>
            <a:lstStyle/>
            <a:p>
              <a:pPr algn="ctr">
                <a:lnSpc>
                  <a:spcPts val="3220"/>
                </a:lnSpc>
              </a:pPr>
              <a:endParaRPr/>
            </a:p>
          </p:txBody>
        </p:sp>
      </p:grpSp>
      <p:sp>
        <p:nvSpPr>
          <p:cNvPr id="12" name="Freeform 12"/>
          <p:cNvSpPr/>
          <p:nvPr/>
        </p:nvSpPr>
        <p:spPr>
          <a:xfrm>
            <a:off x="6752281" y="7183837"/>
            <a:ext cx="938423" cy="537460"/>
          </a:xfrm>
          <a:custGeom>
            <a:avLst/>
            <a:gdLst/>
            <a:ahLst/>
            <a:cxnLst/>
            <a:rect l="l" t="t" r="r" b="b"/>
            <a:pathLst>
              <a:path w="938423" h="537460">
                <a:moveTo>
                  <a:pt x="0" y="0"/>
                </a:moveTo>
                <a:lnTo>
                  <a:pt x="938422" y="0"/>
                </a:lnTo>
                <a:lnTo>
                  <a:pt x="938422" y="537460"/>
                </a:lnTo>
                <a:lnTo>
                  <a:pt x="0" y="53746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15158132" y="9258300"/>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a:off x="1028700" y="1028700"/>
            <a:ext cx="1272605" cy="210558"/>
          </a:xfrm>
          <a:custGeom>
            <a:avLst/>
            <a:gdLst/>
            <a:ahLst/>
            <a:cxnLst/>
            <a:rect l="l" t="t" r="r" b="b"/>
            <a:pathLst>
              <a:path w="1272605" h="210558">
                <a:moveTo>
                  <a:pt x="0" y="0"/>
                </a:moveTo>
                <a:lnTo>
                  <a:pt x="1272605" y="0"/>
                </a:lnTo>
                <a:lnTo>
                  <a:pt x="1272605" y="210558"/>
                </a:lnTo>
                <a:lnTo>
                  <a:pt x="0" y="2105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TextBox 15"/>
          <p:cNvSpPr txBox="1"/>
          <p:nvPr/>
        </p:nvSpPr>
        <p:spPr>
          <a:xfrm>
            <a:off x="9551939" y="1657986"/>
            <a:ext cx="5606194" cy="889000"/>
          </a:xfrm>
          <a:prstGeom prst="rect">
            <a:avLst/>
          </a:prstGeom>
        </p:spPr>
        <p:txBody>
          <a:bodyPr lIns="0" tIns="0" rIns="0" bIns="0" rtlCol="0" anchor="t">
            <a:spAutoFit/>
          </a:bodyPr>
          <a:lstStyle/>
          <a:p>
            <a:pPr marL="0" lvl="0" indent="0" algn="l">
              <a:lnSpc>
                <a:spcPts val="6350"/>
              </a:lnSpc>
              <a:spcBef>
                <a:spcPct val="0"/>
              </a:spcBef>
            </a:pPr>
            <a:r>
              <a:rPr lang="en-US" sz="5000" b="1" u="none" strike="noStrike">
                <a:solidFill>
                  <a:srgbClr val="FFFFFF"/>
                </a:solidFill>
                <a:latin typeface="Akzidenz-Grotesk Heavy"/>
                <a:ea typeface="Akzidenz-Grotesk Heavy"/>
                <a:cs typeface="Akzidenz-Grotesk Heavy"/>
                <a:sym typeface="Akzidenz-Grotesk Heavy"/>
              </a:rPr>
              <a:t>Introduction</a:t>
            </a:r>
          </a:p>
        </p:txBody>
      </p:sp>
      <p:sp>
        <p:nvSpPr>
          <p:cNvPr id="16" name="TextBox 16"/>
          <p:cNvSpPr txBox="1"/>
          <p:nvPr/>
        </p:nvSpPr>
        <p:spPr>
          <a:xfrm>
            <a:off x="8007037" y="3544653"/>
            <a:ext cx="7894379" cy="4265293"/>
          </a:xfrm>
          <a:prstGeom prst="rect">
            <a:avLst/>
          </a:prstGeom>
        </p:spPr>
        <p:txBody>
          <a:bodyPr lIns="0" tIns="0" rIns="0" bIns="0" rtlCol="0" anchor="t">
            <a:spAutoFit/>
          </a:bodyPr>
          <a:lstStyle/>
          <a:p>
            <a:pPr algn="just">
              <a:lnSpc>
                <a:spcPts val="3780"/>
              </a:lnSpc>
            </a:pPr>
            <a:r>
              <a:rPr lang="en-US" sz="2700">
                <a:solidFill>
                  <a:srgbClr val="D7DECE"/>
                </a:solidFill>
                <a:latin typeface="Inter"/>
                <a:ea typeface="Inter"/>
                <a:cs typeface="Inter"/>
                <a:sym typeface="Inter"/>
              </a:rPr>
              <a:t>In an era of rapid acceleration and increasing growth in information and communications technology, many institutions and companies have become heavily dependent on technology, which has brought about changes in the economic model and given rise to new concepts such as the digital economy or the Internet economy.</a:t>
            </a:r>
          </a:p>
          <a:p>
            <a:pPr algn="just">
              <a:lnSpc>
                <a:spcPts val="3780"/>
              </a:lnSpc>
            </a:pPr>
            <a:endParaRPr lang="en-US" sz="2700">
              <a:solidFill>
                <a:srgbClr val="D7DECE"/>
              </a:solidFill>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4570482"/>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A-</a:t>
            </a:r>
            <a:r>
              <a:rPr lang="en-US" sz="2700" dirty="0" smtClean="0">
                <a:solidFill>
                  <a:srgbClr val="1B1F19"/>
                </a:solidFill>
                <a:latin typeface="Inter"/>
                <a:ea typeface="Inter"/>
                <a:cs typeface="Inter"/>
                <a:sym typeface="Inter"/>
              </a:rPr>
              <a:t>Challenges:</a:t>
            </a:r>
          </a:p>
          <a:p>
            <a:pPr algn="just"/>
            <a:endParaRPr lang="en-US" sz="2700" dirty="0" smtClean="0">
              <a:solidFill>
                <a:srgbClr val="1B1F19"/>
              </a:solidFill>
              <a:latin typeface="Inter"/>
              <a:ea typeface="Inter"/>
              <a:cs typeface="Inter"/>
              <a:sym typeface="Inter"/>
            </a:endParaRPr>
          </a:p>
          <a:p>
            <a:pPr algn="just"/>
            <a:r>
              <a:rPr lang="en-US" sz="2700" dirty="0">
                <a:solidFill>
                  <a:srgbClr val="1B1F19"/>
                </a:solidFill>
                <a:latin typeface="Inter"/>
                <a:ea typeface="Inter"/>
                <a:cs typeface="Inter"/>
                <a:sym typeface="Inter"/>
              </a:rPr>
              <a:t>1- Weak laws regulating e-commerce</a:t>
            </a:r>
            <a:r>
              <a:rPr lang="en-US" sz="2700" dirty="0" smtClean="0">
                <a:solidFill>
                  <a:srgbClr val="1B1F19"/>
                </a:solidFill>
                <a:latin typeface="Inter"/>
                <a:ea typeface="Inter"/>
                <a:cs typeface="Inter"/>
                <a:sym typeface="Inter"/>
              </a:rPr>
              <a:t>.</a:t>
            </a:r>
          </a:p>
          <a:p>
            <a:pPr algn="just"/>
            <a:endParaRPr lang="en-US" sz="2700" dirty="0" smtClean="0">
              <a:solidFill>
                <a:srgbClr val="1B1F19"/>
              </a:solidFill>
              <a:latin typeface="Inter"/>
              <a:ea typeface="Inter"/>
              <a:cs typeface="Inter"/>
              <a:sym typeface="Inter"/>
            </a:endParaRPr>
          </a:p>
          <a:p>
            <a:pPr algn="just"/>
            <a:r>
              <a:rPr lang="en-US" sz="2700" dirty="0" smtClean="0">
                <a:solidFill>
                  <a:srgbClr val="1B1F19"/>
                </a:solidFill>
                <a:latin typeface="Inter"/>
                <a:ea typeface="Inter"/>
                <a:cs typeface="Inter"/>
                <a:sym typeface="Inter"/>
              </a:rPr>
              <a:t>2-The </a:t>
            </a:r>
            <a:r>
              <a:rPr lang="en-US" sz="2700" dirty="0">
                <a:solidFill>
                  <a:srgbClr val="1B1F19"/>
                </a:solidFill>
                <a:latin typeface="Inter"/>
                <a:ea typeface="Inter"/>
                <a:cs typeface="Inter"/>
                <a:sym typeface="Inter"/>
              </a:rPr>
              <a:t>lack of infrastructure and digital systems that enable accurate valuation of activities and tracking of digital </a:t>
            </a:r>
            <a:r>
              <a:rPr lang="en-US" sz="2700" dirty="0" smtClean="0">
                <a:solidFill>
                  <a:srgbClr val="1B1F19"/>
                </a:solidFill>
                <a:latin typeface="Inter"/>
                <a:ea typeface="Inter"/>
                <a:cs typeface="Inter"/>
                <a:sym typeface="Inter"/>
              </a:rPr>
              <a:t>transactions.</a:t>
            </a:r>
          </a:p>
          <a:p>
            <a:pPr algn="just"/>
            <a:endParaRPr lang="en-US" sz="2700" dirty="0" smtClean="0">
              <a:solidFill>
                <a:srgbClr val="1B1F19"/>
              </a:solidFill>
              <a:latin typeface="Inter"/>
              <a:ea typeface="Inter"/>
              <a:cs typeface="Inter"/>
              <a:sym typeface="Inter"/>
            </a:endParaRPr>
          </a:p>
          <a:p>
            <a:pPr algn="just"/>
            <a:r>
              <a:rPr lang="en-US" sz="2700" dirty="0">
                <a:solidFill>
                  <a:srgbClr val="1B1F19"/>
                </a:solidFill>
                <a:latin typeface="Inter"/>
                <a:ea typeface="Inter"/>
                <a:cs typeface="Inter"/>
                <a:sym typeface="Inter"/>
              </a:rPr>
              <a:t>3-The absence of legal coordination and specific international agreements leads to double taxation in cross-border </a:t>
            </a:r>
            <a:r>
              <a:rPr lang="en-US" sz="2700" dirty="0" smtClean="0">
                <a:solidFill>
                  <a:srgbClr val="1B1F19"/>
                </a:solidFill>
                <a:latin typeface="Inter"/>
                <a:ea typeface="Inter"/>
                <a:cs typeface="Inter"/>
                <a:sym typeface="Inter"/>
              </a:rPr>
              <a:t>transactions or may result in loss of revenue in the developing countries.</a:t>
            </a:r>
            <a:endParaRPr lang="en-US" sz="2700" dirty="0">
              <a:solidFill>
                <a:srgbClr val="1B1F19"/>
              </a:solidFill>
              <a:latin typeface="Inter"/>
              <a:ea typeface="Inter"/>
              <a:cs typeface="Inter"/>
              <a:sym typeface="Inter"/>
            </a:endParaRPr>
          </a:p>
          <a:p>
            <a:pPr algn="just"/>
            <a:r>
              <a:rPr lang="en-US" sz="2700" dirty="0" smtClean="0">
                <a:solidFill>
                  <a:srgbClr val="322A2A"/>
                </a:solidFill>
                <a:latin typeface="Aileron"/>
                <a:ea typeface="IBM Plex Sans"/>
                <a:cs typeface="IBM Plex Sans"/>
                <a:sym typeface="IBM Plex Sans"/>
              </a:rPr>
              <a:t>.</a:t>
            </a: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109767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nter"/>
              </a:rPr>
              <a:t>Challenges and </a:t>
            </a:r>
            <a:r>
              <a:rPr lang="en-US" sz="3399" b="1" dirty="0" smtClean="0">
                <a:solidFill>
                  <a:srgbClr val="FFFFFF"/>
                </a:solidFill>
                <a:latin typeface="IBM Plex Sans Bold"/>
                <a:ea typeface="IBM Plex Sans Bold"/>
                <a:cs typeface="IBM Plex Sans Bold"/>
                <a:sym typeface="Inter"/>
              </a:rPr>
              <a:t>Opportunities</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3359338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2908489"/>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A-</a:t>
            </a:r>
            <a:r>
              <a:rPr lang="en-US" sz="2700" dirty="0" smtClean="0">
                <a:solidFill>
                  <a:srgbClr val="1B1F19"/>
                </a:solidFill>
                <a:latin typeface="Inter"/>
                <a:ea typeface="Inter"/>
                <a:cs typeface="Inter"/>
                <a:sym typeface="Inter"/>
              </a:rPr>
              <a:t>Challenges:</a:t>
            </a:r>
          </a:p>
          <a:p>
            <a:pPr algn="just"/>
            <a:endParaRPr lang="en-US" sz="2700" dirty="0" smtClean="0">
              <a:solidFill>
                <a:srgbClr val="1B1F19"/>
              </a:solidFill>
              <a:latin typeface="Inter"/>
              <a:ea typeface="Inter"/>
              <a:cs typeface="Inter"/>
              <a:sym typeface="Inter"/>
            </a:endParaRPr>
          </a:p>
          <a:p>
            <a:pPr algn="just"/>
            <a:r>
              <a:rPr lang="ar-SA" sz="2700" dirty="0" smtClean="0">
                <a:solidFill>
                  <a:srgbClr val="1B1F19"/>
                </a:solidFill>
                <a:latin typeface="Inter"/>
                <a:ea typeface="Inter"/>
                <a:cs typeface="Inter"/>
                <a:sym typeface="Inter"/>
              </a:rPr>
              <a:t>4</a:t>
            </a:r>
            <a:r>
              <a:rPr lang="en-US" sz="2700" dirty="0">
                <a:solidFill>
                  <a:srgbClr val="1B1F19"/>
                </a:solidFill>
                <a:latin typeface="Inter"/>
                <a:ea typeface="Inter"/>
                <a:cs typeface="Inter"/>
                <a:sym typeface="Inter"/>
              </a:rPr>
              <a:t>- The unavailability of global electronic payment systems due to economic sanctions</a:t>
            </a:r>
            <a:r>
              <a:rPr lang="en-US" sz="2700" dirty="0" smtClean="0">
                <a:solidFill>
                  <a:srgbClr val="1B1F19"/>
                </a:solidFill>
                <a:latin typeface="Inter"/>
                <a:ea typeface="Inter"/>
                <a:cs typeface="Inter"/>
                <a:sym typeface="Inter"/>
              </a:rPr>
              <a:t>.</a:t>
            </a:r>
          </a:p>
          <a:p>
            <a:pPr algn="just"/>
            <a:endParaRPr lang="en-US" sz="2700" dirty="0">
              <a:solidFill>
                <a:srgbClr val="1B1F19"/>
              </a:solidFill>
              <a:latin typeface="Inter"/>
              <a:ea typeface="Inter"/>
              <a:cs typeface="Inter"/>
              <a:sym typeface="Inter"/>
            </a:endParaRPr>
          </a:p>
          <a:p>
            <a:pPr algn="just"/>
            <a:r>
              <a:rPr lang="en-US" sz="2700" dirty="0">
                <a:solidFill>
                  <a:srgbClr val="1B1F19"/>
                </a:solidFill>
                <a:latin typeface="Inter"/>
                <a:ea typeface="Inter"/>
                <a:cs typeface="Inter"/>
                <a:sym typeface="Inter"/>
              </a:rPr>
              <a:t>5- The war has significantly impacted many operations and activities related to the preparations of the Tax Administration</a:t>
            </a:r>
            <a:endParaRPr lang="en-US" sz="2700" dirty="0" smtClean="0">
              <a:solidFill>
                <a:srgbClr val="1B1F19"/>
              </a:solidFill>
              <a:latin typeface="Inter"/>
              <a:ea typeface="Inter"/>
              <a:cs typeface="Inter"/>
              <a:sym typeface="Inter"/>
            </a:endParaRPr>
          </a:p>
          <a:p>
            <a:pPr algn="just"/>
            <a:r>
              <a:rPr lang="en-US" sz="2700" dirty="0" smtClean="0">
                <a:solidFill>
                  <a:srgbClr val="322A2A"/>
                </a:solidFill>
                <a:latin typeface="Aileron"/>
                <a:ea typeface="IBM Plex Sans"/>
                <a:cs typeface="IBM Plex Sans"/>
                <a:sym typeface="IBM Plex Sans"/>
              </a:rPr>
              <a:t>.</a:t>
            </a: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109767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nter"/>
              </a:rPr>
              <a:t>Challenges and </a:t>
            </a:r>
            <a:r>
              <a:rPr lang="en-US" sz="3399" b="1" dirty="0" smtClean="0">
                <a:solidFill>
                  <a:srgbClr val="FFFFFF"/>
                </a:solidFill>
                <a:latin typeface="IBM Plex Sans Bold"/>
                <a:ea typeface="IBM Plex Sans Bold"/>
                <a:cs typeface="IBM Plex Sans Bold"/>
                <a:sym typeface="Inter"/>
              </a:rPr>
              <a:t>Opportunities</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3405243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4985980"/>
          </a:xfrm>
          <a:prstGeom prst="rect">
            <a:avLst/>
          </a:prstGeom>
        </p:spPr>
        <p:txBody>
          <a:bodyPr wrap="square" lIns="0" tIns="0" rIns="0" bIns="0" rtlCol="0" anchor="t">
            <a:spAutoFit/>
          </a:bodyPr>
          <a:lstStyle/>
          <a:p>
            <a:pPr algn="just"/>
            <a:r>
              <a:rPr lang="en-US" sz="2700" dirty="0" smtClean="0">
                <a:solidFill>
                  <a:srgbClr val="322A2A"/>
                </a:solidFill>
                <a:latin typeface="Aileron"/>
                <a:ea typeface="IBM Plex Sans"/>
                <a:cs typeface="IBM Plex Sans"/>
                <a:sym typeface="IBM Plex Sans"/>
              </a:rPr>
              <a:t>B- </a:t>
            </a:r>
            <a:r>
              <a:rPr lang="en-US" sz="2700" dirty="0" smtClean="0">
                <a:solidFill>
                  <a:srgbClr val="1B1F19"/>
                </a:solidFill>
                <a:latin typeface="Inter"/>
                <a:ea typeface="Inter"/>
                <a:cs typeface="Inter"/>
                <a:sym typeface="Inter"/>
              </a:rPr>
              <a:t>Opportunities:</a:t>
            </a:r>
          </a:p>
          <a:p>
            <a:pPr algn="just"/>
            <a:endParaRPr lang="en-US" sz="2700" dirty="0" smtClean="0">
              <a:solidFill>
                <a:srgbClr val="1B1F19"/>
              </a:solidFill>
              <a:latin typeface="Inter"/>
              <a:ea typeface="Inter"/>
              <a:cs typeface="Inter"/>
              <a:sym typeface="Inter"/>
            </a:endParaRPr>
          </a:p>
          <a:p>
            <a:pPr algn="just"/>
            <a:r>
              <a:rPr lang="ar-SA" sz="2700" dirty="0" smtClean="0">
                <a:solidFill>
                  <a:srgbClr val="1B1F19"/>
                </a:solidFill>
                <a:latin typeface="Inter"/>
                <a:ea typeface="Inter"/>
                <a:cs typeface="Inter"/>
                <a:sym typeface="Inter"/>
              </a:rPr>
              <a:t>1</a:t>
            </a:r>
            <a:r>
              <a:rPr lang="en-US" sz="2700" dirty="0">
                <a:solidFill>
                  <a:srgbClr val="1B1F19"/>
                </a:solidFill>
                <a:latin typeface="Inter"/>
                <a:ea typeface="Inter"/>
                <a:cs typeface="Inter"/>
                <a:sym typeface="Inter"/>
              </a:rPr>
              <a:t>- The availability of robust infrastructure for internet services</a:t>
            </a:r>
            <a:r>
              <a:rPr lang="en-US" sz="2700" dirty="0" smtClean="0">
                <a:solidFill>
                  <a:srgbClr val="1B1F19"/>
                </a:solidFill>
                <a:latin typeface="Inter"/>
                <a:ea typeface="Inter"/>
                <a:cs typeface="Inter"/>
                <a:sym typeface="Inter"/>
              </a:rPr>
              <a:t>.</a:t>
            </a:r>
          </a:p>
          <a:p>
            <a:pPr algn="just"/>
            <a:endParaRPr lang="en-US" sz="2700" dirty="0">
              <a:solidFill>
                <a:srgbClr val="1B1F19"/>
              </a:solidFill>
              <a:latin typeface="Inter"/>
              <a:ea typeface="Inter"/>
              <a:cs typeface="Inter"/>
              <a:sym typeface="Inter"/>
            </a:endParaRPr>
          </a:p>
          <a:p>
            <a:pPr algn="just"/>
            <a:r>
              <a:rPr lang="en-US" sz="2700" dirty="0">
                <a:solidFill>
                  <a:srgbClr val="1B1F19"/>
                </a:solidFill>
                <a:latin typeface="Inter"/>
                <a:ea typeface="Inter"/>
                <a:cs typeface="Inter"/>
                <a:sym typeface="Inter"/>
              </a:rPr>
              <a:t>2- The Sudanese market has the potential to accommodate many digital services, especially </a:t>
            </a:r>
            <a:r>
              <a:rPr lang="en-US" sz="2700" dirty="0" smtClean="0">
                <a:solidFill>
                  <a:srgbClr val="1B1F19"/>
                </a:solidFill>
                <a:latin typeface="Inter"/>
                <a:ea typeface="Inter"/>
                <a:cs typeface="Inter"/>
                <a:sym typeface="Inter"/>
              </a:rPr>
              <a:t>with on going victories of the army and the need to rebuilding and rehabilitation.</a:t>
            </a:r>
            <a:endParaRPr lang="ar-SA" sz="2700" dirty="0" smtClean="0">
              <a:solidFill>
                <a:srgbClr val="1B1F19"/>
              </a:solidFill>
              <a:latin typeface="Inter"/>
              <a:ea typeface="Inter"/>
              <a:cs typeface="Inter"/>
              <a:sym typeface="Inter"/>
            </a:endParaRPr>
          </a:p>
          <a:p>
            <a:pPr algn="just"/>
            <a:endParaRPr lang="ar-SA" sz="2700" dirty="0">
              <a:solidFill>
                <a:srgbClr val="1B1F19"/>
              </a:solidFill>
              <a:latin typeface="Inter"/>
              <a:ea typeface="Inter"/>
              <a:cs typeface="Inter"/>
              <a:sym typeface="Inter"/>
            </a:endParaRPr>
          </a:p>
          <a:p>
            <a:pPr algn="just"/>
            <a:r>
              <a:rPr lang="en-US" sz="2700" dirty="0">
                <a:solidFill>
                  <a:srgbClr val="1B1F19"/>
                </a:solidFill>
                <a:latin typeface="Inter"/>
                <a:ea typeface="Inter"/>
                <a:cs typeface="Inter"/>
                <a:sym typeface="Inter"/>
              </a:rPr>
              <a:t>3- The presence of a large number of university and technical institute graduates provides digital service providers with a valuable opportunity to recruit skilled talent and benefit from their expertise</a:t>
            </a:r>
            <a:endParaRPr lang="en-US" sz="2700" dirty="0" smtClean="0">
              <a:solidFill>
                <a:srgbClr val="1B1F19"/>
              </a:solidFill>
              <a:latin typeface="Inter"/>
              <a:ea typeface="Inter"/>
              <a:cs typeface="Inter"/>
              <a:sym typeface="Inter"/>
            </a:endParaRPr>
          </a:p>
          <a:p>
            <a:pPr algn="just"/>
            <a:r>
              <a:rPr lang="en-US" sz="2700" dirty="0" smtClean="0">
                <a:solidFill>
                  <a:srgbClr val="322A2A"/>
                </a:solidFill>
                <a:latin typeface="Aileron"/>
                <a:ea typeface="IBM Plex Sans"/>
                <a:cs typeface="IBM Plex Sans"/>
                <a:sym typeface="IBM Plex Sans"/>
              </a:rPr>
              <a:t>.</a:t>
            </a: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109767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nter"/>
              </a:rPr>
              <a:t>Challenges and </a:t>
            </a:r>
            <a:r>
              <a:rPr lang="en-US" sz="3399" b="1" dirty="0" smtClean="0">
                <a:solidFill>
                  <a:srgbClr val="FFFFFF"/>
                </a:solidFill>
                <a:latin typeface="IBM Plex Sans Bold"/>
                <a:ea typeface="IBM Plex Sans Bold"/>
                <a:cs typeface="IBM Plex Sans Bold"/>
                <a:sym typeface="Inter"/>
              </a:rPr>
              <a:t>Opportunities</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3038328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0" y="-6101088"/>
            <a:ext cx="8820208" cy="88202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sp>
        <p:nvSpPr>
          <p:cNvPr id="5" name="Freeform 5"/>
          <p:cNvSpPr/>
          <p:nvPr/>
        </p:nvSpPr>
        <p:spPr>
          <a:xfrm>
            <a:off x="-3619253" y="5857160"/>
            <a:ext cx="8475502" cy="8475502"/>
          </a:xfrm>
          <a:custGeom>
            <a:avLst/>
            <a:gdLst/>
            <a:ahLst/>
            <a:cxnLst/>
            <a:rect l="l" t="t" r="r" b="b"/>
            <a:pathLst>
              <a:path w="8475502" h="8475502">
                <a:moveTo>
                  <a:pt x="0" y="0"/>
                </a:moveTo>
                <a:lnTo>
                  <a:pt x="8475502" y="0"/>
                </a:lnTo>
                <a:lnTo>
                  <a:pt x="8475502" y="8475502"/>
                </a:lnTo>
                <a:lnTo>
                  <a:pt x="0" y="8475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4983616" y="-3116302"/>
            <a:ext cx="6232604" cy="6232604"/>
          </a:xfrm>
          <a:custGeom>
            <a:avLst/>
            <a:gdLst/>
            <a:ahLst/>
            <a:cxnLst/>
            <a:rect l="l" t="t" r="r" b="b"/>
            <a:pathLst>
              <a:path w="6232604" h="6232604">
                <a:moveTo>
                  <a:pt x="0" y="0"/>
                </a:moveTo>
                <a:lnTo>
                  <a:pt x="6232604" y="0"/>
                </a:lnTo>
                <a:lnTo>
                  <a:pt x="6232604" y="6232604"/>
                </a:lnTo>
                <a:lnTo>
                  <a:pt x="0" y="6232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8666" y="9706414"/>
            <a:ext cx="2348056" cy="388497"/>
          </a:xfrm>
          <a:custGeom>
            <a:avLst/>
            <a:gdLst/>
            <a:ahLst/>
            <a:cxnLst/>
            <a:rect l="l" t="t" r="r" b="b"/>
            <a:pathLst>
              <a:path w="2348056" h="388497">
                <a:moveTo>
                  <a:pt x="0" y="0"/>
                </a:moveTo>
                <a:lnTo>
                  <a:pt x="2348056" y="0"/>
                </a:lnTo>
                <a:lnTo>
                  <a:pt x="2348056" y="388497"/>
                </a:lnTo>
                <a:lnTo>
                  <a:pt x="0" y="3884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024301" y="1028700"/>
            <a:ext cx="1234999" cy="1167635"/>
          </a:xfrm>
          <a:custGeom>
            <a:avLst/>
            <a:gdLst/>
            <a:ahLst/>
            <a:cxnLst/>
            <a:rect l="l" t="t" r="r" b="b"/>
            <a:pathLst>
              <a:path w="1234999" h="1167635">
                <a:moveTo>
                  <a:pt x="0" y="0"/>
                </a:moveTo>
                <a:lnTo>
                  <a:pt x="1234999" y="0"/>
                </a:lnTo>
                <a:lnTo>
                  <a:pt x="1234999" y="1167635"/>
                </a:lnTo>
                <a:lnTo>
                  <a:pt x="0" y="1167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024301" y="8674482"/>
            <a:ext cx="1234999" cy="1167635"/>
          </a:xfrm>
          <a:custGeom>
            <a:avLst/>
            <a:gdLst/>
            <a:ahLst/>
            <a:cxnLst/>
            <a:rect l="l" t="t" r="r" b="b"/>
            <a:pathLst>
              <a:path w="1234999" h="1167635">
                <a:moveTo>
                  <a:pt x="0" y="0"/>
                </a:moveTo>
                <a:lnTo>
                  <a:pt x="1234999" y="0"/>
                </a:lnTo>
                <a:lnTo>
                  <a:pt x="1234999" y="1167636"/>
                </a:lnTo>
                <a:lnTo>
                  <a:pt x="0" y="11676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2462403" y="102966"/>
            <a:ext cx="3171503" cy="317150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grpSp>
        <p:nvGrpSpPr>
          <p:cNvPr id="12" name="Group 12"/>
          <p:cNvGrpSpPr/>
          <p:nvPr/>
        </p:nvGrpSpPr>
        <p:grpSpPr>
          <a:xfrm>
            <a:off x="2406722" y="3846957"/>
            <a:ext cx="12576894" cy="938135"/>
            <a:chOff x="0" y="0"/>
            <a:chExt cx="8172466" cy="609600"/>
          </a:xfrm>
        </p:grpSpPr>
        <p:sp>
          <p:nvSpPr>
            <p:cNvPr id="13" name="Freeform 13"/>
            <p:cNvSpPr/>
            <p:nvPr/>
          </p:nvSpPr>
          <p:spPr>
            <a:xfrm>
              <a:off x="0" y="0"/>
              <a:ext cx="8172466" cy="609600"/>
            </a:xfrm>
            <a:custGeom>
              <a:avLst/>
              <a:gdLst/>
              <a:ahLst/>
              <a:cxnLst/>
              <a:rect l="l" t="t" r="r" b="b"/>
              <a:pathLst>
                <a:path w="8172466" h="609600">
                  <a:moveTo>
                    <a:pt x="7969266" y="0"/>
                  </a:moveTo>
                  <a:lnTo>
                    <a:pt x="0" y="0"/>
                  </a:lnTo>
                  <a:lnTo>
                    <a:pt x="203200" y="609600"/>
                  </a:lnTo>
                  <a:lnTo>
                    <a:pt x="8172466" y="609600"/>
                  </a:lnTo>
                  <a:lnTo>
                    <a:pt x="7969266" y="0"/>
                  </a:lnTo>
                  <a:close/>
                </a:path>
              </a:pathLst>
            </a:custGeom>
            <a:solidFill>
              <a:srgbClr val="729A5D"/>
            </a:solidFill>
          </p:spPr>
        </p:sp>
        <p:sp>
          <p:nvSpPr>
            <p:cNvPr id="14" name="TextBox 14"/>
            <p:cNvSpPr txBox="1"/>
            <p:nvPr/>
          </p:nvSpPr>
          <p:spPr>
            <a:xfrm>
              <a:off x="101600" y="-38100"/>
              <a:ext cx="7969266" cy="6477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810512" y="3719814"/>
            <a:ext cx="1192421" cy="1192421"/>
            <a:chOff x="0" y="0"/>
            <a:chExt cx="314053" cy="314053"/>
          </a:xfrm>
        </p:grpSpPr>
        <p:sp>
          <p:nvSpPr>
            <p:cNvPr id="16" name="Freeform 16"/>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7" name="TextBox 17"/>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10512" y="5136773"/>
            <a:ext cx="14648688" cy="3323987"/>
          </a:xfrm>
          <a:prstGeom prst="rect">
            <a:avLst/>
          </a:prstGeom>
        </p:spPr>
        <p:txBody>
          <a:bodyPr wrap="square" lIns="0" tIns="0" rIns="0" bIns="0" rtlCol="0" anchor="t">
            <a:spAutoFit/>
          </a:bodyPr>
          <a:lstStyle/>
          <a:p>
            <a:pPr algn="just"/>
            <a:r>
              <a:rPr lang="en-US" sz="2700" dirty="0">
                <a:solidFill>
                  <a:srgbClr val="322A2A"/>
                </a:solidFill>
                <a:latin typeface="Aileron"/>
                <a:ea typeface="IBM Plex Sans"/>
                <a:cs typeface="IBM Plex Sans"/>
                <a:sym typeface="IBM Plex Sans"/>
              </a:rPr>
              <a:t>1- </a:t>
            </a:r>
            <a:r>
              <a:rPr lang="en-US" sz="2700" dirty="0" smtClean="0">
                <a:solidFill>
                  <a:srgbClr val="322A2A"/>
                </a:solidFill>
                <a:latin typeface="Aileron"/>
                <a:ea typeface="IBM Plex Sans"/>
                <a:cs typeface="IBM Plex Sans"/>
                <a:sym typeface="IBM Plex Sans"/>
              </a:rPr>
              <a:t>The </a:t>
            </a:r>
            <a:r>
              <a:rPr lang="en-US" sz="2700" dirty="0">
                <a:solidFill>
                  <a:srgbClr val="322A2A"/>
                </a:solidFill>
                <a:latin typeface="Aileron"/>
                <a:ea typeface="IBM Plex Sans"/>
                <a:cs typeface="IBM Plex Sans"/>
                <a:sym typeface="IBM Plex Sans"/>
              </a:rPr>
              <a:t>need for the </a:t>
            </a:r>
            <a:r>
              <a:rPr lang="en-US" sz="2700" dirty="0" smtClean="0">
                <a:solidFill>
                  <a:srgbClr val="322A2A"/>
                </a:solidFill>
                <a:latin typeface="Aileron"/>
                <a:ea typeface="IBM Plex Sans"/>
                <a:cs typeface="IBM Plex Sans"/>
                <a:sym typeface="IBM Plex Sans"/>
              </a:rPr>
              <a:t>ATAIC to </a:t>
            </a:r>
            <a:r>
              <a:rPr lang="en-US" sz="2700" dirty="0">
                <a:solidFill>
                  <a:srgbClr val="322A2A"/>
                </a:solidFill>
                <a:latin typeface="Aileron"/>
                <a:ea typeface="IBM Plex Sans"/>
                <a:cs typeface="IBM Plex Sans"/>
                <a:sym typeface="IBM Plex Sans"/>
              </a:rPr>
              <a:t>coordinate with regional and international organizations to establish binding controls that regulate digital transactions</a:t>
            </a:r>
            <a:r>
              <a:rPr lang="en-US" sz="2700" dirty="0" smtClean="0">
                <a:solidFill>
                  <a:srgbClr val="322A2A"/>
                </a:solidFill>
                <a:latin typeface="Aileron"/>
                <a:ea typeface="IBM Plex Sans"/>
                <a:cs typeface="IBM Plex Sans"/>
                <a:sym typeface="IBM Plex Sans"/>
              </a:rPr>
              <a:t>.</a:t>
            </a:r>
          </a:p>
          <a:p>
            <a:pPr algn="just"/>
            <a:endParaRPr lang="en-US" sz="2700" dirty="0">
              <a:solidFill>
                <a:srgbClr val="322A2A"/>
              </a:solidFill>
              <a:latin typeface="Aileron"/>
              <a:ea typeface="IBM Plex Sans"/>
              <a:cs typeface="IBM Plex Sans"/>
              <a:sym typeface="IBM Plex Sans"/>
            </a:endParaRPr>
          </a:p>
          <a:p>
            <a:pPr algn="just"/>
            <a:r>
              <a:rPr lang="en-US" sz="2700" dirty="0" smtClean="0">
                <a:solidFill>
                  <a:srgbClr val="322A2A"/>
                </a:solidFill>
                <a:latin typeface="Aileron"/>
                <a:ea typeface="IBM Plex Sans"/>
                <a:cs typeface="IBM Plex Sans"/>
                <a:sym typeface="IBM Plex Sans"/>
              </a:rPr>
              <a:t>2- Exchanging </a:t>
            </a:r>
            <a:r>
              <a:rPr lang="en-US" sz="2700" dirty="0">
                <a:solidFill>
                  <a:srgbClr val="322A2A"/>
                </a:solidFill>
                <a:latin typeface="Aileron"/>
                <a:ea typeface="IBM Plex Sans"/>
                <a:cs typeface="IBM Plex Sans"/>
                <a:sym typeface="IBM Plex Sans"/>
              </a:rPr>
              <a:t>studies, initiatives and visions between the </a:t>
            </a:r>
            <a:r>
              <a:rPr lang="en-US" sz="2700" dirty="0" smtClean="0">
                <a:solidFill>
                  <a:srgbClr val="322A2A"/>
                </a:solidFill>
                <a:latin typeface="Aileron"/>
                <a:ea typeface="IBM Plex Sans"/>
                <a:cs typeface="IBM Plex Sans"/>
                <a:sym typeface="IBM Plex Sans"/>
              </a:rPr>
              <a:t>ATAIC </a:t>
            </a:r>
            <a:r>
              <a:rPr lang="en-US" sz="2700" dirty="0">
                <a:solidFill>
                  <a:srgbClr val="322A2A"/>
                </a:solidFill>
                <a:latin typeface="Aileron"/>
                <a:ea typeface="IBM Plex Sans"/>
                <a:cs typeface="IBM Plex Sans"/>
                <a:sym typeface="IBM Plex Sans"/>
              </a:rPr>
              <a:t>countries with the aim of developing practices in the field of taxes on digital activities</a:t>
            </a:r>
            <a:r>
              <a:rPr lang="en-US" sz="2700" dirty="0" smtClean="0">
                <a:solidFill>
                  <a:srgbClr val="322A2A"/>
                </a:solidFill>
                <a:latin typeface="Aileron"/>
                <a:ea typeface="IBM Plex Sans"/>
                <a:cs typeface="IBM Plex Sans"/>
                <a:sym typeface="IBM Plex Sans"/>
              </a:rPr>
              <a:t>.</a:t>
            </a:r>
          </a:p>
          <a:p>
            <a:pPr algn="just"/>
            <a:endParaRPr lang="en-US" sz="2700" dirty="0">
              <a:solidFill>
                <a:srgbClr val="322A2A"/>
              </a:solidFill>
              <a:latin typeface="Aileron"/>
              <a:ea typeface="IBM Plex Sans"/>
              <a:cs typeface="IBM Plex Sans"/>
              <a:sym typeface="IBM Plex Sans"/>
            </a:endParaRPr>
          </a:p>
          <a:p>
            <a:pPr algn="just"/>
            <a:r>
              <a:rPr lang="en-US" sz="2700" dirty="0">
                <a:solidFill>
                  <a:srgbClr val="322A2A"/>
                </a:solidFill>
                <a:latin typeface="Aileron"/>
                <a:ea typeface="IBM Plex Sans"/>
                <a:cs typeface="IBM Plex Sans"/>
                <a:sym typeface="IBM Plex Sans"/>
              </a:rPr>
              <a:t>3- Forming a specialized task </a:t>
            </a:r>
            <a:r>
              <a:rPr lang="en-US" sz="2700" dirty="0" smtClean="0">
                <a:solidFill>
                  <a:srgbClr val="322A2A"/>
                </a:solidFill>
                <a:latin typeface="Aileron"/>
                <a:ea typeface="IBM Plex Sans"/>
                <a:cs typeface="IBM Plex Sans"/>
                <a:sym typeface="IBM Plex Sans"/>
              </a:rPr>
              <a:t>force team </a:t>
            </a:r>
            <a:r>
              <a:rPr lang="en-US" sz="2700" dirty="0">
                <a:solidFill>
                  <a:srgbClr val="322A2A"/>
                </a:solidFill>
                <a:latin typeface="Aileron"/>
                <a:ea typeface="IBM Plex Sans"/>
                <a:cs typeface="IBM Plex Sans"/>
                <a:sym typeface="IBM Plex Sans"/>
              </a:rPr>
              <a:t>from ATAIC countries </a:t>
            </a:r>
            <a:r>
              <a:rPr lang="en-US" sz="2700" dirty="0" smtClean="0">
                <a:solidFill>
                  <a:srgbClr val="322A2A"/>
                </a:solidFill>
                <a:latin typeface="Aileron"/>
                <a:ea typeface="IBM Plex Sans"/>
                <a:cs typeface="IBM Plex Sans"/>
                <a:sym typeface="IBM Plex Sans"/>
              </a:rPr>
              <a:t>members to </a:t>
            </a:r>
            <a:r>
              <a:rPr lang="en-US" sz="2700" dirty="0">
                <a:solidFill>
                  <a:srgbClr val="322A2A"/>
                </a:solidFill>
                <a:latin typeface="Aileron"/>
                <a:ea typeface="IBM Plex Sans"/>
                <a:cs typeface="IBM Plex Sans"/>
                <a:sym typeface="IBM Plex Sans"/>
              </a:rPr>
              <a:t>conduct the necessary studies for the development of legislation, systems, and practices.</a:t>
            </a:r>
            <a:endParaRPr lang="en-US" sz="2700" dirty="0" smtClean="0">
              <a:solidFill>
                <a:srgbClr val="322A2A"/>
              </a:solidFill>
              <a:latin typeface="Aileron"/>
              <a:ea typeface="IBM Plex Sans"/>
              <a:cs typeface="IBM Plex Sans"/>
              <a:sym typeface="IBM Plex Sans"/>
            </a:endParaRPr>
          </a:p>
        </p:txBody>
      </p:sp>
      <p:sp>
        <p:nvSpPr>
          <p:cNvPr id="25" name="Freeform 25"/>
          <p:cNvSpPr/>
          <p:nvPr/>
        </p:nvSpPr>
        <p:spPr>
          <a:xfrm>
            <a:off x="1864850" y="4057191"/>
            <a:ext cx="1083744" cy="412545"/>
          </a:xfrm>
          <a:custGeom>
            <a:avLst/>
            <a:gdLst/>
            <a:ahLst/>
            <a:cxnLst/>
            <a:rect l="l" t="t" r="r" b="b"/>
            <a:pathLst>
              <a:path w="1083744" h="412545">
                <a:moveTo>
                  <a:pt x="0" y="0"/>
                </a:moveTo>
                <a:lnTo>
                  <a:pt x="1083744" y="0"/>
                </a:lnTo>
                <a:lnTo>
                  <a:pt x="1083744" y="412545"/>
                </a:lnTo>
                <a:lnTo>
                  <a:pt x="0" y="412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3272670" y="4066716"/>
            <a:ext cx="10976730" cy="512961"/>
          </a:xfrm>
          <a:prstGeom prst="rect">
            <a:avLst/>
          </a:prstGeom>
        </p:spPr>
        <p:txBody>
          <a:bodyPr wrap="square" lIns="0" tIns="0" rIns="0" bIns="0" rtlCol="0" anchor="t">
            <a:spAutoFit/>
          </a:bodyPr>
          <a:lstStyle/>
          <a:p>
            <a:pPr>
              <a:lnSpc>
                <a:spcPts val="3977"/>
              </a:lnSpc>
            </a:pPr>
            <a:r>
              <a:rPr lang="en-US" sz="3399" b="1" dirty="0">
                <a:solidFill>
                  <a:srgbClr val="FFFFFF"/>
                </a:solidFill>
                <a:latin typeface="IBM Plex Sans Bold"/>
                <a:ea typeface="IBM Plex Sans Bold"/>
                <a:cs typeface="IBM Plex Sans Bold"/>
                <a:sym typeface="Inter"/>
              </a:rPr>
              <a:t>Recommendations</a:t>
            </a:r>
            <a:endParaRPr lang="en-US" sz="3399" b="1" dirty="0">
              <a:solidFill>
                <a:srgbClr val="FFFFFF"/>
              </a:solidFill>
              <a:latin typeface="IBM Plex Sans Bold"/>
              <a:ea typeface="IBM Plex Sans Bold"/>
              <a:cs typeface="IBM Plex Sans Bold"/>
              <a:sym typeface="IBM Plex Sans Bold"/>
            </a:endParaRPr>
          </a:p>
        </p:txBody>
      </p:sp>
      <p:sp>
        <p:nvSpPr>
          <p:cNvPr id="27" name="TextBox 27"/>
          <p:cNvSpPr txBox="1"/>
          <p:nvPr/>
        </p:nvSpPr>
        <p:spPr>
          <a:xfrm>
            <a:off x="5518805" y="1705638"/>
            <a:ext cx="14354202" cy="1568831"/>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CB1133"/>
                </a:solidFill>
                <a:latin typeface="Akzidenz-Grotesk Heavy"/>
                <a:ea typeface="Akzidenz-Grotesk Heavy"/>
                <a:cs typeface="Akzidenz-Grotesk Heavy"/>
                <a:sym typeface="Akzidenz-Grotesk Heavy"/>
              </a:rPr>
              <a:t>               The current po</a:t>
            </a:r>
            <a:r>
              <a:rPr lang="en-US" sz="5000" b="1" u="none" strike="noStrike">
                <a:solidFill>
                  <a:srgbClr val="CB1133"/>
                </a:solidFill>
                <a:latin typeface="Akzidenz-Grotesk Heavy"/>
                <a:ea typeface="Akzidenz-Grotesk Heavy"/>
                <a:cs typeface="Akzidenz-Grotesk Heavy"/>
                <a:sym typeface="Akzidenz-Grotesk Heavy"/>
              </a:rPr>
              <a:t>sition</a:t>
            </a:r>
          </a:p>
          <a:p>
            <a:pPr marL="0" lvl="0" indent="0" algn="l">
              <a:lnSpc>
                <a:spcPts val="5334"/>
              </a:lnSpc>
              <a:spcBef>
                <a:spcPct val="0"/>
              </a:spcBef>
            </a:pPr>
            <a:r>
              <a:rPr lang="en-US" sz="4200" b="1" u="none" strike="noStrike">
                <a:solidFill>
                  <a:srgbClr val="134E1A"/>
                </a:solidFill>
                <a:latin typeface="Akzidenz-Grotesk Heavy"/>
                <a:ea typeface="Akzidenz-Grotesk Heavy"/>
                <a:cs typeface="Akzidenz-Grotesk Heavy"/>
                <a:sym typeface="Akzidenz-Grotesk Heavy"/>
              </a:rPr>
              <a:t> on the application of the digital services tax</a:t>
            </a:r>
          </a:p>
        </p:txBody>
      </p:sp>
    </p:spTree>
    <p:extLst>
      <p:ext uri="{BB962C8B-B14F-4D97-AF65-F5344CB8AC3E}">
        <p14:creationId xmlns:p14="http://schemas.microsoft.com/office/powerpoint/2010/main" val="4024805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B4F28"/>
        </a:solidFill>
        <a:effectLst/>
      </p:bgPr>
    </p:bg>
    <p:spTree>
      <p:nvGrpSpPr>
        <p:cNvPr id="1" name=""/>
        <p:cNvGrpSpPr/>
        <p:nvPr/>
      </p:nvGrpSpPr>
      <p:grpSpPr>
        <a:xfrm>
          <a:off x="0" y="0"/>
          <a:ext cx="0" cy="0"/>
          <a:chOff x="0" y="0"/>
          <a:chExt cx="0" cy="0"/>
        </a:xfrm>
      </p:grpSpPr>
      <p:sp>
        <p:nvSpPr>
          <p:cNvPr id="2" name="Freeform 2"/>
          <p:cNvSpPr/>
          <p:nvPr/>
        </p:nvSpPr>
        <p:spPr>
          <a:xfrm>
            <a:off x="3095298" y="0"/>
            <a:ext cx="9037132" cy="9037132"/>
          </a:xfrm>
          <a:custGeom>
            <a:avLst/>
            <a:gdLst/>
            <a:ahLst/>
            <a:cxnLst/>
            <a:rect l="l" t="t" r="r" b="b"/>
            <a:pathLst>
              <a:path w="9037132" h="9037132">
                <a:moveTo>
                  <a:pt x="0" y="0"/>
                </a:moveTo>
                <a:lnTo>
                  <a:pt x="9037132" y="0"/>
                </a:lnTo>
                <a:lnTo>
                  <a:pt x="9037132" y="9037132"/>
                </a:lnTo>
                <a:lnTo>
                  <a:pt x="0" y="90371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334781" y="0"/>
            <a:ext cx="6226865" cy="7663834"/>
            <a:chOff x="0" y="0"/>
            <a:chExt cx="660400" cy="812800"/>
          </a:xfrm>
        </p:grpSpPr>
        <p:sp>
          <p:nvSpPr>
            <p:cNvPr id="4" name="Freeform 4"/>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729A5D"/>
            </a:solidFill>
            <a:ln cap="sq">
              <a:noFill/>
              <a:prstDash val="solid"/>
              <a:miter/>
            </a:ln>
          </p:spPr>
        </p:sp>
        <p:sp>
          <p:nvSpPr>
            <p:cNvPr id="5" name="TextBox 5"/>
            <p:cNvSpPr txBox="1"/>
            <p:nvPr/>
          </p:nvSpPr>
          <p:spPr>
            <a:xfrm>
              <a:off x="0" y="-47625"/>
              <a:ext cx="660400" cy="733425"/>
            </a:xfrm>
            <a:prstGeom prst="rect">
              <a:avLst/>
            </a:prstGeom>
          </p:spPr>
          <p:txBody>
            <a:bodyPr lIns="50800" tIns="50800" rIns="50800" bIns="50800" rtlCol="0" anchor="ctr"/>
            <a:lstStyle/>
            <a:p>
              <a:pPr marL="0" lvl="0" indent="0" algn="ctr">
                <a:lnSpc>
                  <a:spcPts val="3220"/>
                </a:lnSpc>
                <a:spcBef>
                  <a:spcPct val="0"/>
                </a:spcBef>
              </a:pPr>
              <a:endParaRPr/>
            </a:p>
          </p:txBody>
        </p:sp>
      </p:grpSp>
      <p:sp>
        <p:nvSpPr>
          <p:cNvPr id="6" name="Freeform 6"/>
          <p:cNvSpPr/>
          <p:nvPr/>
        </p:nvSpPr>
        <p:spPr>
          <a:xfrm flipH="1">
            <a:off x="0" y="5913675"/>
            <a:ext cx="13030660" cy="9855917"/>
          </a:xfrm>
          <a:custGeom>
            <a:avLst/>
            <a:gdLst/>
            <a:ahLst/>
            <a:cxnLst/>
            <a:rect l="l" t="t" r="r" b="b"/>
            <a:pathLst>
              <a:path w="13030660" h="9855917">
                <a:moveTo>
                  <a:pt x="13030660" y="0"/>
                </a:moveTo>
                <a:lnTo>
                  <a:pt x="0" y="0"/>
                </a:lnTo>
                <a:lnTo>
                  <a:pt x="0" y="9855917"/>
                </a:lnTo>
                <a:lnTo>
                  <a:pt x="13030660" y="9855917"/>
                </a:lnTo>
                <a:lnTo>
                  <a:pt x="1303066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7" name="Group 7"/>
          <p:cNvGrpSpPr/>
          <p:nvPr/>
        </p:nvGrpSpPr>
        <p:grpSpPr>
          <a:xfrm>
            <a:off x="12945594" y="1683819"/>
            <a:ext cx="4313706" cy="762806"/>
            <a:chOff x="0" y="0"/>
            <a:chExt cx="1136120" cy="200904"/>
          </a:xfrm>
        </p:grpSpPr>
        <p:sp>
          <p:nvSpPr>
            <p:cNvPr id="8" name="Freeform 8"/>
            <p:cNvSpPr/>
            <p:nvPr/>
          </p:nvSpPr>
          <p:spPr>
            <a:xfrm>
              <a:off x="0" y="0"/>
              <a:ext cx="1136120" cy="200904"/>
            </a:xfrm>
            <a:custGeom>
              <a:avLst/>
              <a:gdLst/>
              <a:ahLst/>
              <a:cxnLst/>
              <a:rect l="l" t="t" r="r" b="b"/>
              <a:pathLst>
                <a:path w="1136120" h="200904">
                  <a:moveTo>
                    <a:pt x="100452" y="0"/>
                  </a:moveTo>
                  <a:lnTo>
                    <a:pt x="1035668" y="0"/>
                  </a:lnTo>
                  <a:cubicBezTo>
                    <a:pt x="1091146" y="0"/>
                    <a:pt x="1136120" y="44974"/>
                    <a:pt x="1136120" y="100452"/>
                  </a:cubicBezTo>
                  <a:lnTo>
                    <a:pt x="1136120" y="100452"/>
                  </a:lnTo>
                  <a:cubicBezTo>
                    <a:pt x="1136120" y="127093"/>
                    <a:pt x="1125537" y="152644"/>
                    <a:pt x="1106698" y="171482"/>
                  </a:cubicBezTo>
                  <a:cubicBezTo>
                    <a:pt x="1087860" y="190320"/>
                    <a:pt x="1062310" y="200904"/>
                    <a:pt x="1035668" y="200904"/>
                  </a:cubicBezTo>
                  <a:lnTo>
                    <a:pt x="100452" y="200904"/>
                  </a:lnTo>
                  <a:cubicBezTo>
                    <a:pt x="44974" y="200904"/>
                    <a:pt x="0" y="155930"/>
                    <a:pt x="0" y="100452"/>
                  </a:cubicBezTo>
                  <a:lnTo>
                    <a:pt x="0" y="100452"/>
                  </a:lnTo>
                  <a:cubicBezTo>
                    <a:pt x="0" y="44974"/>
                    <a:pt x="44974" y="0"/>
                    <a:pt x="100452" y="0"/>
                  </a:cubicBezTo>
                  <a:close/>
                </a:path>
              </a:pathLst>
            </a:custGeom>
            <a:solidFill>
              <a:srgbClr val="B7DC9A"/>
            </a:solidFill>
            <a:ln cap="rnd">
              <a:noFill/>
              <a:prstDash val="solid"/>
              <a:round/>
            </a:ln>
          </p:spPr>
        </p:sp>
        <p:sp>
          <p:nvSpPr>
            <p:cNvPr id="9" name="TextBox 9"/>
            <p:cNvSpPr txBox="1"/>
            <p:nvPr/>
          </p:nvSpPr>
          <p:spPr>
            <a:xfrm>
              <a:off x="0" y="-47625"/>
              <a:ext cx="1136120" cy="248529"/>
            </a:xfrm>
            <a:prstGeom prst="rect">
              <a:avLst/>
            </a:prstGeom>
          </p:spPr>
          <p:txBody>
            <a:bodyPr lIns="50800" tIns="50800" rIns="50800" bIns="50800" rtlCol="0" anchor="ctr"/>
            <a:lstStyle/>
            <a:p>
              <a:pPr marL="0" lvl="0" indent="0" algn="ctr">
                <a:lnSpc>
                  <a:spcPts val="3220"/>
                </a:lnSpc>
                <a:spcBef>
                  <a:spcPct val="0"/>
                </a:spcBef>
              </a:pPr>
              <a:endParaRPr/>
            </a:p>
          </p:txBody>
        </p:sp>
      </p:grpSp>
      <p:sp>
        <p:nvSpPr>
          <p:cNvPr id="10" name="Freeform 10"/>
          <p:cNvSpPr/>
          <p:nvPr/>
        </p:nvSpPr>
        <p:spPr>
          <a:xfrm>
            <a:off x="13624179" y="1916185"/>
            <a:ext cx="280781" cy="280781"/>
          </a:xfrm>
          <a:custGeom>
            <a:avLst/>
            <a:gdLst/>
            <a:ahLst/>
            <a:cxnLst/>
            <a:rect l="l" t="t" r="r" b="b"/>
            <a:pathLst>
              <a:path w="280781" h="280781">
                <a:moveTo>
                  <a:pt x="0" y="0"/>
                </a:moveTo>
                <a:lnTo>
                  <a:pt x="280781" y="0"/>
                </a:lnTo>
                <a:lnTo>
                  <a:pt x="280781" y="280782"/>
                </a:lnTo>
                <a:lnTo>
                  <a:pt x="0" y="2807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1" name="Group 11"/>
          <p:cNvGrpSpPr/>
          <p:nvPr/>
        </p:nvGrpSpPr>
        <p:grpSpPr>
          <a:xfrm>
            <a:off x="3095298" y="2208976"/>
            <a:ext cx="4705832" cy="470583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sp>
        <p:nvSpPr>
          <p:cNvPr id="13" name="Freeform 13"/>
          <p:cNvSpPr/>
          <p:nvPr/>
        </p:nvSpPr>
        <p:spPr>
          <a:xfrm>
            <a:off x="9783686" y="1363071"/>
            <a:ext cx="1467030" cy="1387010"/>
          </a:xfrm>
          <a:custGeom>
            <a:avLst/>
            <a:gdLst/>
            <a:ahLst/>
            <a:cxnLst/>
            <a:rect l="l" t="t" r="r" b="b"/>
            <a:pathLst>
              <a:path w="1467030" h="1387010">
                <a:moveTo>
                  <a:pt x="0" y="0"/>
                </a:moveTo>
                <a:lnTo>
                  <a:pt x="1467030" y="0"/>
                </a:lnTo>
                <a:lnTo>
                  <a:pt x="1467030" y="1387010"/>
                </a:lnTo>
                <a:lnTo>
                  <a:pt x="0" y="13870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a:off x="1181100" y="9004791"/>
            <a:ext cx="3763257" cy="369483"/>
          </a:xfrm>
          <a:custGeom>
            <a:avLst/>
            <a:gdLst/>
            <a:ahLst/>
            <a:cxnLst/>
            <a:rect l="l" t="t" r="r" b="b"/>
            <a:pathLst>
              <a:path w="3763257" h="369483">
                <a:moveTo>
                  <a:pt x="0" y="0"/>
                </a:moveTo>
                <a:lnTo>
                  <a:pt x="3763257" y="0"/>
                </a:lnTo>
                <a:lnTo>
                  <a:pt x="3763257" y="369483"/>
                </a:lnTo>
                <a:lnTo>
                  <a:pt x="0" y="36948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Freeform 15"/>
          <p:cNvSpPr/>
          <p:nvPr/>
        </p:nvSpPr>
        <p:spPr>
          <a:xfrm>
            <a:off x="3062729" y="2165317"/>
            <a:ext cx="4782103" cy="4778945"/>
          </a:xfrm>
          <a:custGeom>
            <a:avLst/>
            <a:gdLst/>
            <a:ahLst/>
            <a:cxnLst/>
            <a:rect l="l" t="t" r="r" b="b"/>
            <a:pathLst>
              <a:path w="4782103" h="4778945">
                <a:moveTo>
                  <a:pt x="0" y="0"/>
                </a:moveTo>
                <a:lnTo>
                  <a:pt x="4782103" y="0"/>
                </a:lnTo>
                <a:lnTo>
                  <a:pt x="4782103" y="4778945"/>
                </a:lnTo>
                <a:lnTo>
                  <a:pt x="0" y="4778945"/>
                </a:lnTo>
                <a:lnTo>
                  <a:pt x="0" y="0"/>
                </a:lnTo>
                <a:close/>
              </a:path>
            </a:pathLst>
          </a:custGeom>
          <a:blipFill>
            <a:blip r:embed="rId13"/>
            <a:stretch>
              <a:fillRect/>
            </a:stretch>
          </a:blipFill>
        </p:spPr>
      </p:sp>
      <p:sp>
        <p:nvSpPr>
          <p:cNvPr id="16" name="TextBox 16"/>
          <p:cNvSpPr txBox="1"/>
          <p:nvPr/>
        </p:nvSpPr>
        <p:spPr>
          <a:xfrm>
            <a:off x="8858387" y="4383326"/>
            <a:ext cx="8400913" cy="1530349"/>
          </a:xfrm>
          <a:prstGeom prst="rect">
            <a:avLst/>
          </a:prstGeom>
        </p:spPr>
        <p:txBody>
          <a:bodyPr lIns="0" tIns="0" rIns="0" bIns="0" rtlCol="0" anchor="t">
            <a:spAutoFit/>
          </a:bodyPr>
          <a:lstStyle/>
          <a:p>
            <a:pPr marL="0" lvl="0" indent="0" algn="just">
              <a:lnSpc>
                <a:spcPts val="9999"/>
              </a:lnSpc>
            </a:pPr>
            <a:r>
              <a:rPr lang="en-US" sz="9999" b="1">
                <a:solidFill>
                  <a:srgbClr val="EFDB78"/>
                </a:solidFill>
                <a:latin typeface="Akzidenz-Grotesk Heavy"/>
                <a:ea typeface="Akzidenz-Grotesk Heavy"/>
                <a:cs typeface="Akzidenz-Grotesk Heavy"/>
                <a:sym typeface="Akzidenz-Grotesk Heavy"/>
              </a:rPr>
              <a:t>THANK YOU!</a:t>
            </a:r>
          </a:p>
        </p:txBody>
      </p:sp>
      <p:sp>
        <p:nvSpPr>
          <p:cNvPr id="17" name="TextBox 17"/>
          <p:cNvSpPr txBox="1"/>
          <p:nvPr/>
        </p:nvSpPr>
        <p:spPr>
          <a:xfrm>
            <a:off x="14089157" y="1868560"/>
            <a:ext cx="3446276" cy="349248"/>
          </a:xfrm>
          <a:prstGeom prst="rect">
            <a:avLst/>
          </a:prstGeom>
        </p:spPr>
        <p:txBody>
          <a:bodyPr lIns="0" tIns="0" rIns="0" bIns="0" rtlCol="0" anchor="t">
            <a:spAutoFit/>
          </a:bodyPr>
          <a:lstStyle/>
          <a:p>
            <a:pPr algn="just">
              <a:lnSpc>
                <a:spcPts val="2800"/>
              </a:lnSpc>
            </a:pPr>
            <a:r>
              <a:rPr lang="en-US" sz="2000" b="1">
                <a:solidFill>
                  <a:srgbClr val="244721"/>
                </a:solidFill>
                <a:latin typeface="Inter Ultra-Bold"/>
                <a:ea typeface="Inter Ultra-Bold"/>
                <a:cs typeface="Inter Ultra-Bold"/>
                <a:sym typeface="Inter Ultra-Bold"/>
              </a:rPr>
              <a:t>www.tax.gov.sd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grpSp>
        <p:nvGrpSpPr>
          <p:cNvPr id="2" name="Group 2"/>
          <p:cNvGrpSpPr/>
          <p:nvPr/>
        </p:nvGrpSpPr>
        <p:grpSpPr>
          <a:xfrm>
            <a:off x="865642" y="5566339"/>
            <a:ext cx="3806644" cy="4720661"/>
            <a:chOff x="0" y="0"/>
            <a:chExt cx="1444341" cy="1791144"/>
          </a:xfrm>
        </p:grpSpPr>
        <p:sp>
          <p:nvSpPr>
            <p:cNvPr id="3" name="Freeform 3"/>
            <p:cNvSpPr/>
            <p:nvPr/>
          </p:nvSpPr>
          <p:spPr>
            <a:xfrm>
              <a:off x="0" y="0"/>
              <a:ext cx="1444341" cy="1791144"/>
            </a:xfrm>
            <a:custGeom>
              <a:avLst/>
              <a:gdLst/>
              <a:ahLst/>
              <a:cxnLst/>
              <a:rect l="l" t="t" r="r" b="b"/>
              <a:pathLst>
                <a:path w="1444341" h="1791144">
                  <a:moveTo>
                    <a:pt x="0" y="0"/>
                  </a:moveTo>
                  <a:lnTo>
                    <a:pt x="1444341" y="0"/>
                  </a:lnTo>
                  <a:lnTo>
                    <a:pt x="1444341" y="1791144"/>
                  </a:lnTo>
                  <a:lnTo>
                    <a:pt x="0" y="1791144"/>
                  </a:lnTo>
                  <a:close/>
                </a:path>
              </a:pathLst>
            </a:custGeom>
            <a:solidFill>
              <a:srgbClr val="55733C"/>
            </a:solidFill>
          </p:spPr>
        </p:sp>
        <p:sp>
          <p:nvSpPr>
            <p:cNvPr id="4" name="TextBox 4"/>
            <p:cNvSpPr txBox="1"/>
            <p:nvPr/>
          </p:nvSpPr>
          <p:spPr>
            <a:xfrm>
              <a:off x="0" y="-57150"/>
              <a:ext cx="1444341" cy="1848294"/>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329901" y="3403878"/>
            <a:ext cx="5994311" cy="5986819"/>
          </a:xfrm>
          <a:custGeom>
            <a:avLst/>
            <a:gdLst/>
            <a:ahLst/>
            <a:cxnLst/>
            <a:rect l="l" t="t" r="r" b="b"/>
            <a:pathLst>
              <a:path w="5994311" h="5986819">
                <a:moveTo>
                  <a:pt x="0" y="0"/>
                </a:moveTo>
                <a:lnTo>
                  <a:pt x="5994311" y="0"/>
                </a:lnTo>
                <a:lnTo>
                  <a:pt x="5994311" y="5986819"/>
                </a:lnTo>
                <a:lnTo>
                  <a:pt x="0" y="5986819"/>
                </a:lnTo>
                <a:lnTo>
                  <a:pt x="0" y="0"/>
                </a:lnTo>
                <a:close/>
              </a:path>
            </a:pathLst>
          </a:custGeom>
          <a:blipFill>
            <a:blip r:embed="rId2"/>
            <a:stretch>
              <a:fillRect/>
            </a:stretch>
          </a:blipFill>
        </p:spPr>
      </p:sp>
      <p:grpSp>
        <p:nvGrpSpPr>
          <p:cNvPr id="6" name="Group 6"/>
          <p:cNvGrpSpPr/>
          <p:nvPr/>
        </p:nvGrpSpPr>
        <p:grpSpPr>
          <a:xfrm>
            <a:off x="865642" y="3860458"/>
            <a:ext cx="3806644" cy="380664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086" r="-1086"/>
              </a:stretch>
            </a:blipFill>
          </p:spPr>
        </p:sp>
      </p:grpSp>
      <p:sp>
        <p:nvSpPr>
          <p:cNvPr id="8" name="Freeform 8"/>
          <p:cNvSpPr/>
          <p:nvPr/>
        </p:nvSpPr>
        <p:spPr>
          <a:xfrm>
            <a:off x="1174252" y="866510"/>
            <a:ext cx="2175726" cy="324381"/>
          </a:xfrm>
          <a:custGeom>
            <a:avLst/>
            <a:gdLst/>
            <a:ahLst/>
            <a:cxnLst/>
            <a:rect l="l" t="t" r="r" b="b"/>
            <a:pathLst>
              <a:path w="2175726" h="324381">
                <a:moveTo>
                  <a:pt x="0" y="0"/>
                </a:moveTo>
                <a:lnTo>
                  <a:pt x="2175726" y="0"/>
                </a:lnTo>
                <a:lnTo>
                  <a:pt x="2175726" y="324380"/>
                </a:lnTo>
                <a:lnTo>
                  <a:pt x="0" y="3243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3921365" y="-254342"/>
            <a:ext cx="4366635" cy="4114800"/>
          </a:xfrm>
          <a:custGeom>
            <a:avLst/>
            <a:gdLst/>
            <a:ahLst/>
            <a:cxnLst/>
            <a:rect l="l" t="t" r="r" b="b"/>
            <a:pathLst>
              <a:path w="4366635" h="4114800">
                <a:moveTo>
                  <a:pt x="0" y="0"/>
                </a:moveTo>
                <a:lnTo>
                  <a:pt x="4366635" y="0"/>
                </a:lnTo>
                <a:lnTo>
                  <a:pt x="4366635"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6116081" y="3812833"/>
            <a:ext cx="9207566" cy="2836543"/>
          </a:xfrm>
          <a:prstGeom prst="rect">
            <a:avLst/>
          </a:prstGeom>
        </p:spPr>
        <p:txBody>
          <a:bodyPr lIns="0" tIns="0" rIns="0" bIns="0" rtlCol="0" anchor="t">
            <a:spAutoFit/>
          </a:bodyPr>
          <a:lstStyle/>
          <a:p>
            <a:pPr algn="just">
              <a:lnSpc>
                <a:spcPts val="3780"/>
              </a:lnSpc>
            </a:pPr>
            <a:r>
              <a:rPr lang="en-US" sz="2700">
                <a:solidFill>
                  <a:srgbClr val="322A2A"/>
                </a:solidFill>
                <a:latin typeface="Aileron"/>
                <a:ea typeface="Aileron"/>
                <a:cs typeface="Aileron"/>
                <a:sym typeface="Aileron"/>
              </a:rPr>
              <a:t>The digital economy refers to an economy that is based primarily on digital technologies, especially the internet, digital communication, and data-driven platforms. </a:t>
            </a:r>
          </a:p>
          <a:p>
            <a:pPr algn="just">
              <a:lnSpc>
                <a:spcPts val="3780"/>
              </a:lnSpc>
            </a:pPr>
            <a:r>
              <a:rPr lang="en-US" sz="2700">
                <a:solidFill>
                  <a:srgbClr val="322A2A"/>
                </a:solidFill>
                <a:latin typeface="Aileron"/>
                <a:ea typeface="Aileron"/>
                <a:cs typeface="Aileron"/>
                <a:sym typeface="Aileron"/>
              </a:rPr>
              <a:t>It encompasses all economic activities that rely on digital inputs, digital infrastructure, and digitally delivered services.</a:t>
            </a:r>
          </a:p>
          <a:p>
            <a:pPr algn="just">
              <a:lnSpc>
                <a:spcPts val="3780"/>
              </a:lnSpc>
            </a:pPr>
            <a:endParaRPr lang="en-US" sz="2700">
              <a:solidFill>
                <a:srgbClr val="322A2A"/>
              </a:solidFill>
              <a:latin typeface="Aileron"/>
              <a:ea typeface="Aileron"/>
              <a:cs typeface="Aileron"/>
              <a:sym typeface="Aileron"/>
            </a:endParaRPr>
          </a:p>
        </p:txBody>
      </p:sp>
      <p:sp>
        <p:nvSpPr>
          <p:cNvPr id="11" name="TextBox 11"/>
          <p:cNvSpPr txBox="1"/>
          <p:nvPr/>
        </p:nvSpPr>
        <p:spPr>
          <a:xfrm>
            <a:off x="6116081" y="1657986"/>
            <a:ext cx="9042052" cy="889000"/>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134E1A"/>
                </a:solidFill>
                <a:latin typeface="Akzidenz-Grotesk Heavy"/>
                <a:ea typeface="Akzidenz-Grotesk Heavy"/>
                <a:cs typeface="Akzidenz-Grotesk Heavy"/>
                <a:sym typeface="Akzidenz-Grotesk Heavy"/>
              </a:rPr>
              <a:t>What </a:t>
            </a:r>
            <a:r>
              <a:rPr lang="en-US" sz="5000" b="1" u="none" strike="noStrike">
                <a:solidFill>
                  <a:srgbClr val="134E1A"/>
                </a:solidFill>
                <a:latin typeface="Akzidenz-Grotesk Heavy"/>
                <a:ea typeface="Akzidenz-Grotesk Heavy"/>
                <a:cs typeface="Akzidenz-Grotesk Heavy"/>
                <a:sym typeface="Akzidenz-Grotesk Heavy"/>
              </a:rPr>
              <a:t>Is Digital Economy?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92767" y="1357784"/>
            <a:ext cx="10542911" cy="721275"/>
            <a:chOff x="0" y="0"/>
            <a:chExt cx="2776734" cy="189965"/>
          </a:xfrm>
        </p:grpSpPr>
        <p:sp>
          <p:nvSpPr>
            <p:cNvPr id="3" name="Freeform 3"/>
            <p:cNvSpPr/>
            <p:nvPr/>
          </p:nvSpPr>
          <p:spPr>
            <a:xfrm>
              <a:off x="0" y="0"/>
              <a:ext cx="2776734" cy="189965"/>
            </a:xfrm>
            <a:custGeom>
              <a:avLst/>
              <a:gdLst/>
              <a:ahLst/>
              <a:cxnLst/>
              <a:rect l="l" t="t" r="r" b="b"/>
              <a:pathLst>
                <a:path w="2776734" h="189965">
                  <a:moveTo>
                    <a:pt x="37451" y="0"/>
                  </a:moveTo>
                  <a:lnTo>
                    <a:pt x="2739283" y="0"/>
                  </a:lnTo>
                  <a:cubicBezTo>
                    <a:pt x="2759967" y="0"/>
                    <a:pt x="2776734" y="16767"/>
                    <a:pt x="2776734" y="37451"/>
                  </a:cubicBezTo>
                  <a:lnTo>
                    <a:pt x="2776734" y="152515"/>
                  </a:lnTo>
                  <a:cubicBezTo>
                    <a:pt x="2776734" y="173198"/>
                    <a:pt x="2759967" y="189965"/>
                    <a:pt x="2739283" y="189965"/>
                  </a:cubicBezTo>
                  <a:lnTo>
                    <a:pt x="37451" y="189965"/>
                  </a:lnTo>
                  <a:cubicBezTo>
                    <a:pt x="27518" y="189965"/>
                    <a:pt x="17992" y="186020"/>
                    <a:pt x="10969" y="178996"/>
                  </a:cubicBezTo>
                  <a:cubicBezTo>
                    <a:pt x="3946" y="171973"/>
                    <a:pt x="0" y="162447"/>
                    <a:pt x="0" y="152515"/>
                  </a:cubicBezTo>
                  <a:lnTo>
                    <a:pt x="0" y="37451"/>
                  </a:lnTo>
                  <a:cubicBezTo>
                    <a:pt x="0" y="16767"/>
                    <a:pt x="16767" y="0"/>
                    <a:pt x="37451" y="0"/>
                  </a:cubicBezTo>
                  <a:close/>
                </a:path>
              </a:pathLst>
            </a:custGeom>
            <a:solidFill>
              <a:srgbClr val="447140"/>
            </a:solidFill>
          </p:spPr>
        </p:sp>
        <p:sp>
          <p:nvSpPr>
            <p:cNvPr id="4" name="TextBox 4"/>
            <p:cNvSpPr txBox="1"/>
            <p:nvPr/>
          </p:nvSpPr>
          <p:spPr>
            <a:xfrm>
              <a:off x="0" y="-47625"/>
              <a:ext cx="2776734" cy="237590"/>
            </a:xfrm>
            <a:prstGeom prst="rect">
              <a:avLst/>
            </a:prstGeom>
          </p:spPr>
          <p:txBody>
            <a:bodyPr lIns="50800" tIns="50800" rIns="50800" bIns="50800" rtlCol="0" anchor="ctr"/>
            <a:lstStyle/>
            <a:p>
              <a:pPr algn="ctr">
                <a:lnSpc>
                  <a:spcPts val="3220"/>
                </a:lnSpc>
              </a:pPr>
              <a:endParaRPr/>
            </a:p>
          </p:txBody>
        </p:sp>
      </p:grpSp>
      <p:grpSp>
        <p:nvGrpSpPr>
          <p:cNvPr id="5" name="Group 5"/>
          <p:cNvGrpSpPr/>
          <p:nvPr/>
        </p:nvGrpSpPr>
        <p:grpSpPr>
          <a:xfrm>
            <a:off x="12811624" y="7130974"/>
            <a:ext cx="7805103" cy="780510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13826327" y="6415981"/>
            <a:ext cx="3624131" cy="36241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086" r="-1086"/>
              </a:stretch>
            </a:blipFill>
          </p:spPr>
        </p:sp>
      </p:grpSp>
      <p:sp>
        <p:nvSpPr>
          <p:cNvPr id="10" name="TextBox 10"/>
          <p:cNvSpPr txBox="1"/>
          <p:nvPr/>
        </p:nvSpPr>
        <p:spPr>
          <a:xfrm>
            <a:off x="2902282" y="1499983"/>
            <a:ext cx="6983837" cy="438783"/>
          </a:xfrm>
          <a:prstGeom prst="rect">
            <a:avLst/>
          </a:prstGeom>
        </p:spPr>
        <p:txBody>
          <a:bodyPr lIns="0" tIns="0" rIns="0" bIns="0" rtlCol="0" anchor="t">
            <a:spAutoFit/>
          </a:bodyPr>
          <a:lstStyle/>
          <a:p>
            <a:pPr marL="0" lvl="0" indent="0" algn="l">
              <a:lnSpc>
                <a:spcPts val="3640"/>
              </a:lnSpc>
              <a:spcBef>
                <a:spcPct val="0"/>
              </a:spcBef>
            </a:pPr>
            <a:r>
              <a:rPr lang="en-US" sz="2600" b="1">
                <a:solidFill>
                  <a:srgbClr val="FFFFFF"/>
                </a:solidFill>
                <a:latin typeface="Inter Heavy"/>
                <a:ea typeface="Inter Heavy"/>
                <a:cs typeface="Inter Heavy"/>
                <a:sym typeface="Inter Heavy"/>
              </a:rPr>
              <a:t>Digital Services in the Digital Economy</a:t>
            </a:r>
          </a:p>
        </p:txBody>
      </p:sp>
      <p:sp>
        <p:nvSpPr>
          <p:cNvPr id="11" name="Freeform 11"/>
          <p:cNvSpPr/>
          <p:nvPr/>
        </p:nvSpPr>
        <p:spPr>
          <a:xfrm>
            <a:off x="-3993162" y="-3219556"/>
            <a:ext cx="9863426" cy="9863426"/>
          </a:xfrm>
          <a:custGeom>
            <a:avLst/>
            <a:gdLst/>
            <a:ahLst/>
            <a:cxnLst/>
            <a:rect l="l" t="t" r="r" b="b"/>
            <a:pathLst>
              <a:path w="9863426" h="9863426">
                <a:moveTo>
                  <a:pt x="0" y="0"/>
                </a:moveTo>
                <a:lnTo>
                  <a:pt x="9863427" y="0"/>
                </a:lnTo>
                <a:lnTo>
                  <a:pt x="9863427" y="9863426"/>
                </a:lnTo>
                <a:lnTo>
                  <a:pt x="0" y="98634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1028700" y="8105327"/>
            <a:ext cx="1219491" cy="1152973"/>
          </a:xfrm>
          <a:custGeom>
            <a:avLst/>
            <a:gdLst/>
            <a:ahLst/>
            <a:cxnLst/>
            <a:rect l="l" t="t" r="r" b="b"/>
            <a:pathLst>
              <a:path w="1219491" h="1152973">
                <a:moveTo>
                  <a:pt x="0" y="0"/>
                </a:moveTo>
                <a:lnTo>
                  <a:pt x="1219491" y="0"/>
                </a:lnTo>
                <a:lnTo>
                  <a:pt x="1219491" y="1152973"/>
                </a:lnTo>
                <a:lnTo>
                  <a:pt x="0" y="115297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15306467" y="4066092"/>
            <a:ext cx="1952833" cy="323105"/>
          </a:xfrm>
          <a:custGeom>
            <a:avLst/>
            <a:gdLst/>
            <a:ahLst/>
            <a:cxnLst/>
            <a:rect l="l" t="t" r="r" b="b"/>
            <a:pathLst>
              <a:path w="1952833" h="323105">
                <a:moveTo>
                  <a:pt x="0" y="0"/>
                </a:moveTo>
                <a:lnTo>
                  <a:pt x="1952833" y="0"/>
                </a:lnTo>
                <a:lnTo>
                  <a:pt x="1952833" y="323105"/>
                </a:lnTo>
                <a:lnTo>
                  <a:pt x="0" y="3231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TextBox 14"/>
          <p:cNvSpPr txBox="1"/>
          <p:nvPr/>
        </p:nvSpPr>
        <p:spPr>
          <a:xfrm>
            <a:off x="6394200" y="230659"/>
            <a:ext cx="9042052" cy="889000"/>
          </a:xfrm>
          <a:prstGeom prst="rect">
            <a:avLst/>
          </a:prstGeom>
        </p:spPr>
        <p:txBody>
          <a:bodyPr lIns="0" tIns="0" rIns="0" bIns="0" rtlCol="0" anchor="t">
            <a:spAutoFit/>
          </a:bodyPr>
          <a:lstStyle/>
          <a:p>
            <a:pPr marL="0" lvl="0" indent="0" algn="l">
              <a:lnSpc>
                <a:spcPts val="6350"/>
              </a:lnSpc>
              <a:spcBef>
                <a:spcPct val="0"/>
              </a:spcBef>
            </a:pPr>
            <a:r>
              <a:rPr lang="en-US" sz="5000" b="1" u="none" strike="noStrike">
                <a:solidFill>
                  <a:srgbClr val="134E1A"/>
                </a:solidFill>
                <a:latin typeface="Akzidenz-Grotesk Heavy"/>
                <a:ea typeface="Akzidenz-Grotesk Heavy"/>
                <a:cs typeface="Akzidenz-Grotesk Heavy"/>
                <a:sym typeface="Akzidenz-Grotesk Heavy"/>
              </a:rPr>
              <a:t>Digital Services</a:t>
            </a:r>
          </a:p>
        </p:txBody>
      </p:sp>
      <p:sp>
        <p:nvSpPr>
          <p:cNvPr id="15" name="TextBox 15"/>
          <p:cNvSpPr txBox="1"/>
          <p:nvPr/>
        </p:nvSpPr>
        <p:spPr>
          <a:xfrm>
            <a:off x="2902282" y="2208820"/>
            <a:ext cx="10133396" cy="2360293"/>
          </a:xfrm>
          <a:prstGeom prst="rect">
            <a:avLst/>
          </a:prstGeom>
        </p:spPr>
        <p:txBody>
          <a:bodyPr lIns="0" tIns="0" rIns="0" bIns="0" rtlCol="0" anchor="t">
            <a:spAutoFit/>
          </a:bodyPr>
          <a:lstStyle/>
          <a:p>
            <a:pPr algn="just">
              <a:lnSpc>
                <a:spcPts val="3780"/>
              </a:lnSpc>
            </a:pPr>
            <a:r>
              <a:rPr lang="en-US" sz="2700">
                <a:solidFill>
                  <a:srgbClr val="322A2A"/>
                </a:solidFill>
                <a:latin typeface="Aileron"/>
                <a:ea typeface="Aileron"/>
                <a:cs typeface="Aileron"/>
                <a:sym typeface="Aileron"/>
              </a:rPr>
              <a:t>Digital services are a fundamental form of the digital economy and are among its most prominent and influential components in:</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Daily life</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Modern economic activities</a:t>
            </a:r>
          </a:p>
          <a:p>
            <a:pPr algn="just">
              <a:lnSpc>
                <a:spcPts val="3780"/>
              </a:lnSpc>
            </a:pPr>
            <a:endParaRPr lang="en-US" sz="2700">
              <a:solidFill>
                <a:srgbClr val="322A2A"/>
              </a:solidFill>
              <a:latin typeface="Aileron"/>
              <a:ea typeface="Aileron"/>
              <a:cs typeface="Aileron"/>
              <a:sym typeface="Aileron"/>
            </a:endParaRPr>
          </a:p>
        </p:txBody>
      </p:sp>
      <p:grpSp>
        <p:nvGrpSpPr>
          <p:cNvPr id="16" name="Group 16"/>
          <p:cNvGrpSpPr/>
          <p:nvPr/>
        </p:nvGrpSpPr>
        <p:grpSpPr>
          <a:xfrm>
            <a:off x="2492767" y="4338533"/>
            <a:ext cx="10542911" cy="721275"/>
            <a:chOff x="0" y="0"/>
            <a:chExt cx="2776734" cy="189965"/>
          </a:xfrm>
        </p:grpSpPr>
        <p:sp>
          <p:nvSpPr>
            <p:cNvPr id="17" name="Freeform 17"/>
            <p:cNvSpPr/>
            <p:nvPr/>
          </p:nvSpPr>
          <p:spPr>
            <a:xfrm>
              <a:off x="0" y="0"/>
              <a:ext cx="2776734" cy="189965"/>
            </a:xfrm>
            <a:custGeom>
              <a:avLst/>
              <a:gdLst/>
              <a:ahLst/>
              <a:cxnLst/>
              <a:rect l="l" t="t" r="r" b="b"/>
              <a:pathLst>
                <a:path w="2776734" h="189965">
                  <a:moveTo>
                    <a:pt x="37451" y="0"/>
                  </a:moveTo>
                  <a:lnTo>
                    <a:pt x="2739283" y="0"/>
                  </a:lnTo>
                  <a:cubicBezTo>
                    <a:pt x="2759967" y="0"/>
                    <a:pt x="2776734" y="16767"/>
                    <a:pt x="2776734" y="37451"/>
                  </a:cubicBezTo>
                  <a:lnTo>
                    <a:pt x="2776734" y="152515"/>
                  </a:lnTo>
                  <a:cubicBezTo>
                    <a:pt x="2776734" y="173198"/>
                    <a:pt x="2759967" y="189965"/>
                    <a:pt x="2739283" y="189965"/>
                  </a:cubicBezTo>
                  <a:lnTo>
                    <a:pt x="37451" y="189965"/>
                  </a:lnTo>
                  <a:cubicBezTo>
                    <a:pt x="27518" y="189965"/>
                    <a:pt x="17992" y="186020"/>
                    <a:pt x="10969" y="178996"/>
                  </a:cubicBezTo>
                  <a:cubicBezTo>
                    <a:pt x="3946" y="171973"/>
                    <a:pt x="0" y="162447"/>
                    <a:pt x="0" y="152515"/>
                  </a:cubicBezTo>
                  <a:lnTo>
                    <a:pt x="0" y="37451"/>
                  </a:lnTo>
                  <a:cubicBezTo>
                    <a:pt x="0" y="16767"/>
                    <a:pt x="16767" y="0"/>
                    <a:pt x="37451" y="0"/>
                  </a:cubicBezTo>
                  <a:close/>
                </a:path>
              </a:pathLst>
            </a:custGeom>
            <a:solidFill>
              <a:srgbClr val="447140"/>
            </a:solidFill>
          </p:spPr>
        </p:sp>
        <p:sp>
          <p:nvSpPr>
            <p:cNvPr id="18" name="TextBox 18"/>
            <p:cNvSpPr txBox="1"/>
            <p:nvPr/>
          </p:nvSpPr>
          <p:spPr>
            <a:xfrm>
              <a:off x="0" y="-47625"/>
              <a:ext cx="2776734" cy="237590"/>
            </a:xfrm>
            <a:prstGeom prst="rect">
              <a:avLst/>
            </a:prstGeom>
          </p:spPr>
          <p:txBody>
            <a:bodyPr lIns="50800" tIns="50800" rIns="50800" bIns="50800" rtlCol="0" anchor="ctr"/>
            <a:lstStyle/>
            <a:p>
              <a:pPr algn="ctr">
                <a:lnSpc>
                  <a:spcPts val="3220"/>
                </a:lnSpc>
              </a:pPr>
              <a:endParaRPr/>
            </a:p>
          </p:txBody>
        </p:sp>
      </p:grpSp>
      <p:sp>
        <p:nvSpPr>
          <p:cNvPr id="19" name="TextBox 19"/>
          <p:cNvSpPr txBox="1"/>
          <p:nvPr/>
        </p:nvSpPr>
        <p:spPr>
          <a:xfrm>
            <a:off x="2902282" y="4417645"/>
            <a:ext cx="6983837" cy="438783"/>
          </a:xfrm>
          <a:prstGeom prst="rect">
            <a:avLst/>
          </a:prstGeom>
        </p:spPr>
        <p:txBody>
          <a:bodyPr lIns="0" tIns="0" rIns="0" bIns="0" rtlCol="0" anchor="t">
            <a:spAutoFit/>
          </a:bodyPr>
          <a:lstStyle/>
          <a:p>
            <a:pPr marL="0" lvl="0" indent="0" algn="l">
              <a:lnSpc>
                <a:spcPts val="3640"/>
              </a:lnSpc>
              <a:spcBef>
                <a:spcPct val="0"/>
              </a:spcBef>
            </a:pPr>
            <a:r>
              <a:rPr lang="en-US" sz="2600" b="1">
                <a:solidFill>
                  <a:srgbClr val="FFFFFF"/>
                </a:solidFill>
                <a:latin typeface="Inter Heavy"/>
                <a:ea typeface="Inter Heavy"/>
                <a:cs typeface="Inter Heavy"/>
                <a:sym typeface="Inter Heavy"/>
              </a:rPr>
              <a:t>Definition</a:t>
            </a:r>
          </a:p>
        </p:txBody>
      </p:sp>
      <p:sp>
        <p:nvSpPr>
          <p:cNvPr id="20" name="TextBox 20"/>
          <p:cNvSpPr txBox="1"/>
          <p:nvPr/>
        </p:nvSpPr>
        <p:spPr>
          <a:xfrm>
            <a:off x="2902282" y="5126483"/>
            <a:ext cx="10133396" cy="1407793"/>
          </a:xfrm>
          <a:prstGeom prst="rect">
            <a:avLst/>
          </a:prstGeom>
        </p:spPr>
        <p:txBody>
          <a:bodyPr lIns="0" tIns="0" rIns="0" bIns="0" rtlCol="0" anchor="t">
            <a:spAutoFit/>
          </a:bodyPr>
          <a:lstStyle/>
          <a:p>
            <a:pPr algn="just">
              <a:lnSpc>
                <a:spcPts val="3780"/>
              </a:lnSpc>
            </a:pPr>
            <a:r>
              <a:rPr lang="en-US" sz="2700">
                <a:solidFill>
                  <a:srgbClr val="322A2A"/>
                </a:solidFill>
                <a:latin typeface="Aileron"/>
                <a:ea typeface="Aileron"/>
                <a:cs typeface="Aileron"/>
                <a:sym typeface="Aileron"/>
              </a:rPr>
              <a:t>Digital services are offerings delivered electronically over the internet or digital networks.</a:t>
            </a:r>
          </a:p>
          <a:p>
            <a:pPr algn="just">
              <a:lnSpc>
                <a:spcPts val="3780"/>
              </a:lnSpc>
            </a:pPr>
            <a:endParaRPr lang="en-US" sz="2700">
              <a:solidFill>
                <a:srgbClr val="322A2A"/>
              </a:solidFill>
              <a:latin typeface="Aileron"/>
              <a:ea typeface="Aileron"/>
              <a:cs typeface="Aileron"/>
              <a:sym typeface="Aileron"/>
            </a:endParaRPr>
          </a:p>
        </p:txBody>
      </p:sp>
      <p:grpSp>
        <p:nvGrpSpPr>
          <p:cNvPr id="21" name="Group 21"/>
          <p:cNvGrpSpPr/>
          <p:nvPr/>
        </p:nvGrpSpPr>
        <p:grpSpPr>
          <a:xfrm>
            <a:off x="2492767" y="6454047"/>
            <a:ext cx="10542911" cy="721275"/>
            <a:chOff x="0" y="0"/>
            <a:chExt cx="2776734" cy="189965"/>
          </a:xfrm>
        </p:grpSpPr>
        <p:sp>
          <p:nvSpPr>
            <p:cNvPr id="22" name="Freeform 22"/>
            <p:cNvSpPr/>
            <p:nvPr/>
          </p:nvSpPr>
          <p:spPr>
            <a:xfrm>
              <a:off x="0" y="0"/>
              <a:ext cx="2776734" cy="189965"/>
            </a:xfrm>
            <a:custGeom>
              <a:avLst/>
              <a:gdLst/>
              <a:ahLst/>
              <a:cxnLst/>
              <a:rect l="l" t="t" r="r" b="b"/>
              <a:pathLst>
                <a:path w="2776734" h="189965">
                  <a:moveTo>
                    <a:pt x="37451" y="0"/>
                  </a:moveTo>
                  <a:lnTo>
                    <a:pt x="2739283" y="0"/>
                  </a:lnTo>
                  <a:cubicBezTo>
                    <a:pt x="2759967" y="0"/>
                    <a:pt x="2776734" y="16767"/>
                    <a:pt x="2776734" y="37451"/>
                  </a:cubicBezTo>
                  <a:lnTo>
                    <a:pt x="2776734" y="152515"/>
                  </a:lnTo>
                  <a:cubicBezTo>
                    <a:pt x="2776734" y="173198"/>
                    <a:pt x="2759967" y="189965"/>
                    <a:pt x="2739283" y="189965"/>
                  </a:cubicBezTo>
                  <a:lnTo>
                    <a:pt x="37451" y="189965"/>
                  </a:lnTo>
                  <a:cubicBezTo>
                    <a:pt x="27518" y="189965"/>
                    <a:pt x="17992" y="186020"/>
                    <a:pt x="10969" y="178996"/>
                  </a:cubicBezTo>
                  <a:cubicBezTo>
                    <a:pt x="3946" y="171973"/>
                    <a:pt x="0" y="162447"/>
                    <a:pt x="0" y="152515"/>
                  </a:cubicBezTo>
                  <a:lnTo>
                    <a:pt x="0" y="37451"/>
                  </a:lnTo>
                  <a:cubicBezTo>
                    <a:pt x="0" y="16767"/>
                    <a:pt x="16767" y="0"/>
                    <a:pt x="37451" y="0"/>
                  </a:cubicBezTo>
                  <a:close/>
                </a:path>
              </a:pathLst>
            </a:custGeom>
            <a:solidFill>
              <a:srgbClr val="447140"/>
            </a:solidFill>
          </p:spPr>
        </p:sp>
        <p:sp>
          <p:nvSpPr>
            <p:cNvPr id="23" name="TextBox 23"/>
            <p:cNvSpPr txBox="1"/>
            <p:nvPr/>
          </p:nvSpPr>
          <p:spPr>
            <a:xfrm>
              <a:off x="0" y="-47625"/>
              <a:ext cx="2776734" cy="237590"/>
            </a:xfrm>
            <a:prstGeom prst="rect">
              <a:avLst/>
            </a:prstGeom>
          </p:spPr>
          <p:txBody>
            <a:bodyPr lIns="50800" tIns="50800" rIns="50800" bIns="50800" rtlCol="0" anchor="ctr"/>
            <a:lstStyle/>
            <a:p>
              <a:pPr algn="ctr">
                <a:lnSpc>
                  <a:spcPts val="3220"/>
                </a:lnSpc>
              </a:pPr>
              <a:endParaRPr/>
            </a:p>
          </p:txBody>
        </p:sp>
      </p:grpSp>
      <p:sp>
        <p:nvSpPr>
          <p:cNvPr id="24" name="TextBox 24"/>
          <p:cNvSpPr txBox="1"/>
          <p:nvPr/>
        </p:nvSpPr>
        <p:spPr>
          <a:xfrm>
            <a:off x="2902282" y="6596245"/>
            <a:ext cx="6983837" cy="1353183"/>
          </a:xfrm>
          <a:prstGeom prst="rect">
            <a:avLst/>
          </a:prstGeom>
        </p:spPr>
        <p:txBody>
          <a:bodyPr lIns="0" tIns="0" rIns="0" bIns="0" rtlCol="0" anchor="t">
            <a:spAutoFit/>
          </a:bodyPr>
          <a:lstStyle/>
          <a:p>
            <a:pPr algn="l">
              <a:lnSpc>
                <a:spcPts val="3640"/>
              </a:lnSpc>
            </a:pPr>
            <a:r>
              <a:rPr lang="en-US" sz="2600" b="1">
                <a:solidFill>
                  <a:srgbClr val="FFFFFF"/>
                </a:solidFill>
                <a:latin typeface="Inter Heavy"/>
                <a:ea typeface="Inter Heavy"/>
                <a:cs typeface="Inter Heavy"/>
                <a:sym typeface="Inter Heavy"/>
              </a:rPr>
              <a:t>Main Categories</a:t>
            </a:r>
          </a:p>
          <a:p>
            <a:pPr marL="561353" lvl="1" indent="-280677" algn="l">
              <a:lnSpc>
                <a:spcPts val="3640"/>
              </a:lnSpc>
              <a:buFont typeface="Arial"/>
              <a:buChar char="•"/>
            </a:pPr>
            <a:endParaRPr lang="en-US" sz="2600" b="1">
              <a:solidFill>
                <a:srgbClr val="FFFFFF"/>
              </a:solidFill>
              <a:latin typeface="Inter Heavy"/>
              <a:ea typeface="Inter Heavy"/>
              <a:cs typeface="Inter Heavy"/>
              <a:sym typeface="Inter Heavy"/>
            </a:endParaRPr>
          </a:p>
          <a:p>
            <a:pPr marL="0" lvl="0" indent="0" algn="l">
              <a:lnSpc>
                <a:spcPts val="3640"/>
              </a:lnSpc>
              <a:spcBef>
                <a:spcPct val="0"/>
              </a:spcBef>
            </a:pPr>
            <a:endParaRPr lang="en-US" sz="2600" b="1">
              <a:solidFill>
                <a:srgbClr val="FFFFFF"/>
              </a:solidFill>
              <a:latin typeface="Inter Heavy"/>
              <a:ea typeface="Inter Heavy"/>
              <a:cs typeface="Inter Heavy"/>
              <a:sym typeface="Inter Heavy"/>
            </a:endParaRPr>
          </a:p>
        </p:txBody>
      </p:sp>
      <p:sp>
        <p:nvSpPr>
          <p:cNvPr id="25" name="TextBox 25"/>
          <p:cNvSpPr txBox="1"/>
          <p:nvPr/>
        </p:nvSpPr>
        <p:spPr>
          <a:xfrm>
            <a:off x="2902282" y="7305083"/>
            <a:ext cx="9207566" cy="3312793"/>
          </a:xfrm>
          <a:prstGeom prst="rect">
            <a:avLst/>
          </a:prstGeom>
        </p:spPr>
        <p:txBody>
          <a:bodyPr lIns="0" tIns="0" rIns="0" bIns="0" rtlCol="0" anchor="t">
            <a:spAutoFit/>
          </a:bodyPr>
          <a:lstStyle/>
          <a:p>
            <a:pPr marL="582943" lvl="1" indent="-291471" algn="just">
              <a:lnSpc>
                <a:spcPts val="3780"/>
              </a:lnSpc>
              <a:buFont typeface="Arial"/>
              <a:buChar char="•"/>
            </a:pPr>
            <a:r>
              <a:rPr lang="en-US" sz="2700">
                <a:solidFill>
                  <a:srgbClr val="322A2A"/>
                </a:solidFill>
                <a:latin typeface="Aileron"/>
                <a:ea typeface="Aileron"/>
                <a:cs typeface="Aileron"/>
                <a:sym typeface="Aileron"/>
              </a:rPr>
              <a:t>Information &amp; Communication → email, social media</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E-commerce → online stores, payment services</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Entertainment → streaming media, online gaming</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Software &amp; Cloud → SaaS, cloud computing</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Education → online courses</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Digital Marketing → SEO, PPC</a:t>
            </a:r>
          </a:p>
          <a:p>
            <a:pPr algn="just">
              <a:lnSpc>
                <a:spcPts val="3780"/>
              </a:lnSpc>
            </a:pPr>
            <a:endParaRPr lang="en-US" sz="2700">
              <a:solidFill>
                <a:srgbClr val="322A2A"/>
              </a:solidFill>
              <a:latin typeface="Aileron"/>
              <a:ea typeface="Aileron"/>
              <a:cs typeface="Aileron"/>
              <a:sym typeface="Ailero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grpSp>
        <p:nvGrpSpPr>
          <p:cNvPr id="2" name="Group 2"/>
          <p:cNvGrpSpPr/>
          <p:nvPr/>
        </p:nvGrpSpPr>
        <p:grpSpPr>
          <a:xfrm>
            <a:off x="865642" y="5566339"/>
            <a:ext cx="3806644" cy="4720661"/>
            <a:chOff x="0" y="0"/>
            <a:chExt cx="1444341" cy="1791144"/>
          </a:xfrm>
        </p:grpSpPr>
        <p:sp>
          <p:nvSpPr>
            <p:cNvPr id="3" name="Freeform 3"/>
            <p:cNvSpPr/>
            <p:nvPr/>
          </p:nvSpPr>
          <p:spPr>
            <a:xfrm>
              <a:off x="0" y="0"/>
              <a:ext cx="1444341" cy="1791144"/>
            </a:xfrm>
            <a:custGeom>
              <a:avLst/>
              <a:gdLst/>
              <a:ahLst/>
              <a:cxnLst/>
              <a:rect l="l" t="t" r="r" b="b"/>
              <a:pathLst>
                <a:path w="1444341" h="1791144">
                  <a:moveTo>
                    <a:pt x="0" y="0"/>
                  </a:moveTo>
                  <a:lnTo>
                    <a:pt x="1444341" y="0"/>
                  </a:lnTo>
                  <a:lnTo>
                    <a:pt x="1444341" y="1791144"/>
                  </a:lnTo>
                  <a:lnTo>
                    <a:pt x="0" y="1791144"/>
                  </a:lnTo>
                  <a:close/>
                </a:path>
              </a:pathLst>
            </a:custGeom>
            <a:solidFill>
              <a:srgbClr val="55733C"/>
            </a:solidFill>
          </p:spPr>
        </p:sp>
        <p:sp>
          <p:nvSpPr>
            <p:cNvPr id="4" name="TextBox 4"/>
            <p:cNvSpPr txBox="1"/>
            <p:nvPr/>
          </p:nvSpPr>
          <p:spPr>
            <a:xfrm>
              <a:off x="0" y="-57150"/>
              <a:ext cx="1444341" cy="1848294"/>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329901" y="3403878"/>
            <a:ext cx="5994311" cy="5986819"/>
          </a:xfrm>
          <a:custGeom>
            <a:avLst/>
            <a:gdLst/>
            <a:ahLst/>
            <a:cxnLst/>
            <a:rect l="l" t="t" r="r" b="b"/>
            <a:pathLst>
              <a:path w="5994311" h="5986819">
                <a:moveTo>
                  <a:pt x="0" y="0"/>
                </a:moveTo>
                <a:lnTo>
                  <a:pt x="5994311" y="0"/>
                </a:lnTo>
                <a:lnTo>
                  <a:pt x="5994311" y="5986819"/>
                </a:lnTo>
                <a:lnTo>
                  <a:pt x="0" y="5986819"/>
                </a:lnTo>
                <a:lnTo>
                  <a:pt x="0" y="0"/>
                </a:lnTo>
                <a:close/>
              </a:path>
            </a:pathLst>
          </a:custGeom>
          <a:blipFill>
            <a:blip r:embed="rId2"/>
            <a:stretch>
              <a:fillRect/>
            </a:stretch>
          </a:blipFill>
        </p:spPr>
      </p:sp>
      <p:grpSp>
        <p:nvGrpSpPr>
          <p:cNvPr id="6" name="Group 6"/>
          <p:cNvGrpSpPr/>
          <p:nvPr/>
        </p:nvGrpSpPr>
        <p:grpSpPr>
          <a:xfrm>
            <a:off x="865642" y="3860458"/>
            <a:ext cx="3806644" cy="380664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086" r="-1086"/>
              </a:stretch>
            </a:blipFill>
          </p:spPr>
        </p:sp>
      </p:grpSp>
      <p:sp>
        <p:nvSpPr>
          <p:cNvPr id="8" name="Freeform 8"/>
          <p:cNvSpPr/>
          <p:nvPr/>
        </p:nvSpPr>
        <p:spPr>
          <a:xfrm>
            <a:off x="1174252" y="866510"/>
            <a:ext cx="2175726" cy="324381"/>
          </a:xfrm>
          <a:custGeom>
            <a:avLst/>
            <a:gdLst/>
            <a:ahLst/>
            <a:cxnLst/>
            <a:rect l="l" t="t" r="r" b="b"/>
            <a:pathLst>
              <a:path w="2175726" h="324381">
                <a:moveTo>
                  <a:pt x="0" y="0"/>
                </a:moveTo>
                <a:lnTo>
                  <a:pt x="2175726" y="0"/>
                </a:lnTo>
                <a:lnTo>
                  <a:pt x="2175726" y="324380"/>
                </a:lnTo>
                <a:lnTo>
                  <a:pt x="0" y="3243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3921365" y="-254342"/>
            <a:ext cx="4366635" cy="4114800"/>
          </a:xfrm>
          <a:custGeom>
            <a:avLst/>
            <a:gdLst/>
            <a:ahLst/>
            <a:cxnLst/>
            <a:rect l="l" t="t" r="r" b="b"/>
            <a:pathLst>
              <a:path w="4366635" h="4114800">
                <a:moveTo>
                  <a:pt x="0" y="0"/>
                </a:moveTo>
                <a:lnTo>
                  <a:pt x="4366635" y="0"/>
                </a:lnTo>
                <a:lnTo>
                  <a:pt x="4366635"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6116081" y="3812833"/>
            <a:ext cx="9207566" cy="2836543"/>
          </a:xfrm>
          <a:prstGeom prst="rect">
            <a:avLst/>
          </a:prstGeom>
        </p:spPr>
        <p:txBody>
          <a:bodyPr lIns="0" tIns="0" rIns="0" bIns="0" rtlCol="0" anchor="t">
            <a:spAutoFit/>
          </a:bodyPr>
          <a:lstStyle/>
          <a:p>
            <a:pPr algn="just">
              <a:lnSpc>
                <a:spcPts val="3780"/>
              </a:lnSpc>
            </a:pPr>
            <a:r>
              <a:rPr lang="en-US" sz="2700">
                <a:solidFill>
                  <a:srgbClr val="322A2A"/>
                </a:solidFill>
                <a:latin typeface="Aileron"/>
                <a:ea typeface="Aileron"/>
                <a:cs typeface="Aileron"/>
                <a:sym typeface="Aileron"/>
              </a:rPr>
              <a:t>Digital economy tax refers to a set of tax laws and policies designed to address the challenges of taxing economic activities that occur primarily online or through digital platforms, and to make the application of tax types compatible with electronic services.</a:t>
            </a:r>
          </a:p>
          <a:p>
            <a:pPr algn="just">
              <a:lnSpc>
                <a:spcPts val="3780"/>
              </a:lnSpc>
            </a:pPr>
            <a:endParaRPr lang="en-US" sz="2700">
              <a:solidFill>
                <a:srgbClr val="322A2A"/>
              </a:solidFill>
              <a:latin typeface="Aileron"/>
              <a:ea typeface="Aileron"/>
              <a:cs typeface="Aileron"/>
              <a:sym typeface="Aileron"/>
            </a:endParaRPr>
          </a:p>
        </p:txBody>
      </p:sp>
      <p:sp>
        <p:nvSpPr>
          <p:cNvPr id="11" name="TextBox 11"/>
          <p:cNvSpPr txBox="1"/>
          <p:nvPr/>
        </p:nvSpPr>
        <p:spPr>
          <a:xfrm>
            <a:off x="6116081" y="1657986"/>
            <a:ext cx="9042052" cy="889000"/>
          </a:xfrm>
          <a:prstGeom prst="rect">
            <a:avLst/>
          </a:prstGeom>
        </p:spPr>
        <p:txBody>
          <a:bodyPr lIns="0" tIns="0" rIns="0" bIns="0" rtlCol="0" anchor="t">
            <a:spAutoFit/>
          </a:bodyPr>
          <a:lstStyle/>
          <a:p>
            <a:pPr marL="0" lvl="0" indent="0" algn="l">
              <a:lnSpc>
                <a:spcPts val="6350"/>
              </a:lnSpc>
              <a:spcBef>
                <a:spcPct val="0"/>
              </a:spcBef>
            </a:pPr>
            <a:r>
              <a:rPr lang="en-US" sz="5000" b="1" u="none" strike="noStrike">
                <a:solidFill>
                  <a:srgbClr val="134E1A"/>
                </a:solidFill>
                <a:latin typeface="Akzidenz-Grotesk Heavy"/>
                <a:ea typeface="Akzidenz-Grotesk Heavy"/>
                <a:cs typeface="Akzidenz-Grotesk Heavy"/>
                <a:sym typeface="Akzidenz-Grotesk Heavy"/>
              </a:rPr>
              <a:t>Digital Economy Tax:</a:t>
            </a:r>
          </a:p>
        </p:txBody>
      </p:sp>
      <p:sp>
        <p:nvSpPr>
          <p:cNvPr id="12" name="Freeform 12"/>
          <p:cNvSpPr/>
          <p:nvPr/>
        </p:nvSpPr>
        <p:spPr>
          <a:xfrm>
            <a:off x="-3993162" y="-3219556"/>
            <a:ext cx="9863426" cy="9863426"/>
          </a:xfrm>
          <a:custGeom>
            <a:avLst/>
            <a:gdLst/>
            <a:ahLst/>
            <a:cxnLst/>
            <a:rect l="l" t="t" r="r" b="b"/>
            <a:pathLst>
              <a:path w="9863426" h="9863426">
                <a:moveTo>
                  <a:pt x="0" y="0"/>
                </a:moveTo>
                <a:lnTo>
                  <a:pt x="9863427" y="0"/>
                </a:lnTo>
                <a:lnTo>
                  <a:pt x="9863427" y="9863426"/>
                </a:lnTo>
                <a:lnTo>
                  <a:pt x="0" y="98634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28086" y="-1419178"/>
            <a:ext cx="8599937" cy="8599937"/>
          </a:xfrm>
          <a:custGeom>
            <a:avLst/>
            <a:gdLst/>
            <a:ahLst/>
            <a:cxnLst/>
            <a:rect l="l" t="t" r="r" b="b"/>
            <a:pathLst>
              <a:path w="8599937" h="8599937">
                <a:moveTo>
                  <a:pt x="0" y="0"/>
                </a:moveTo>
                <a:lnTo>
                  <a:pt x="8599938" y="0"/>
                </a:lnTo>
                <a:lnTo>
                  <a:pt x="8599938" y="8599938"/>
                </a:lnTo>
                <a:lnTo>
                  <a:pt x="0" y="8599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8105327"/>
            <a:ext cx="1219491" cy="1152973"/>
          </a:xfrm>
          <a:custGeom>
            <a:avLst/>
            <a:gdLst/>
            <a:ahLst/>
            <a:cxnLst/>
            <a:rect l="l" t="t" r="r" b="b"/>
            <a:pathLst>
              <a:path w="1219491" h="1152973">
                <a:moveTo>
                  <a:pt x="0" y="0"/>
                </a:moveTo>
                <a:lnTo>
                  <a:pt x="1219491" y="0"/>
                </a:lnTo>
                <a:lnTo>
                  <a:pt x="1219491" y="1152973"/>
                </a:lnTo>
                <a:lnTo>
                  <a:pt x="0" y="1152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306467" y="2878250"/>
            <a:ext cx="1952833" cy="323105"/>
          </a:xfrm>
          <a:custGeom>
            <a:avLst/>
            <a:gdLst/>
            <a:ahLst/>
            <a:cxnLst/>
            <a:rect l="l" t="t" r="r" b="b"/>
            <a:pathLst>
              <a:path w="1952833" h="323105">
                <a:moveTo>
                  <a:pt x="0" y="0"/>
                </a:moveTo>
                <a:lnTo>
                  <a:pt x="1952833" y="0"/>
                </a:lnTo>
                <a:lnTo>
                  <a:pt x="1952833" y="323105"/>
                </a:lnTo>
                <a:lnTo>
                  <a:pt x="0" y="3231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12811624" y="7130974"/>
            <a:ext cx="7805103" cy="780510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13826327" y="6415981"/>
            <a:ext cx="3624131" cy="36241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sp>
        <p:nvSpPr>
          <p:cNvPr id="10" name="TextBox 10"/>
          <p:cNvSpPr txBox="1"/>
          <p:nvPr/>
        </p:nvSpPr>
        <p:spPr>
          <a:xfrm>
            <a:off x="3139909" y="517525"/>
            <a:ext cx="12498483" cy="889000"/>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134E1A"/>
                </a:solidFill>
                <a:latin typeface="Akzidenz-Grotesk Heavy"/>
                <a:ea typeface="Akzidenz-Grotesk Heavy"/>
                <a:cs typeface="Akzidenz-Grotesk Heavy"/>
                <a:sym typeface="Akzidenz-Grotesk Heavy"/>
              </a:rPr>
              <a:t>Tax Type</a:t>
            </a:r>
            <a:r>
              <a:rPr lang="en-US" sz="5000" b="1" u="none" strike="noStrike">
                <a:solidFill>
                  <a:srgbClr val="134E1A"/>
                </a:solidFill>
                <a:latin typeface="Akzidenz-Grotesk Heavy"/>
                <a:ea typeface="Akzidenz-Grotesk Heavy"/>
                <a:cs typeface="Akzidenz-Grotesk Heavy"/>
                <a:sym typeface="Akzidenz-Grotesk Heavy"/>
              </a:rPr>
              <a:t>s Applied to Digital Services </a:t>
            </a:r>
          </a:p>
        </p:txBody>
      </p:sp>
      <p:grpSp>
        <p:nvGrpSpPr>
          <p:cNvPr id="11" name="Group 11"/>
          <p:cNvGrpSpPr/>
          <p:nvPr/>
        </p:nvGrpSpPr>
        <p:grpSpPr>
          <a:xfrm>
            <a:off x="2550740" y="2409182"/>
            <a:ext cx="11275586" cy="938135"/>
            <a:chOff x="0" y="0"/>
            <a:chExt cx="7326876" cy="609600"/>
          </a:xfrm>
        </p:grpSpPr>
        <p:sp>
          <p:nvSpPr>
            <p:cNvPr id="12" name="Freeform 12"/>
            <p:cNvSpPr/>
            <p:nvPr/>
          </p:nvSpPr>
          <p:spPr>
            <a:xfrm>
              <a:off x="0" y="0"/>
              <a:ext cx="7326876" cy="609600"/>
            </a:xfrm>
            <a:custGeom>
              <a:avLst/>
              <a:gdLst/>
              <a:ahLst/>
              <a:cxnLst/>
              <a:rect l="l" t="t" r="r" b="b"/>
              <a:pathLst>
                <a:path w="7326876" h="609600">
                  <a:moveTo>
                    <a:pt x="7123676" y="0"/>
                  </a:moveTo>
                  <a:lnTo>
                    <a:pt x="0" y="0"/>
                  </a:lnTo>
                  <a:lnTo>
                    <a:pt x="203200" y="609600"/>
                  </a:lnTo>
                  <a:lnTo>
                    <a:pt x="7326876" y="609600"/>
                  </a:lnTo>
                  <a:lnTo>
                    <a:pt x="7123676" y="0"/>
                  </a:lnTo>
                  <a:close/>
                </a:path>
              </a:pathLst>
            </a:custGeom>
            <a:solidFill>
              <a:srgbClr val="729A5D"/>
            </a:solidFill>
          </p:spPr>
        </p:sp>
        <p:sp>
          <p:nvSpPr>
            <p:cNvPr id="13" name="TextBox 13"/>
            <p:cNvSpPr txBox="1"/>
            <p:nvPr/>
          </p:nvSpPr>
          <p:spPr>
            <a:xfrm>
              <a:off x="101600" y="-38100"/>
              <a:ext cx="7123676"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54530" y="2282040"/>
            <a:ext cx="1192421" cy="1192421"/>
            <a:chOff x="0" y="0"/>
            <a:chExt cx="314053" cy="314053"/>
          </a:xfrm>
        </p:grpSpPr>
        <p:sp>
          <p:nvSpPr>
            <p:cNvPr id="15" name="Freeform 15"/>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6" name="TextBox 16"/>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121585" y="2418707"/>
            <a:ext cx="858311" cy="928610"/>
          </a:xfrm>
          <a:prstGeom prst="rect">
            <a:avLst/>
          </a:prstGeom>
        </p:spPr>
        <p:txBody>
          <a:bodyPr lIns="0" tIns="0" rIns="0" bIns="0" rtlCol="0" anchor="t">
            <a:spAutoFit/>
          </a:bodyPr>
          <a:lstStyle/>
          <a:p>
            <a:pPr algn="ctr">
              <a:lnSpc>
                <a:spcPts val="7209"/>
              </a:lnSpc>
            </a:pPr>
            <a:r>
              <a:rPr lang="en-US" sz="6161" b="1">
                <a:solidFill>
                  <a:srgbClr val="FFFFFF"/>
                </a:solidFill>
                <a:latin typeface="IBM Plex Sans Bold"/>
                <a:ea typeface="IBM Plex Sans Bold"/>
                <a:cs typeface="IBM Plex Sans Bold"/>
                <a:sym typeface="IBM Plex Sans Bold"/>
              </a:rPr>
              <a:t>A</a:t>
            </a:r>
          </a:p>
        </p:txBody>
      </p:sp>
      <p:sp>
        <p:nvSpPr>
          <p:cNvPr id="18" name="TextBox 18"/>
          <p:cNvSpPr txBox="1"/>
          <p:nvPr/>
        </p:nvSpPr>
        <p:spPr>
          <a:xfrm>
            <a:off x="3293188" y="2625521"/>
            <a:ext cx="10275677" cy="481329"/>
          </a:xfrm>
          <a:prstGeom prst="rect">
            <a:avLst/>
          </a:prstGeom>
        </p:spPr>
        <p:txBody>
          <a:bodyPr lIns="0" tIns="0" rIns="0" bIns="0" rtlCol="0" anchor="t">
            <a:spAutoFit/>
          </a:bodyPr>
          <a:lstStyle/>
          <a:p>
            <a:pPr marL="0" lvl="0" indent="0" algn="l">
              <a:lnSpc>
                <a:spcPts val="3920"/>
              </a:lnSpc>
              <a:spcBef>
                <a:spcPct val="0"/>
              </a:spcBef>
            </a:pPr>
            <a:r>
              <a:rPr lang="en-US" sz="2800">
                <a:solidFill>
                  <a:srgbClr val="FFFFFF"/>
                </a:solidFill>
                <a:latin typeface="Inter"/>
                <a:ea typeface="Inter"/>
                <a:cs typeface="Inter"/>
                <a:sym typeface="Inter"/>
              </a:rPr>
              <a:t>Value Added Tax (VAT) / Goods and Services Tax (GST)</a:t>
            </a:r>
          </a:p>
        </p:txBody>
      </p:sp>
      <p:sp>
        <p:nvSpPr>
          <p:cNvPr id="19" name="TextBox 19"/>
          <p:cNvSpPr txBox="1"/>
          <p:nvPr/>
        </p:nvSpPr>
        <p:spPr>
          <a:xfrm>
            <a:off x="3293188" y="4018467"/>
            <a:ext cx="10133396" cy="3789043"/>
          </a:xfrm>
          <a:prstGeom prst="rect">
            <a:avLst/>
          </a:prstGeom>
        </p:spPr>
        <p:txBody>
          <a:bodyPr lIns="0" tIns="0" rIns="0" bIns="0" rtlCol="0" anchor="t">
            <a:spAutoFit/>
          </a:bodyPr>
          <a:lstStyle/>
          <a:p>
            <a:pPr marL="582943" lvl="1" indent="-291471" algn="just">
              <a:lnSpc>
                <a:spcPts val="3780"/>
              </a:lnSpc>
              <a:buFont typeface="Arial"/>
              <a:buChar char="•"/>
            </a:pPr>
            <a:r>
              <a:rPr lang="en-US" sz="2700">
                <a:solidFill>
                  <a:srgbClr val="322A2A"/>
                </a:solidFill>
                <a:latin typeface="Aileron"/>
                <a:ea typeface="Aileron"/>
                <a:cs typeface="Aileron"/>
                <a:sym typeface="Aileron"/>
              </a:rPr>
              <a:t>Scope: Applied to digital goods and services sold to consumers, such as:</a:t>
            </a:r>
          </a:p>
          <a:p>
            <a:pPr marL="1165886" lvl="2" indent="-388629" algn="just">
              <a:lnSpc>
                <a:spcPts val="3780"/>
              </a:lnSpc>
              <a:buFont typeface="Arial"/>
              <a:buChar char="⚬"/>
            </a:pPr>
            <a:r>
              <a:rPr lang="en-US" sz="2700">
                <a:solidFill>
                  <a:srgbClr val="322A2A"/>
                </a:solidFill>
                <a:latin typeface="Aileron"/>
                <a:ea typeface="Aileron"/>
                <a:cs typeface="Aileron"/>
                <a:sym typeface="Aileron"/>
              </a:rPr>
              <a:t>Streaming subscriptions</a:t>
            </a:r>
          </a:p>
          <a:p>
            <a:pPr marL="1165886" lvl="2" indent="-388629" algn="just">
              <a:lnSpc>
                <a:spcPts val="3780"/>
              </a:lnSpc>
              <a:buFont typeface="Arial"/>
              <a:buChar char="⚬"/>
            </a:pPr>
            <a:r>
              <a:rPr lang="en-US" sz="2700">
                <a:solidFill>
                  <a:srgbClr val="322A2A"/>
                </a:solidFill>
                <a:latin typeface="Aileron"/>
                <a:ea typeface="Aileron"/>
                <a:cs typeface="Aileron"/>
                <a:sym typeface="Aileron"/>
              </a:rPr>
              <a:t>Software downloads</a:t>
            </a:r>
          </a:p>
          <a:p>
            <a:pPr marL="1165886" lvl="2" indent="-388629" algn="just">
              <a:lnSpc>
                <a:spcPts val="3780"/>
              </a:lnSpc>
              <a:buFont typeface="Arial"/>
              <a:buChar char="⚬"/>
            </a:pPr>
            <a:r>
              <a:rPr lang="en-US" sz="2700">
                <a:solidFill>
                  <a:srgbClr val="322A2A"/>
                </a:solidFill>
                <a:latin typeface="Aileron"/>
                <a:ea typeface="Aileron"/>
                <a:cs typeface="Aileron"/>
                <a:sym typeface="Aileron"/>
              </a:rPr>
              <a:t>Online courses</a:t>
            </a:r>
          </a:p>
          <a:p>
            <a:pPr marL="582943" lvl="1" indent="-291471" algn="just">
              <a:lnSpc>
                <a:spcPts val="3780"/>
              </a:lnSpc>
              <a:buFont typeface="Arial"/>
              <a:buChar char="•"/>
            </a:pPr>
            <a:r>
              <a:rPr lang="en-US" sz="2700">
                <a:solidFill>
                  <a:srgbClr val="322A2A"/>
                </a:solidFill>
                <a:latin typeface="Aileron"/>
                <a:ea typeface="Aileron"/>
                <a:cs typeface="Aileron"/>
                <a:sym typeface="Aileron"/>
              </a:rPr>
              <a:t>Key Feature: Typically charged at the point of consumption, regardless of the provider’s location.</a:t>
            </a:r>
          </a:p>
          <a:p>
            <a:pPr algn="just">
              <a:lnSpc>
                <a:spcPts val="3780"/>
              </a:lnSpc>
            </a:pPr>
            <a:endParaRPr lang="en-US" sz="2700">
              <a:solidFill>
                <a:srgbClr val="322A2A"/>
              </a:solidFill>
              <a:latin typeface="Aileron"/>
              <a:ea typeface="Aileron"/>
              <a:cs typeface="Aileron"/>
              <a:sym typeface="Ailero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28086" y="-1419178"/>
            <a:ext cx="8599937" cy="8599937"/>
          </a:xfrm>
          <a:custGeom>
            <a:avLst/>
            <a:gdLst/>
            <a:ahLst/>
            <a:cxnLst/>
            <a:rect l="l" t="t" r="r" b="b"/>
            <a:pathLst>
              <a:path w="8599937" h="8599937">
                <a:moveTo>
                  <a:pt x="0" y="0"/>
                </a:moveTo>
                <a:lnTo>
                  <a:pt x="8599938" y="0"/>
                </a:lnTo>
                <a:lnTo>
                  <a:pt x="8599938" y="8599938"/>
                </a:lnTo>
                <a:lnTo>
                  <a:pt x="0" y="8599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8105327"/>
            <a:ext cx="1219491" cy="1152973"/>
          </a:xfrm>
          <a:custGeom>
            <a:avLst/>
            <a:gdLst/>
            <a:ahLst/>
            <a:cxnLst/>
            <a:rect l="l" t="t" r="r" b="b"/>
            <a:pathLst>
              <a:path w="1219491" h="1152973">
                <a:moveTo>
                  <a:pt x="0" y="0"/>
                </a:moveTo>
                <a:lnTo>
                  <a:pt x="1219491" y="0"/>
                </a:lnTo>
                <a:lnTo>
                  <a:pt x="1219491" y="1152973"/>
                </a:lnTo>
                <a:lnTo>
                  <a:pt x="0" y="1152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306467" y="2878250"/>
            <a:ext cx="1952833" cy="323105"/>
          </a:xfrm>
          <a:custGeom>
            <a:avLst/>
            <a:gdLst/>
            <a:ahLst/>
            <a:cxnLst/>
            <a:rect l="l" t="t" r="r" b="b"/>
            <a:pathLst>
              <a:path w="1952833" h="323105">
                <a:moveTo>
                  <a:pt x="0" y="0"/>
                </a:moveTo>
                <a:lnTo>
                  <a:pt x="1952833" y="0"/>
                </a:lnTo>
                <a:lnTo>
                  <a:pt x="1952833" y="323105"/>
                </a:lnTo>
                <a:lnTo>
                  <a:pt x="0" y="3231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12811624" y="7130974"/>
            <a:ext cx="7805103" cy="780510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13826327" y="6415981"/>
            <a:ext cx="3624131" cy="36241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sp>
        <p:nvSpPr>
          <p:cNvPr id="10" name="TextBox 10"/>
          <p:cNvSpPr txBox="1"/>
          <p:nvPr/>
        </p:nvSpPr>
        <p:spPr>
          <a:xfrm>
            <a:off x="3139909" y="517525"/>
            <a:ext cx="12498483" cy="889000"/>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134E1A"/>
                </a:solidFill>
                <a:latin typeface="Akzidenz-Grotesk Heavy"/>
                <a:ea typeface="Akzidenz-Grotesk Heavy"/>
                <a:cs typeface="Akzidenz-Grotesk Heavy"/>
                <a:sym typeface="Akzidenz-Grotesk Heavy"/>
              </a:rPr>
              <a:t>Tax Type</a:t>
            </a:r>
            <a:r>
              <a:rPr lang="en-US" sz="5000" b="1" u="none" strike="noStrike">
                <a:solidFill>
                  <a:srgbClr val="134E1A"/>
                </a:solidFill>
                <a:latin typeface="Akzidenz-Grotesk Heavy"/>
                <a:ea typeface="Akzidenz-Grotesk Heavy"/>
                <a:cs typeface="Akzidenz-Grotesk Heavy"/>
                <a:sym typeface="Akzidenz-Grotesk Heavy"/>
              </a:rPr>
              <a:t>s Applied to Digital Services </a:t>
            </a:r>
          </a:p>
        </p:txBody>
      </p:sp>
      <p:grpSp>
        <p:nvGrpSpPr>
          <p:cNvPr id="11" name="Group 11"/>
          <p:cNvGrpSpPr/>
          <p:nvPr/>
        </p:nvGrpSpPr>
        <p:grpSpPr>
          <a:xfrm>
            <a:off x="2550740" y="2409182"/>
            <a:ext cx="11275586" cy="938135"/>
            <a:chOff x="0" y="0"/>
            <a:chExt cx="7326876" cy="609600"/>
          </a:xfrm>
        </p:grpSpPr>
        <p:sp>
          <p:nvSpPr>
            <p:cNvPr id="12" name="Freeform 12"/>
            <p:cNvSpPr/>
            <p:nvPr/>
          </p:nvSpPr>
          <p:spPr>
            <a:xfrm>
              <a:off x="0" y="0"/>
              <a:ext cx="7326876" cy="609600"/>
            </a:xfrm>
            <a:custGeom>
              <a:avLst/>
              <a:gdLst/>
              <a:ahLst/>
              <a:cxnLst/>
              <a:rect l="l" t="t" r="r" b="b"/>
              <a:pathLst>
                <a:path w="7326876" h="609600">
                  <a:moveTo>
                    <a:pt x="7123676" y="0"/>
                  </a:moveTo>
                  <a:lnTo>
                    <a:pt x="0" y="0"/>
                  </a:lnTo>
                  <a:lnTo>
                    <a:pt x="203200" y="609600"/>
                  </a:lnTo>
                  <a:lnTo>
                    <a:pt x="7326876" y="609600"/>
                  </a:lnTo>
                  <a:lnTo>
                    <a:pt x="7123676" y="0"/>
                  </a:lnTo>
                  <a:close/>
                </a:path>
              </a:pathLst>
            </a:custGeom>
            <a:solidFill>
              <a:srgbClr val="729A5D"/>
            </a:solidFill>
          </p:spPr>
        </p:sp>
        <p:sp>
          <p:nvSpPr>
            <p:cNvPr id="13" name="TextBox 13"/>
            <p:cNvSpPr txBox="1"/>
            <p:nvPr/>
          </p:nvSpPr>
          <p:spPr>
            <a:xfrm>
              <a:off x="101600" y="-38100"/>
              <a:ext cx="7123676"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54530" y="2282040"/>
            <a:ext cx="1192421" cy="1192421"/>
            <a:chOff x="0" y="0"/>
            <a:chExt cx="314053" cy="314053"/>
          </a:xfrm>
        </p:grpSpPr>
        <p:sp>
          <p:nvSpPr>
            <p:cNvPr id="15" name="Freeform 15"/>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6" name="TextBox 16"/>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121585" y="2418707"/>
            <a:ext cx="858311" cy="928812"/>
          </a:xfrm>
          <a:prstGeom prst="rect">
            <a:avLst/>
          </a:prstGeom>
        </p:spPr>
        <p:txBody>
          <a:bodyPr lIns="0" tIns="0" rIns="0" bIns="0" rtlCol="0" anchor="t">
            <a:spAutoFit/>
          </a:bodyPr>
          <a:lstStyle/>
          <a:p>
            <a:pPr algn="ctr">
              <a:lnSpc>
                <a:spcPts val="7209"/>
              </a:lnSpc>
            </a:pPr>
            <a:r>
              <a:rPr lang="en-US" sz="6161" b="1">
                <a:solidFill>
                  <a:srgbClr val="FFFFFF"/>
                </a:solidFill>
                <a:latin typeface="IBM Plex Sans Bold"/>
                <a:ea typeface="IBM Plex Sans Bold"/>
                <a:cs typeface="IBM Plex Sans Bold"/>
                <a:sym typeface="IBM Plex Sans Bold"/>
              </a:rPr>
              <a:t>B</a:t>
            </a:r>
          </a:p>
        </p:txBody>
      </p:sp>
      <p:sp>
        <p:nvSpPr>
          <p:cNvPr id="18" name="TextBox 18"/>
          <p:cNvSpPr txBox="1"/>
          <p:nvPr/>
        </p:nvSpPr>
        <p:spPr>
          <a:xfrm>
            <a:off x="3293188" y="2625521"/>
            <a:ext cx="10275677" cy="481329"/>
          </a:xfrm>
          <a:prstGeom prst="rect">
            <a:avLst/>
          </a:prstGeom>
        </p:spPr>
        <p:txBody>
          <a:bodyPr lIns="0" tIns="0" rIns="0" bIns="0" rtlCol="0" anchor="t">
            <a:spAutoFit/>
          </a:bodyPr>
          <a:lstStyle/>
          <a:p>
            <a:pPr marL="0" lvl="0" indent="0" algn="l">
              <a:lnSpc>
                <a:spcPts val="3920"/>
              </a:lnSpc>
              <a:spcBef>
                <a:spcPct val="0"/>
              </a:spcBef>
            </a:pPr>
            <a:r>
              <a:rPr lang="en-US" sz="2800">
                <a:solidFill>
                  <a:srgbClr val="FFFFFF"/>
                </a:solidFill>
                <a:latin typeface="Inter"/>
                <a:ea typeface="Inter"/>
                <a:cs typeface="Inter"/>
                <a:sym typeface="Inter"/>
              </a:rPr>
              <a:t> Digital Services Tax (DST):</a:t>
            </a:r>
          </a:p>
        </p:txBody>
      </p:sp>
      <p:sp>
        <p:nvSpPr>
          <p:cNvPr id="19" name="TextBox 19"/>
          <p:cNvSpPr txBox="1"/>
          <p:nvPr/>
        </p:nvSpPr>
        <p:spPr>
          <a:xfrm>
            <a:off x="3293188" y="3698369"/>
            <a:ext cx="10133396" cy="6170293"/>
          </a:xfrm>
          <a:prstGeom prst="rect">
            <a:avLst/>
          </a:prstGeom>
        </p:spPr>
        <p:txBody>
          <a:bodyPr lIns="0" tIns="0" rIns="0" bIns="0" rtlCol="0" anchor="t">
            <a:spAutoFit/>
          </a:bodyPr>
          <a:lstStyle/>
          <a:p>
            <a:pPr algn="just">
              <a:lnSpc>
                <a:spcPts val="3780"/>
              </a:lnSpc>
            </a:pPr>
            <a:r>
              <a:rPr lang="en-US" sz="2700" dirty="0">
                <a:solidFill>
                  <a:srgbClr val="322A2A"/>
                </a:solidFill>
                <a:latin typeface="Aileron"/>
                <a:ea typeface="Aileron"/>
                <a:cs typeface="Aileron"/>
                <a:sym typeface="Aileron"/>
              </a:rPr>
              <a:t>A tax imposed on large multinational companies offering digital services such as:</a:t>
            </a:r>
          </a:p>
          <a:p>
            <a:pPr marL="1165886" lvl="2" indent="-388629" algn="just">
              <a:lnSpc>
                <a:spcPts val="3780"/>
              </a:lnSpc>
              <a:buFont typeface="Arial"/>
              <a:buChar char="⚬"/>
            </a:pPr>
            <a:r>
              <a:rPr lang="en-US" sz="2700" dirty="0">
                <a:solidFill>
                  <a:srgbClr val="322A2A"/>
                </a:solidFill>
                <a:latin typeface="Aileron"/>
                <a:ea typeface="Aileron"/>
                <a:cs typeface="Aileron"/>
                <a:sym typeface="Aileron"/>
              </a:rPr>
              <a:t>Online advertising</a:t>
            </a:r>
          </a:p>
          <a:p>
            <a:pPr marL="1165886" lvl="2" indent="-388629" algn="just">
              <a:lnSpc>
                <a:spcPts val="3780"/>
              </a:lnSpc>
              <a:buFont typeface="Arial"/>
              <a:buChar char="⚬"/>
            </a:pPr>
            <a:r>
              <a:rPr lang="en-US" sz="2700" dirty="0">
                <a:solidFill>
                  <a:srgbClr val="322A2A"/>
                </a:solidFill>
                <a:latin typeface="Aileron"/>
                <a:ea typeface="Aileron"/>
                <a:cs typeface="Aileron"/>
                <a:sym typeface="Aileron"/>
              </a:rPr>
              <a:t>Digital marketplaces</a:t>
            </a:r>
          </a:p>
          <a:p>
            <a:pPr marL="1165886" lvl="2" indent="-388629" algn="just">
              <a:lnSpc>
                <a:spcPts val="3780"/>
              </a:lnSpc>
              <a:buFont typeface="Arial"/>
              <a:buChar char="⚬"/>
            </a:pPr>
            <a:r>
              <a:rPr lang="en-US" sz="2700" dirty="0">
                <a:solidFill>
                  <a:srgbClr val="322A2A"/>
                </a:solidFill>
                <a:latin typeface="Aileron"/>
                <a:ea typeface="Aileron"/>
                <a:cs typeface="Aileron"/>
                <a:sym typeface="Aileron"/>
              </a:rPr>
              <a:t>Sale of user data</a:t>
            </a:r>
          </a:p>
          <a:p>
            <a:pPr marL="582943" lvl="1" indent="-291471" algn="just">
              <a:lnSpc>
                <a:spcPts val="3780"/>
              </a:lnSpc>
              <a:buFont typeface="Arial"/>
              <a:buChar char="•"/>
            </a:pPr>
            <a:r>
              <a:rPr lang="en-US" sz="2700" dirty="0">
                <a:solidFill>
                  <a:srgbClr val="322A2A"/>
                </a:solidFill>
                <a:latin typeface="Aileron"/>
                <a:ea typeface="Aileron"/>
                <a:cs typeface="Aileron"/>
                <a:sym typeface="Aileron"/>
              </a:rPr>
              <a:t>Examples:</a:t>
            </a:r>
          </a:p>
          <a:p>
            <a:pPr marL="1165886" lvl="2" indent="-388629" algn="just">
              <a:lnSpc>
                <a:spcPts val="3780"/>
              </a:lnSpc>
              <a:buFont typeface="Arial"/>
              <a:buChar char="⚬"/>
            </a:pPr>
            <a:r>
              <a:rPr lang="en-US" sz="2700" dirty="0">
                <a:solidFill>
                  <a:srgbClr val="322A2A"/>
                </a:solidFill>
                <a:latin typeface="Aileron"/>
                <a:ea typeface="Aileron"/>
                <a:cs typeface="Aileron"/>
                <a:sym typeface="Aileron"/>
              </a:rPr>
              <a:t>France: 3%</a:t>
            </a:r>
          </a:p>
          <a:p>
            <a:pPr marL="1165886" lvl="2" indent="-388629" algn="just">
              <a:lnSpc>
                <a:spcPts val="3780"/>
              </a:lnSpc>
              <a:buFont typeface="Arial"/>
              <a:buChar char="⚬"/>
            </a:pPr>
            <a:r>
              <a:rPr lang="en-US" sz="2700" dirty="0">
                <a:solidFill>
                  <a:srgbClr val="322A2A"/>
                </a:solidFill>
                <a:latin typeface="Aileron"/>
                <a:ea typeface="Aileron"/>
                <a:cs typeface="Aileron"/>
                <a:sym typeface="Aileron"/>
              </a:rPr>
              <a:t>United Kingdom: 2%</a:t>
            </a:r>
          </a:p>
          <a:p>
            <a:pPr marL="1165886" lvl="2" indent="-388629" algn="just">
              <a:lnSpc>
                <a:spcPts val="3780"/>
              </a:lnSpc>
              <a:buFont typeface="Arial"/>
              <a:buChar char="⚬"/>
            </a:pPr>
            <a:r>
              <a:rPr lang="en-US" sz="2700" dirty="0">
                <a:solidFill>
                  <a:srgbClr val="322A2A"/>
                </a:solidFill>
                <a:latin typeface="Aileron"/>
                <a:ea typeface="Aileron"/>
                <a:cs typeface="Aileron"/>
                <a:sym typeface="Aileron"/>
              </a:rPr>
              <a:t>India: 2%</a:t>
            </a:r>
          </a:p>
          <a:p>
            <a:pPr marL="582943" lvl="1" indent="-291471" algn="just">
              <a:lnSpc>
                <a:spcPts val="3780"/>
              </a:lnSpc>
              <a:buFont typeface="Arial"/>
              <a:buChar char="•"/>
            </a:pPr>
            <a:r>
              <a:rPr lang="en-US" sz="2700" dirty="0">
                <a:solidFill>
                  <a:srgbClr val="322A2A"/>
                </a:solidFill>
                <a:latin typeface="Aileron"/>
                <a:ea typeface="Aileron"/>
                <a:cs typeface="Aileron"/>
                <a:sym typeface="Aileron"/>
              </a:rPr>
              <a:t>Key Feature:</a:t>
            </a:r>
          </a:p>
          <a:p>
            <a:pPr algn="just">
              <a:lnSpc>
                <a:spcPts val="3780"/>
              </a:lnSpc>
            </a:pPr>
            <a:r>
              <a:rPr lang="en-US" sz="2700" dirty="0">
                <a:solidFill>
                  <a:srgbClr val="322A2A"/>
                </a:solidFill>
                <a:latin typeface="Aileron"/>
                <a:ea typeface="Aileron"/>
                <a:cs typeface="Aileron"/>
                <a:sym typeface="Aileron"/>
              </a:rPr>
              <a:t>This type of tax often targets companies with large global and local revenues.</a:t>
            </a:r>
          </a:p>
          <a:p>
            <a:pPr algn="just">
              <a:lnSpc>
                <a:spcPts val="3780"/>
              </a:lnSpc>
              <a:spcBef>
                <a:spcPct val="0"/>
              </a:spcBef>
            </a:pPr>
            <a:endParaRPr lang="en-US" sz="2700" dirty="0">
              <a:solidFill>
                <a:srgbClr val="322A2A"/>
              </a:solidFill>
              <a:latin typeface="Aileron"/>
              <a:ea typeface="Aileron"/>
              <a:cs typeface="Aileron"/>
              <a:sym typeface="Ailero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45407" y="-1617298"/>
            <a:ext cx="11657410" cy="11657410"/>
          </a:xfrm>
          <a:custGeom>
            <a:avLst/>
            <a:gdLst/>
            <a:ahLst/>
            <a:cxnLst/>
            <a:rect l="l" t="t" r="r" b="b"/>
            <a:pathLst>
              <a:path w="11657410" h="11657410">
                <a:moveTo>
                  <a:pt x="0" y="0"/>
                </a:moveTo>
                <a:lnTo>
                  <a:pt x="11657410" y="0"/>
                </a:lnTo>
                <a:lnTo>
                  <a:pt x="11657410" y="11657410"/>
                </a:lnTo>
                <a:lnTo>
                  <a:pt x="0" y="116574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8105327"/>
            <a:ext cx="1219491" cy="1152973"/>
          </a:xfrm>
          <a:custGeom>
            <a:avLst/>
            <a:gdLst/>
            <a:ahLst/>
            <a:cxnLst/>
            <a:rect l="l" t="t" r="r" b="b"/>
            <a:pathLst>
              <a:path w="1219491" h="1152973">
                <a:moveTo>
                  <a:pt x="0" y="0"/>
                </a:moveTo>
                <a:lnTo>
                  <a:pt x="1219491" y="0"/>
                </a:lnTo>
                <a:lnTo>
                  <a:pt x="1219491" y="1152973"/>
                </a:lnTo>
                <a:lnTo>
                  <a:pt x="0" y="1152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306467" y="2878250"/>
            <a:ext cx="1952833" cy="323105"/>
          </a:xfrm>
          <a:custGeom>
            <a:avLst/>
            <a:gdLst/>
            <a:ahLst/>
            <a:cxnLst/>
            <a:rect l="l" t="t" r="r" b="b"/>
            <a:pathLst>
              <a:path w="1952833" h="323105">
                <a:moveTo>
                  <a:pt x="0" y="0"/>
                </a:moveTo>
                <a:lnTo>
                  <a:pt x="1952833" y="0"/>
                </a:lnTo>
                <a:lnTo>
                  <a:pt x="1952833" y="323105"/>
                </a:lnTo>
                <a:lnTo>
                  <a:pt x="0" y="3231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12811624" y="7130974"/>
            <a:ext cx="7805103" cy="780510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13826327" y="6415981"/>
            <a:ext cx="3624131" cy="36241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sp>
        <p:nvSpPr>
          <p:cNvPr id="10" name="TextBox 10"/>
          <p:cNvSpPr txBox="1"/>
          <p:nvPr/>
        </p:nvSpPr>
        <p:spPr>
          <a:xfrm>
            <a:off x="3139909" y="517525"/>
            <a:ext cx="12498483" cy="889000"/>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134E1A"/>
                </a:solidFill>
                <a:latin typeface="Akzidenz-Grotesk Heavy"/>
                <a:ea typeface="Akzidenz-Grotesk Heavy"/>
                <a:cs typeface="Akzidenz-Grotesk Heavy"/>
                <a:sym typeface="Akzidenz-Grotesk Heavy"/>
              </a:rPr>
              <a:t>Tax Type</a:t>
            </a:r>
            <a:r>
              <a:rPr lang="en-US" sz="5000" b="1" u="none" strike="noStrike">
                <a:solidFill>
                  <a:srgbClr val="134E1A"/>
                </a:solidFill>
                <a:latin typeface="Akzidenz-Grotesk Heavy"/>
                <a:ea typeface="Akzidenz-Grotesk Heavy"/>
                <a:cs typeface="Akzidenz-Grotesk Heavy"/>
                <a:sym typeface="Akzidenz-Grotesk Heavy"/>
              </a:rPr>
              <a:t>s Applied to Digital Services </a:t>
            </a:r>
          </a:p>
        </p:txBody>
      </p:sp>
      <p:grpSp>
        <p:nvGrpSpPr>
          <p:cNvPr id="11" name="Group 11"/>
          <p:cNvGrpSpPr/>
          <p:nvPr/>
        </p:nvGrpSpPr>
        <p:grpSpPr>
          <a:xfrm>
            <a:off x="2550740" y="2409182"/>
            <a:ext cx="11275586" cy="938135"/>
            <a:chOff x="0" y="0"/>
            <a:chExt cx="7326876" cy="609600"/>
          </a:xfrm>
        </p:grpSpPr>
        <p:sp>
          <p:nvSpPr>
            <p:cNvPr id="12" name="Freeform 12"/>
            <p:cNvSpPr/>
            <p:nvPr/>
          </p:nvSpPr>
          <p:spPr>
            <a:xfrm>
              <a:off x="0" y="0"/>
              <a:ext cx="7326876" cy="609600"/>
            </a:xfrm>
            <a:custGeom>
              <a:avLst/>
              <a:gdLst/>
              <a:ahLst/>
              <a:cxnLst/>
              <a:rect l="l" t="t" r="r" b="b"/>
              <a:pathLst>
                <a:path w="7326876" h="609600">
                  <a:moveTo>
                    <a:pt x="7123676" y="0"/>
                  </a:moveTo>
                  <a:lnTo>
                    <a:pt x="0" y="0"/>
                  </a:lnTo>
                  <a:lnTo>
                    <a:pt x="203200" y="609600"/>
                  </a:lnTo>
                  <a:lnTo>
                    <a:pt x="7326876" y="609600"/>
                  </a:lnTo>
                  <a:lnTo>
                    <a:pt x="7123676" y="0"/>
                  </a:lnTo>
                  <a:close/>
                </a:path>
              </a:pathLst>
            </a:custGeom>
            <a:solidFill>
              <a:srgbClr val="729A5D"/>
            </a:solidFill>
          </p:spPr>
        </p:sp>
        <p:sp>
          <p:nvSpPr>
            <p:cNvPr id="13" name="TextBox 13"/>
            <p:cNvSpPr txBox="1"/>
            <p:nvPr/>
          </p:nvSpPr>
          <p:spPr>
            <a:xfrm>
              <a:off x="101600" y="-38100"/>
              <a:ext cx="7123676"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54530" y="2282040"/>
            <a:ext cx="1192421" cy="1192421"/>
            <a:chOff x="0" y="0"/>
            <a:chExt cx="314053" cy="314053"/>
          </a:xfrm>
        </p:grpSpPr>
        <p:sp>
          <p:nvSpPr>
            <p:cNvPr id="15" name="Freeform 15"/>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6" name="TextBox 16"/>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121585" y="2418707"/>
            <a:ext cx="858311" cy="928812"/>
          </a:xfrm>
          <a:prstGeom prst="rect">
            <a:avLst/>
          </a:prstGeom>
        </p:spPr>
        <p:txBody>
          <a:bodyPr lIns="0" tIns="0" rIns="0" bIns="0" rtlCol="0" anchor="t">
            <a:spAutoFit/>
          </a:bodyPr>
          <a:lstStyle/>
          <a:p>
            <a:pPr algn="ctr">
              <a:lnSpc>
                <a:spcPts val="7209"/>
              </a:lnSpc>
            </a:pPr>
            <a:r>
              <a:rPr lang="en-US" sz="6161" b="1">
                <a:solidFill>
                  <a:srgbClr val="FFFFFF"/>
                </a:solidFill>
                <a:latin typeface="IBM Plex Sans Bold"/>
                <a:ea typeface="IBM Plex Sans Bold"/>
                <a:cs typeface="IBM Plex Sans Bold"/>
                <a:sym typeface="IBM Plex Sans Bold"/>
              </a:rPr>
              <a:t>C</a:t>
            </a:r>
          </a:p>
        </p:txBody>
      </p:sp>
      <p:sp>
        <p:nvSpPr>
          <p:cNvPr id="18" name="TextBox 18"/>
          <p:cNvSpPr txBox="1"/>
          <p:nvPr/>
        </p:nvSpPr>
        <p:spPr>
          <a:xfrm>
            <a:off x="3293188" y="2625521"/>
            <a:ext cx="10275677" cy="976629"/>
          </a:xfrm>
          <a:prstGeom prst="rect">
            <a:avLst/>
          </a:prstGeom>
        </p:spPr>
        <p:txBody>
          <a:bodyPr lIns="0" tIns="0" rIns="0" bIns="0" rtlCol="0" anchor="t">
            <a:spAutoFit/>
          </a:bodyPr>
          <a:lstStyle/>
          <a:p>
            <a:pPr marL="0" lvl="0" indent="0" algn="l">
              <a:lnSpc>
                <a:spcPts val="3920"/>
              </a:lnSpc>
              <a:spcBef>
                <a:spcPct val="0"/>
              </a:spcBef>
            </a:pPr>
            <a:r>
              <a:rPr lang="en-US" sz="2800">
                <a:solidFill>
                  <a:srgbClr val="FFFFFF"/>
                </a:solidFill>
                <a:latin typeface="Inter"/>
                <a:ea typeface="Inter"/>
                <a:cs typeface="Inter"/>
                <a:sym typeface="Inter"/>
              </a:rPr>
              <a:t>Corporate Income Tax:</a:t>
            </a:r>
          </a:p>
          <a:p>
            <a:pPr marL="0" lvl="0" indent="0" algn="l">
              <a:lnSpc>
                <a:spcPts val="3920"/>
              </a:lnSpc>
              <a:spcBef>
                <a:spcPct val="0"/>
              </a:spcBef>
            </a:pPr>
            <a:endParaRPr lang="en-US" sz="2800">
              <a:solidFill>
                <a:srgbClr val="FFFFFF"/>
              </a:solidFill>
              <a:latin typeface="Inter"/>
              <a:ea typeface="Inter"/>
              <a:cs typeface="Inter"/>
              <a:sym typeface="Inter"/>
            </a:endParaRPr>
          </a:p>
        </p:txBody>
      </p:sp>
      <p:sp>
        <p:nvSpPr>
          <p:cNvPr id="19" name="TextBox 19"/>
          <p:cNvSpPr txBox="1"/>
          <p:nvPr/>
        </p:nvSpPr>
        <p:spPr>
          <a:xfrm>
            <a:off x="3293188" y="3698369"/>
            <a:ext cx="10133396" cy="2360293"/>
          </a:xfrm>
          <a:prstGeom prst="rect">
            <a:avLst/>
          </a:prstGeom>
        </p:spPr>
        <p:txBody>
          <a:bodyPr lIns="0" tIns="0" rIns="0" bIns="0" rtlCol="0" anchor="t">
            <a:spAutoFit/>
          </a:bodyPr>
          <a:lstStyle/>
          <a:p>
            <a:pPr algn="just">
              <a:lnSpc>
                <a:spcPts val="3780"/>
              </a:lnSpc>
            </a:pPr>
            <a:r>
              <a:rPr lang="en-US" sz="2700" dirty="0">
                <a:solidFill>
                  <a:srgbClr val="322A2A"/>
                </a:solidFill>
                <a:latin typeface="Aileron"/>
                <a:ea typeface="Aileron"/>
                <a:cs typeface="Aileron"/>
                <a:sym typeface="Aileron"/>
              </a:rPr>
              <a:t>This is applied to profits generated by digital service providers, but challenges arise when companies operate without a physical presence, which leading to debates over tax nexus and profit allocation.</a:t>
            </a:r>
          </a:p>
          <a:p>
            <a:pPr algn="just">
              <a:lnSpc>
                <a:spcPts val="3780"/>
              </a:lnSpc>
              <a:spcBef>
                <a:spcPct val="0"/>
              </a:spcBef>
            </a:pPr>
            <a:endParaRPr lang="en-US" sz="2700" dirty="0">
              <a:solidFill>
                <a:srgbClr val="322A2A"/>
              </a:solidFill>
              <a:latin typeface="Aileron"/>
              <a:ea typeface="Aileron"/>
              <a:cs typeface="Aileron"/>
              <a:sym typeface="Aileron"/>
            </a:endParaRPr>
          </a:p>
        </p:txBody>
      </p:sp>
      <p:grpSp>
        <p:nvGrpSpPr>
          <p:cNvPr id="20" name="Group 20"/>
          <p:cNvGrpSpPr/>
          <p:nvPr/>
        </p:nvGrpSpPr>
        <p:grpSpPr>
          <a:xfrm>
            <a:off x="2550740" y="5915144"/>
            <a:ext cx="11275586" cy="938135"/>
            <a:chOff x="0" y="0"/>
            <a:chExt cx="7326876" cy="609600"/>
          </a:xfrm>
        </p:grpSpPr>
        <p:sp>
          <p:nvSpPr>
            <p:cNvPr id="21" name="Freeform 21"/>
            <p:cNvSpPr/>
            <p:nvPr/>
          </p:nvSpPr>
          <p:spPr>
            <a:xfrm>
              <a:off x="0" y="0"/>
              <a:ext cx="7326876" cy="609600"/>
            </a:xfrm>
            <a:custGeom>
              <a:avLst/>
              <a:gdLst/>
              <a:ahLst/>
              <a:cxnLst/>
              <a:rect l="l" t="t" r="r" b="b"/>
              <a:pathLst>
                <a:path w="7326876" h="609600">
                  <a:moveTo>
                    <a:pt x="7123676" y="0"/>
                  </a:moveTo>
                  <a:lnTo>
                    <a:pt x="0" y="0"/>
                  </a:lnTo>
                  <a:lnTo>
                    <a:pt x="203200" y="609600"/>
                  </a:lnTo>
                  <a:lnTo>
                    <a:pt x="7326876" y="609600"/>
                  </a:lnTo>
                  <a:lnTo>
                    <a:pt x="7123676" y="0"/>
                  </a:lnTo>
                  <a:close/>
                </a:path>
              </a:pathLst>
            </a:custGeom>
            <a:solidFill>
              <a:srgbClr val="729A5D"/>
            </a:solidFill>
          </p:spPr>
        </p:sp>
        <p:sp>
          <p:nvSpPr>
            <p:cNvPr id="22" name="TextBox 22"/>
            <p:cNvSpPr txBox="1"/>
            <p:nvPr/>
          </p:nvSpPr>
          <p:spPr>
            <a:xfrm>
              <a:off x="101600" y="-38100"/>
              <a:ext cx="7123676" cy="6477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954530" y="5788001"/>
            <a:ext cx="1192421" cy="1192421"/>
            <a:chOff x="0" y="0"/>
            <a:chExt cx="314053" cy="314053"/>
          </a:xfrm>
        </p:grpSpPr>
        <p:sp>
          <p:nvSpPr>
            <p:cNvPr id="24" name="Freeform 24"/>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25" name="TextBox 25"/>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121585" y="5924669"/>
            <a:ext cx="858311" cy="928812"/>
          </a:xfrm>
          <a:prstGeom prst="rect">
            <a:avLst/>
          </a:prstGeom>
        </p:spPr>
        <p:txBody>
          <a:bodyPr lIns="0" tIns="0" rIns="0" bIns="0" rtlCol="0" anchor="t">
            <a:spAutoFit/>
          </a:bodyPr>
          <a:lstStyle/>
          <a:p>
            <a:pPr algn="ctr">
              <a:lnSpc>
                <a:spcPts val="7209"/>
              </a:lnSpc>
            </a:pPr>
            <a:r>
              <a:rPr lang="en-US" sz="6161" b="1">
                <a:solidFill>
                  <a:srgbClr val="FFFFFF"/>
                </a:solidFill>
                <a:latin typeface="IBM Plex Sans Bold"/>
                <a:ea typeface="IBM Plex Sans Bold"/>
                <a:cs typeface="IBM Plex Sans Bold"/>
                <a:sym typeface="IBM Plex Sans Bold"/>
              </a:rPr>
              <a:t>D</a:t>
            </a:r>
          </a:p>
        </p:txBody>
      </p:sp>
      <p:sp>
        <p:nvSpPr>
          <p:cNvPr id="27" name="TextBox 27"/>
          <p:cNvSpPr txBox="1"/>
          <p:nvPr/>
        </p:nvSpPr>
        <p:spPr>
          <a:xfrm>
            <a:off x="3293188" y="6131482"/>
            <a:ext cx="10275677" cy="976629"/>
          </a:xfrm>
          <a:prstGeom prst="rect">
            <a:avLst/>
          </a:prstGeom>
        </p:spPr>
        <p:txBody>
          <a:bodyPr lIns="0" tIns="0" rIns="0" bIns="0" rtlCol="0" anchor="t">
            <a:spAutoFit/>
          </a:bodyPr>
          <a:lstStyle/>
          <a:p>
            <a:pPr marL="0" lvl="0" indent="0" algn="l">
              <a:lnSpc>
                <a:spcPts val="3920"/>
              </a:lnSpc>
              <a:spcBef>
                <a:spcPct val="0"/>
              </a:spcBef>
            </a:pPr>
            <a:r>
              <a:rPr lang="en-US" sz="2800">
                <a:solidFill>
                  <a:srgbClr val="FFFFFF"/>
                </a:solidFill>
                <a:latin typeface="Inter"/>
                <a:ea typeface="Inter"/>
                <a:cs typeface="Inter"/>
                <a:sym typeface="Inter"/>
              </a:rPr>
              <a:t>Reverse Charge:</a:t>
            </a:r>
          </a:p>
          <a:p>
            <a:pPr marL="0" lvl="0" indent="0" algn="l">
              <a:lnSpc>
                <a:spcPts val="3920"/>
              </a:lnSpc>
              <a:spcBef>
                <a:spcPct val="0"/>
              </a:spcBef>
            </a:pPr>
            <a:endParaRPr lang="en-US" sz="2800">
              <a:solidFill>
                <a:srgbClr val="FFFFFF"/>
              </a:solidFill>
              <a:latin typeface="Inter"/>
              <a:ea typeface="Inter"/>
              <a:cs typeface="Inter"/>
              <a:sym typeface="Inter"/>
            </a:endParaRPr>
          </a:p>
        </p:txBody>
      </p:sp>
      <p:sp>
        <p:nvSpPr>
          <p:cNvPr id="28" name="TextBox 28"/>
          <p:cNvSpPr txBox="1"/>
          <p:nvPr/>
        </p:nvSpPr>
        <p:spPr>
          <a:xfrm>
            <a:off x="3293188" y="7204330"/>
            <a:ext cx="10133396" cy="1884043"/>
          </a:xfrm>
          <a:prstGeom prst="rect">
            <a:avLst/>
          </a:prstGeom>
        </p:spPr>
        <p:txBody>
          <a:bodyPr lIns="0" tIns="0" rIns="0" bIns="0" rtlCol="0" anchor="t">
            <a:spAutoFit/>
          </a:bodyPr>
          <a:lstStyle/>
          <a:p>
            <a:pPr algn="just">
              <a:lnSpc>
                <a:spcPts val="3780"/>
              </a:lnSpc>
            </a:pPr>
            <a:r>
              <a:rPr lang="en-US" sz="2700">
                <a:solidFill>
                  <a:srgbClr val="322A2A"/>
                </a:solidFill>
                <a:latin typeface="Aileron"/>
                <a:ea typeface="Aileron"/>
                <a:cs typeface="Aileron"/>
                <a:sym typeface="Aileron"/>
              </a:rPr>
              <a:t>It is used in business-to-business (B2B) transactions, where the local customer is responsible for paying the VAT instead of the foreign supplier.</a:t>
            </a:r>
          </a:p>
          <a:p>
            <a:pPr algn="just">
              <a:lnSpc>
                <a:spcPts val="3780"/>
              </a:lnSpc>
              <a:spcBef>
                <a:spcPct val="0"/>
              </a:spcBef>
            </a:pPr>
            <a:endParaRPr lang="en-US" sz="2700">
              <a:solidFill>
                <a:srgbClr val="322A2A"/>
              </a:solidFill>
              <a:latin typeface="Aileron"/>
              <a:ea typeface="Aileron"/>
              <a:cs typeface="Aileron"/>
              <a:sym typeface="Ailero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45407" y="-1617298"/>
            <a:ext cx="11221776" cy="11221776"/>
          </a:xfrm>
          <a:custGeom>
            <a:avLst/>
            <a:gdLst/>
            <a:ahLst/>
            <a:cxnLst/>
            <a:rect l="l" t="t" r="r" b="b"/>
            <a:pathLst>
              <a:path w="11221776" h="11221776">
                <a:moveTo>
                  <a:pt x="0" y="0"/>
                </a:moveTo>
                <a:lnTo>
                  <a:pt x="11221776" y="0"/>
                </a:lnTo>
                <a:lnTo>
                  <a:pt x="11221776" y="11221776"/>
                </a:lnTo>
                <a:lnTo>
                  <a:pt x="0" y="112217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8151847"/>
            <a:ext cx="1219491" cy="1152973"/>
          </a:xfrm>
          <a:custGeom>
            <a:avLst/>
            <a:gdLst/>
            <a:ahLst/>
            <a:cxnLst/>
            <a:rect l="l" t="t" r="r" b="b"/>
            <a:pathLst>
              <a:path w="1219491" h="1152973">
                <a:moveTo>
                  <a:pt x="0" y="0"/>
                </a:moveTo>
                <a:lnTo>
                  <a:pt x="1219491" y="0"/>
                </a:lnTo>
                <a:lnTo>
                  <a:pt x="1219491" y="1152973"/>
                </a:lnTo>
                <a:lnTo>
                  <a:pt x="0" y="1152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306467" y="2878250"/>
            <a:ext cx="1952833" cy="323105"/>
          </a:xfrm>
          <a:custGeom>
            <a:avLst/>
            <a:gdLst/>
            <a:ahLst/>
            <a:cxnLst/>
            <a:rect l="l" t="t" r="r" b="b"/>
            <a:pathLst>
              <a:path w="1952833" h="323105">
                <a:moveTo>
                  <a:pt x="0" y="0"/>
                </a:moveTo>
                <a:lnTo>
                  <a:pt x="1952833" y="0"/>
                </a:lnTo>
                <a:lnTo>
                  <a:pt x="1952833" y="323105"/>
                </a:lnTo>
                <a:lnTo>
                  <a:pt x="0" y="3231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12811624" y="7130974"/>
            <a:ext cx="7805103" cy="780510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C6637">
                    <a:alpha val="100000"/>
                  </a:srgbClr>
                </a:gs>
                <a:gs pos="100000">
                  <a:srgbClr val="90B572">
                    <a:alpha val="100000"/>
                  </a:srgbClr>
                </a:gs>
              </a:gsLst>
              <a:lin ang="0"/>
            </a:gra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13826327" y="6415981"/>
            <a:ext cx="3624131" cy="36241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086" r="-1086"/>
              </a:stretch>
            </a:blipFill>
          </p:spPr>
        </p:sp>
      </p:grpSp>
      <p:sp>
        <p:nvSpPr>
          <p:cNvPr id="10" name="TextBox 10"/>
          <p:cNvSpPr txBox="1"/>
          <p:nvPr/>
        </p:nvSpPr>
        <p:spPr>
          <a:xfrm>
            <a:off x="3139909" y="517525"/>
            <a:ext cx="12498483" cy="889000"/>
          </a:xfrm>
          <a:prstGeom prst="rect">
            <a:avLst/>
          </a:prstGeom>
        </p:spPr>
        <p:txBody>
          <a:bodyPr lIns="0" tIns="0" rIns="0" bIns="0" rtlCol="0" anchor="t">
            <a:spAutoFit/>
          </a:bodyPr>
          <a:lstStyle/>
          <a:p>
            <a:pPr marL="0" lvl="0" indent="0" algn="l">
              <a:lnSpc>
                <a:spcPts val="6350"/>
              </a:lnSpc>
              <a:spcBef>
                <a:spcPct val="0"/>
              </a:spcBef>
            </a:pPr>
            <a:r>
              <a:rPr lang="en-US" sz="5000" b="1">
                <a:solidFill>
                  <a:srgbClr val="134E1A"/>
                </a:solidFill>
                <a:latin typeface="Akzidenz-Grotesk Heavy"/>
                <a:ea typeface="Akzidenz-Grotesk Heavy"/>
                <a:cs typeface="Akzidenz-Grotesk Heavy"/>
                <a:sym typeface="Akzidenz-Grotesk Heavy"/>
              </a:rPr>
              <a:t>Tax Type</a:t>
            </a:r>
            <a:r>
              <a:rPr lang="en-US" sz="5000" b="1" u="none" strike="noStrike">
                <a:solidFill>
                  <a:srgbClr val="134E1A"/>
                </a:solidFill>
                <a:latin typeface="Akzidenz-Grotesk Heavy"/>
                <a:ea typeface="Akzidenz-Grotesk Heavy"/>
                <a:cs typeface="Akzidenz-Grotesk Heavy"/>
                <a:sym typeface="Akzidenz-Grotesk Heavy"/>
              </a:rPr>
              <a:t>s Applied to Digital Services </a:t>
            </a:r>
          </a:p>
        </p:txBody>
      </p:sp>
      <p:grpSp>
        <p:nvGrpSpPr>
          <p:cNvPr id="11" name="Group 11"/>
          <p:cNvGrpSpPr/>
          <p:nvPr/>
        </p:nvGrpSpPr>
        <p:grpSpPr>
          <a:xfrm>
            <a:off x="2550740" y="2409182"/>
            <a:ext cx="11275586" cy="938135"/>
            <a:chOff x="0" y="0"/>
            <a:chExt cx="7326876" cy="609600"/>
          </a:xfrm>
        </p:grpSpPr>
        <p:sp>
          <p:nvSpPr>
            <p:cNvPr id="12" name="Freeform 12"/>
            <p:cNvSpPr/>
            <p:nvPr/>
          </p:nvSpPr>
          <p:spPr>
            <a:xfrm>
              <a:off x="0" y="0"/>
              <a:ext cx="7326876" cy="609600"/>
            </a:xfrm>
            <a:custGeom>
              <a:avLst/>
              <a:gdLst/>
              <a:ahLst/>
              <a:cxnLst/>
              <a:rect l="l" t="t" r="r" b="b"/>
              <a:pathLst>
                <a:path w="7326876" h="609600">
                  <a:moveTo>
                    <a:pt x="7123676" y="0"/>
                  </a:moveTo>
                  <a:lnTo>
                    <a:pt x="0" y="0"/>
                  </a:lnTo>
                  <a:lnTo>
                    <a:pt x="203200" y="609600"/>
                  </a:lnTo>
                  <a:lnTo>
                    <a:pt x="7326876" y="609600"/>
                  </a:lnTo>
                  <a:lnTo>
                    <a:pt x="7123676" y="0"/>
                  </a:lnTo>
                  <a:close/>
                </a:path>
              </a:pathLst>
            </a:custGeom>
            <a:solidFill>
              <a:srgbClr val="729A5D"/>
            </a:solidFill>
          </p:spPr>
        </p:sp>
        <p:sp>
          <p:nvSpPr>
            <p:cNvPr id="13" name="TextBox 13"/>
            <p:cNvSpPr txBox="1"/>
            <p:nvPr/>
          </p:nvSpPr>
          <p:spPr>
            <a:xfrm>
              <a:off x="101600" y="-38100"/>
              <a:ext cx="7123676"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54530" y="2282040"/>
            <a:ext cx="1192421" cy="1192421"/>
            <a:chOff x="0" y="0"/>
            <a:chExt cx="314053" cy="314053"/>
          </a:xfrm>
        </p:grpSpPr>
        <p:sp>
          <p:nvSpPr>
            <p:cNvPr id="15" name="Freeform 15"/>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16" name="TextBox 16"/>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121585" y="2418707"/>
            <a:ext cx="858311" cy="928812"/>
          </a:xfrm>
          <a:prstGeom prst="rect">
            <a:avLst/>
          </a:prstGeom>
        </p:spPr>
        <p:txBody>
          <a:bodyPr lIns="0" tIns="0" rIns="0" bIns="0" rtlCol="0" anchor="t">
            <a:spAutoFit/>
          </a:bodyPr>
          <a:lstStyle/>
          <a:p>
            <a:pPr algn="ctr">
              <a:lnSpc>
                <a:spcPts val="7209"/>
              </a:lnSpc>
            </a:pPr>
            <a:r>
              <a:rPr lang="en-US" sz="6161" b="1">
                <a:solidFill>
                  <a:srgbClr val="FFFFFF"/>
                </a:solidFill>
                <a:latin typeface="IBM Plex Sans Bold"/>
                <a:ea typeface="IBM Plex Sans Bold"/>
                <a:cs typeface="IBM Plex Sans Bold"/>
                <a:sym typeface="IBM Plex Sans Bold"/>
              </a:rPr>
              <a:t>E</a:t>
            </a:r>
          </a:p>
        </p:txBody>
      </p:sp>
      <p:sp>
        <p:nvSpPr>
          <p:cNvPr id="18" name="TextBox 18"/>
          <p:cNvSpPr txBox="1"/>
          <p:nvPr/>
        </p:nvSpPr>
        <p:spPr>
          <a:xfrm>
            <a:off x="3293188" y="2625521"/>
            <a:ext cx="10275677" cy="976629"/>
          </a:xfrm>
          <a:prstGeom prst="rect">
            <a:avLst/>
          </a:prstGeom>
        </p:spPr>
        <p:txBody>
          <a:bodyPr lIns="0" tIns="0" rIns="0" bIns="0" rtlCol="0" anchor="t">
            <a:spAutoFit/>
          </a:bodyPr>
          <a:lstStyle/>
          <a:p>
            <a:pPr marL="0" lvl="0" indent="0" algn="l">
              <a:lnSpc>
                <a:spcPts val="3920"/>
              </a:lnSpc>
              <a:spcBef>
                <a:spcPct val="0"/>
              </a:spcBef>
            </a:pPr>
            <a:r>
              <a:rPr lang="en-US" sz="2800">
                <a:solidFill>
                  <a:srgbClr val="FFFFFF"/>
                </a:solidFill>
                <a:latin typeface="Inter"/>
                <a:ea typeface="Inter"/>
                <a:cs typeface="Inter"/>
                <a:sym typeface="Inter"/>
              </a:rPr>
              <a:t>Withholding Tax :</a:t>
            </a:r>
          </a:p>
          <a:p>
            <a:pPr marL="0" lvl="0" indent="0" algn="l">
              <a:lnSpc>
                <a:spcPts val="3920"/>
              </a:lnSpc>
              <a:spcBef>
                <a:spcPct val="0"/>
              </a:spcBef>
            </a:pPr>
            <a:endParaRPr lang="en-US" sz="2800">
              <a:solidFill>
                <a:srgbClr val="FFFFFF"/>
              </a:solidFill>
              <a:latin typeface="Inter"/>
              <a:ea typeface="Inter"/>
              <a:cs typeface="Inter"/>
              <a:sym typeface="Inter"/>
            </a:endParaRPr>
          </a:p>
        </p:txBody>
      </p:sp>
      <p:sp>
        <p:nvSpPr>
          <p:cNvPr id="19" name="TextBox 19"/>
          <p:cNvSpPr txBox="1"/>
          <p:nvPr/>
        </p:nvSpPr>
        <p:spPr>
          <a:xfrm>
            <a:off x="3293188" y="3698369"/>
            <a:ext cx="10133396" cy="2360293"/>
          </a:xfrm>
          <a:prstGeom prst="rect">
            <a:avLst/>
          </a:prstGeom>
        </p:spPr>
        <p:txBody>
          <a:bodyPr lIns="0" tIns="0" rIns="0" bIns="0" rtlCol="0" anchor="t">
            <a:spAutoFit/>
          </a:bodyPr>
          <a:lstStyle/>
          <a:p>
            <a:pPr marL="582943" lvl="1" indent="-291471" algn="just">
              <a:lnSpc>
                <a:spcPts val="3780"/>
              </a:lnSpc>
              <a:buFont typeface="Arial"/>
              <a:buChar char="•"/>
            </a:pPr>
            <a:r>
              <a:rPr lang="en-US" sz="2700" dirty="0">
                <a:solidFill>
                  <a:srgbClr val="322A2A"/>
                </a:solidFill>
                <a:latin typeface="Aileron"/>
                <a:ea typeface="Aileron"/>
                <a:cs typeface="Aileron"/>
                <a:sym typeface="Aileron"/>
              </a:rPr>
              <a:t>Imposed on cross-border payments for digital services.</a:t>
            </a:r>
          </a:p>
          <a:p>
            <a:pPr marL="582943" lvl="1" indent="-291471" algn="just">
              <a:lnSpc>
                <a:spcPts val="3780"/>
              </a:lnSpc>
              <a:buFont typeface="Arial"/>
              <a:buChar char="•"/>
            </a:pPr>
            <a:r>
              <a:rPr lang="en-US" sz="2700" dirty="0">
                <a:solidFill>
                  <a:srgbClr val="322A2A"/>
                </a:solidFill>
                <a:latin typeface="Aileron"/>
                <a:ea typeface="Aileron"/>
                <a:cs typeface="Aileron"/>
                <a:sym typeface="Aileron"/>
              </a:rPr>
              <a:t>Common in B2B transactions where a local company pays a foreign provider.</a:t>
            </a:r>
          </a:p>
          <a:p>
            <a:pPr marL="582943" lvl="1" indent="-291471" algn="just">
              <a:lnSpc>
                <a:spcPts val="3780"/>
              </a:lnSpc>
              <a:buFont typeface="Arial"/>
              <a:buChar char="•"/>
            </a:pPr>
            <a:r>
              <a:rPr lang="en-US" sz="2700" dirty="0">
                <a:solidFill>
                  <a:srgbClr val="322A2A"/>
                </a:solidFill>
                <a:latin typeface="Aileron"/>
                <a:ea typeface="Aileron"/>
                <a:cs typeface="Aileron"/>
                <a:sym typeface="Aileron"/>
              </a:rPr>
              <a:t> A portion of the payment is withheld and paid to the local tax authority.</a:t>
            </a:r>
          </a:p>
        </p:txBody>
      </p:sp>
      <p:grpSp>
        <p:nvGrpSpPr>
          <p:cNvPr id="20" name="Group 20"/>
          <p:cNvGrpSpPr/>
          <p:nvPr/>
        </p:nvGrpSpPr>
        <p:grpSpPr>
          <a:xfrm>
            <a:off x="2550740" y="6252480"/>
            <a:ext cx="11275586" cy="938135"/>
            <a:chOff x="0" y="0"/>
            <a:chExt cx="7326876" cy="609600"/>
          </a:xfrm>
        </p:grpSpPr>
        <p:sp>
          <p:nvSpPr>
            <p:cNvPr id="21" name="Freeform 21"/>
            <p:cNvSpPr/>
            <p:nvPr/>
          </p:nvSpPr>
          <p:spPr>
            <a:xfrm>
              <a:off x="0" y="0"/>
              <a:ext cx="7326876" cy="609600"/>
            </a:xfrm>
            <a:custGeom>
              <a:avLst/>
              <a:gdLst/>
              <a:ahLst/>
              <a:cxnLst/>
              <a:rect l="l" t="t" r="r" b="b"/>
              <a:pathLst>
                <a:path w="7326876" h="609600">
                  <a:moveTo>
                    <a:pt x="7123676" y="0"/>
                  </a:moveTo>
                  <a:lnTo>
                    <a:pt x="0" y="0"/>
                  </a:lnTo>
                  <a:lnTo>
                    <a:pt x="203200" y="609600"/>
                  </a:lnTo>
                  <a:lnTo>
                    <a:pt x="7326876" y="609600"/>
                  </a:lnTo>
                  <a:lnTo>
                    <a:pt x="7123676" y="0"/>
                  </a:lnTo>
                  <a:close/>
                </a:path>
              </a:pathLst>
            </a:custGeom>
            <a:solidFill>
              <a:srgbClr val="729A5D"/>
            </a:solidFill>
          </p:spPr>
        </p:sp>
        <p:sp>
          <p:nvSpPr>
            <p:cNvPr id="22" name="TextBox 22"/>
            <p:cNvSpPr txBox="1"/>
            <p:nvPr/>
          </p:nvSpPr>
          <p:spPr>
            <a:xfrm>
              <a:off x="101600" y="-38100"/>
              <a:ext cx="7123676" cy="6477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954530" y="6125337"/>
            <a:ext cx="1192421" cy="1192421"/>
            <a:chOff x="0" y="0"/>
            <a:chExt cx="314053" cy="314053"/>
          </a:xfrm>
        </p:grpSpPr>
        <p:sp>
          <p:nvSpPr>
            <p:cNvPr id="24" name="Freeform 24"/>
            <p:cNvSpPr/>
            <p:nvPr/>
          </p:nvSpPr>
          <p:spPr>
            <a:xfrm>
              <a:off x="0" y="0"/>
              <a:ext cx="314053" cy="314053"/>
            </a:xfrm>
            <a:custGeom>
              <a:avLst/>
              <a:gdLst/>
              <a:ahLst/>
              <a:cxnLst/>
              <a:rect l="l" t="t" r="r" b="b"/>
              <a:pathLst>
                <a:path w="314053" h="314053">
                  <a:moveTo>
                    <a:pt x="0" y="0"/>
                  </a:moveTo>
                  <a:lnTo>
                    <a:pt x="314053" y="0"/>
                  </a:lnTo>
                  <a:lnTo>
                    <a:pt x="314053" y="314053"/>
                  </a:lnTo>
                  <a:lnTo>
                    <a:pt x="0" y="314053"/>
                  </a:lnTo>
                  <a:close/>
                </a:path>
              </a:pathLst>
            </a:custGeom>
            <a:solidFill>
              <a:srgbClr val="2B4F28"/>
            </a:solidFill>
          </p:spPr>
        </p:sp>
        <p:sp>
          <p:nvSpPr>
            <p:cNvPr id="25" name="TextBox 25"/>
            <p:cNvSpPr txBox="1"/>
            <p:nvPr/>
          </p:nvSpPr>
          <p:spPr>
            <a:xfrm>
              <a:off x="0" y="-38100"/>
              <a:ext cx="314053" cy="352153"/>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121585" y="6262005"/>
            <a:ext cx="858311" cy="928812"/>
          </a:xfrm>
          <a:prstGeom prst="rect">
            <a:avLst/>
          </a:prstGeom>
        </p:spPr>
        <p:txBody>
          <a:bodyPr lIns="0" tIns="0" rIns="0" bIns="0" rtlCol="0" anchor="t">
            <a:spAutoFit/>
          </a:bodyPr>
          <a:lstStyle/>
          <a:p>
            <a:pPr algn="ctr">
              <a:lnSpc>
                <a:spcPts val="7209"/>
              </a:lnSpc>
            </a:pPr>
            <a:r>
              <a:rPr lang="en-US" sz="6161" b="1">
                <a:solidFill>
                  <a:srgbClr val="FFFFFF"/>
                </a:solidFill>
                <a:latin typeface="IBM Plex Sans Bold"/>
                <a:ea typeface="IBM Plex Sans Bold"/>
                <a:cs typeface="IBM Plex Sans Bold"/>
                <a:sym typeface="IBM Plex Sans Bold"/>
              </a:rPr>
              <a:t>F</a:t>
            </a:r>
          </a:p>
        </p:txBody>
      </p:sp>
      <p:sp>
        <p:nvSpPr>
          <p:cNvPr id="27" name="TextBox 27"/>
          <p:cNvSpPr txBox="1"/>
          <p:nvPr/>
        </p:nvSpPr>
        <p:spPr>
          <a:xfrm>
            <a:off x="3293188" y="6468818"/>
            <a:ext cx="10275677" cy="481329"/>
          </a:xfrm>
          <a:prstGeom prst="rect">
            <a:avLst/>
          </a:prstGeom>
        </p:spPr>
        <p:txBody>
          <a:bodyPr lIns="0" tIns="0" rIns="0" bIns="0" rtlCol="0" anchor="t">
            <a:spAutoFit/>
          </a:bodyPr>
          <a:lstStyle/>
          <a:p>
            <a:pPr marL="0" lvl="0" indent="0" algn="l">
              <a:lnSpc>
                <a:spcPts val="3920"/>
              </a:lnSpc>
              <a:spcBef>
                <a:spcPct val="0"/>
              </a:spcBef>
            </a:pPr>
            <a:r>
              <a:rPr lang="en-US" sz="2800">
                <a:solidFill>
                  <a:srgbClr val="FFFFFF"/>
                </a:solidFill>
                <a:latin typeface="Inter"/>
                <a:ea typeface="Inter"/>
                <a:cs typeface="Inter"/>
                <a:sym typeface="Inter"/>
              </a:rPr>
              <a:t>Excise or Royalty Taxes:</a:t>
            </a:r>
          </a:p>
        </p:txBody>
      </p:sp>
      <p:sp>
        <p:nvSpPr>
          <p:cNvPr id="28" name="TextBox 28"/>
          <p:cNvSpPr txBox="1"/>
          <p:nvPr/>
        </p:nvSpPr>
        <p:spPr>
          <a:xfrm>
            <a:off x="3293188" y="7541666"/>
            <a:ext cx="10133396" cy="1884043"/>
          </a:xfrm>
          <a:prstGeom prst="rect">
            <a:avLst/>
          </a:prstGeom>
        </p:spPr>
        <p:txBody>
          <a:bodyPr lIns="0" tIns="0" rIns="0" bIns="0" rtlCol="0" anchor="t">
            <a:spAutoFit/>
          </a:bodyPr>
          <a:lstStyle/>
          <a:p>
            <a:pPr algn="just">
              <a:lnSpc>
                <a:spcPts val="3780"/>
              </a:lnSpc>
            </a:pPr>
            <a:r>
              <a:rPr lang="en-US" sz="2700">
                <a:solidFill>
                  <a:srgbClr val="322A2A"/>
                </a:solidFill>
                <a:latin typeface="Aileron"/>
                <a:ea typeface="Aileron"/>
                <a:cs typeface="Aileron"/>
                <a:sym typeface="Aileron"/>
              </a:rPr>
              <a:t>Some countries (e.g., Tunisia, Morocco) apply special levies on digital services provided by foreign entities and treated separately from VAT and income tax.</a:t>
            </a:r>
          </a:p>
          <a:p>
            <a:pPr algn="just">
              <a:lnSpc>
                <a:spcPts val="3780"/>
              </a:lnSpc>
              <a:spcBef>
                <a:spcPct val="0"/>
              </a:spcBef>
            </a:pPr>
            <a:endParaRPr lang="en-US" sz="2700">
              <a:solidFill>
                <a:srgbClr val="322A2A"/>
              </a:solidFill>
              <a:latin typeface="Aileron"/>
              <a:ea typeface="Aileron"/>
              <a:cs typeface="Aileron"/>
              <a:sym typeface="Ailero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1575</Words>
  <Application>Microsoft Office PowerPoint</Application>
  <PresentationFormat>Custom</PresentationFormat>
  <Paragraphs>167</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Inter</vt:lpstr>
      <vt:lpstr>IBM Plex Sans Bold</vt:lpstr>
      <vt:lpstr>IBM Plex Sans</vt:lpstr>
      <vt:lpstr>Akzidenz-Grotesk</vt:lpstr>
      <vt:lpstr>Inter Ultra-Bold</vt:lpstr>
      <vt:lpstr>Calibri</vt:lpstr>
      <vt:lpstr>Aileron</vt:lpstr>
      <vt:lpstr>Bernoru</vt:lpstr>
      <vt:lpstr>Inter Heavy</vt:lpstr>
      <vt:lpstr>Arial</vt:lpstr>
      <vt:lpstr>Inter Semi-Bold</vt:lpstr>
      <vt:lpstr>Akzidenz-Grotesk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Simple The Future Of The Earth Presentation</dc:title>
  <dc:creator>pc</dc:creator>
  <cp:lastModifiedBy>pc</cp:lastModifiedBy>
  <cp:revision>33</cp:revision>
  <dcterms:created xsi:type="dcterms:W3CDTF">2006-08-16T00:00:00Z</dcterms:created>
  <dcterms:modified xsi:type="dcterms:W3CDTF">2025-09-21T21:05:05Z</dcterms:modified>
  <dc:identifier>DAGzVuOTHT8</dc:identifier>
</cp:coreProperties>
</file>