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4" r:id="rId1"/>
  </p:sldMasterIdLst>
  <p:notesMasterIdLst>
    <p:notesMasterId r:id="rId15"/>
  </p:notesMasterIdLst>
  <p:sldIdLst>
    <p:sldId id="256" r:id="rId2"/>
    <p:sldId id="265" r:id="rId3"/>
    <p:sldId id="266" r:id="rId4"/>
    <p:sldId id="267" r:id="rId5"/>
    <p:sldId id="269" r:id="rId6"/>
    <p:sldId id="270" r:id="rId7"/>
    <p:sldId id="271" r:id="rId8"/>
    <p:sldId id="268" r:id="rId9"/>
    <p:sldId id="272" r:id="rId10"/>
    <p:sldId id="273" r:id="rId11"/>
    <p:sldId id="274" r:id="rId12"/>
    <p:sldId id="275" r:id="rId13"/>
    <p:sldId id="264"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0" d="100"/>
          <a:sy n="90" d="100"/>
        </p:scale>
        <p:origin x="-123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2C513E-FB9D-4B0B-984B-3DD0E0F8C745}" type="datetimeFigureOut">
              <a:rPr lang="fr-FR" smtClean="0"/>
              <a:t>19/09/2025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CA07B1-7573-4369-A8C6-7779A81CF7E2}" type="slidenum">
              <a:rPr lang="fr-FR" smtClean="0"/>
              <a:t>‹N°›</a:t>
            </a:fld>
            <a:endParaRPr lang="fr-FR"/>
          </a:p>
        </p:txBody>
      </p:sp>
    </p:spTree>
    <p:extLst>
      <p:ext uri="{BB962C8B-B14F-4D97-AF65-F5344CB8AC3E}">
        <p14:creationId xmlns:p14="http://schemas.microsoft.com/office/powerpoint/2010/main" val="1465073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fr-FR" smtClean="0"/>
              <a:t>Modifiez le style du titre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7" name="Date Placeholder 6"/>
          <p:cNvSpPr>
            <a:spLocks noGrp="1"/>
          </p:cNvSpPr>
          <p:nvPr>
            <p:ph type="dt" sz="half" idx="10"/>
          </p:nvPr>
        </p:nvSpPr>
        <p:spPr/>
        <p:txBody>
          <a:bodyPr/>
          <a:lstStyle/>
          <a:p>
            <a:fld id="{F1759CFD-5C84-45D0-A726-78AA04AA9F8F}" type="datetime1">
              <a:rPr lang="en-US" smtClean="0"/>
              <a:t>9/19/2025</a:t>
            </a:fld>
            <a:endParaRPr lang="en-US"/>
          </a:p>
        </p:txBody>
      </p:sp>
      <p:sp>
        <p:nvSpPr>
          <p:cNvPr id="8" name="Slide Number Placeholder 7"/>
          <p:cNvSpPr>
            <a:spLocks noGrp="1"/>
          </p:cNvSpPr>
          <p:nvPr>
            <p:ph type="sldNum" sz="quarter" idx="11"/>
          </p:nvPr>
        </p:nvSpPr>
        <p:spPr/>
        <p:txBody>
          <a:bodyPr/>
          <a:lstStyle/>
          <a:p>
            <a:fld id="{C1FF6DA9-008F-8B48-92A6-B652298478BF}" type="slidenum">
              <a:rPr lang="en-US" smtClean="0"/>
              <a:t>‹N°›</a:t>
            </a:fld>
            <a:endParaRPr lang="en-US"/>
          </a:p>
        </p:txBody>
      </p:sp>
      <p:sp>
        <p:nvSpPr>
          <p:cNvPr id="9" name="Footer Placeholder 8"/>
          <p:cNvSpPr>
            <a:spLocks noGrp="1"/>
          </p:cNvSpPr>
          <p:nvPr>
            <p:ph type="ftr" sz="quarter" idx="12"/>
          </p:nvPr>
        </p:nvSpPr>
        <p:spPr/>
        <p:txBody>
          <a:bodyPr/>
          <a:lstStyle/>
          <a:p>
            <a:r>
              <a:rPr lang="en-US" smtClean="0"/>
              <a:t>Ibrahima Barry - ATAIC Workshop 2025</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7C510715-CF1B-4645-9EF5-10C2EF2C6DBA}" type="datetime1">
              <a:rPr lang="en-US" smtClean="0"/>
              <a:t>9/19/2025</a:t>
            </a:fld>
            <a:endParaRPr lang="en-US"/>
          </a:p>
        </p:txBody>
      </p:sp>
      <p:sp>
        <p:nvSpPr>
          <p:cNvPr id="5" name="Footer Placeholder 4"/>
          <p:cNvSpPr>
            <a:spLocks noGrp="1"/>
          </p:cNvSpPr>
          <p:nvPr>
            <p:ph type="ftr" sz="quarter" idx="11"/>
          </p:nvPr>
        </p:nvSpPr>
        <p:spPr/>
        <p:txBody>
          <a:bodyPr/>
          <a:lstStyle/>
          <a:p>
            <a:r>
              <a:rPr lang="en-US" smtClean="0"/>
              <a:t>Ibrahima Barry - ATAIC Workshop 2025</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DEFC07DE-C4C9-4116-B17E-6EC4B582D4A6}" type="datetime1">
              <a:rPr lang="en-US" smtClean="0"/>
              <a:t>9/19/2025</a:t>
            </a:fld>
            <a:endParaRPr lang="en-US"/>
          </a:p>
        </p:txBody>
      </p:sp>
      <p:sp>
        <p:nvSpPr>
          <p:cNvPr id="5" name="Footer Placeholder 4"/>
          <p:cNvSpPr>
            <a:spLocks noGrp="1"/>
          </p:cNvSpPr>
          <p:nvPr>
            <p:ph type="ftr" sz="quarter" idx="11"/>
          </p:nvPr>
        </p:nvSpPr>
        <p:spPr/>
        <p:txBody>
          <a:bodyPr/>
          <a:lstStyle/>
          <a:p>
            <a:r>
              <a:rPr lang="en-US" smtClean="0"/>
              <a:t>Ibrahima Barry - ATAIC Workshop 2025</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10"/>
          </p:nvPr>
        </p:nvSpPr>
        <p:spPr/>
        <p:txBody>
          <a:bodyPr/>
          <a:lstStyle/>
          <a:p>
            <a:fld id="{F37BB109-0B82-4EFD-AFFD-1AB553BCB213}" type="datetime1">
              <a:rPr lang="en-US" smtClean="0"/>
              <a:t>9/19/2025</a:t>
            </a:fld>
            <a:endParaRPr lang="en-US"/>
          </a:p>
        </p:txBody>
      </p:sp>
      <p:sp>
        <p:nvSpPr>
          <p:cNvPr id="5" name="Footer Placeholder 4"/>
          <p:cNvSpPr>
            <a:spLocks noGrp="1"/>
          </p:cNvSpPr>
          <p:nvPr>
            <p:ph type="ftr" sz="quarter" idx="11"/>
          </p:nvPr>
        </p:nvSpPr>
        <p:spPr/>
        <p:txBody>
          <a:bodyPr/>
          <a:lstStyle/>
          <a:p>
            <a:r>
              <a:rPr lang="en-US" smtClean="0"/>
              <a:t>Ibrahima Barry - ATAIC Workshop 2025</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fr-FR" smtClean="0"/>
              <a:t>Modifiez le style du titre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775B09F-78E0-4D24-8A12-AE403DF36D1A}" type="datetime1">
              <a:rPr lang="en-US" smtClean="0"/>
              <a:t>9/19/2025</a:t>
            </a:fld>
            <a:endParaRPr lang="en-US"/>
          </a:p>
        </p:txBody>
      </p:sp>
      <p:sp>
        <p:nvSpPr>
          <p:cNvPr id="5" name="Footer Placeholder 4"/>
          <p:cNvSpPr>
            <a:spLocks noGrp="1"/>
          </p:cNvSpPr>
          <p:nvPr>
            <p:ph type="ftr" sz="quarter" idx="11"/>
          </p:nvPr>
        </p:nvSpPr>
        <p:spPr/>
        <p:txBody>
          <a:bodyPr/>
          <a:lstStyle/>
          <a:p>
            <a:r>
              <a:rPr lang="en-US" smtClean="0"/>
              <a:t>Ibrahima Barry - ATAIC Workshop 2025</a:t>
            </a:r>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5" name="Date Placeholder 4"/>
          <p:cNvSpPr>
            <a:spLocks noGrp="1"/>
          </p:cNvSpPr>
          <p:nvPr>
            <p:ph type="dt" sz="half" idx="10"/>
          </p:nvPr>
        </p:nvSpPr>
        <p:spPr/>
        <p:txBody>
          <a:bodyPr/>
          <a:lstStyle/>
          <a:p>
            <a:fld id="{2C97403D-5DC6-4638-8B85-1A6CB353BBB3}" type="datetime1">
              <a:rPr lang="en-US" smtClean="0"/>
              <a:t>9/19/2025</a:t>
            </a:fld>
            <a:endParaRPr lang="en-US"/>
          </a:p>
        </p:txBody>
      </p:sp>
      <p:sp>
        <p:nvSpPr>
          <p:cNvPr id="6" name="Footer Placeholder 5"/>
          <p:cNvSpPr>
            <a:spLocks noGrp="1"/>
          </p:cNvSpPr>
          <p:nvPr>
            <p:ph type="ftr" sz="quarter" idx="11"/>
          </p:nvPr>
        </p:nvSpPr>
        <p:spPr/>
        <p:txBody>
          <a:bodyPr/>
          <a:lstStyle/>
          <a:p>
            <a:r>
              <a:rPr lang="en-US" smtClean="0"/>
              <a:t>Ibrahima Barry - ATAIC Workshop 2025</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152706CB-3F83-41C3-9AC3-D1059F7D3D26}" type="datetime1">
              <a:rPr lang="en-US" smtClean="0"/>
              <a:t>9/19/2025</a:t>
            </a:fld>
            <a:endParaRPr lang="en-US"/>
          </a:p>
        </p:txBody>
      </p:sp>
      <p:sp>
        <p:nvSpPr>
          <p:cNvPr id="8" name="Footer Placeholder 7"/>
          <p:cNvSpPr>
            <a:spLocks noGrp="1"/>
          </p:cNvSpPr>
          <p:nvPr>
            <p:ph type="ftr" sz="quarter" idx="11"/>
          </p:nvPr>
        </p:nvSpPr>
        <p:spPr/>
        <p:txBody>
          <a:bodyPr/>
          <a:lstStyle/>
          <a:p>
            <a:r>
              <a:rPr lang="en-US" smtClean="0"/>
              <a:t>Ibrahima Barry - ATAIC Workshop 2025</a:t>
            </a:r>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E96E50DD-C932-4193-9AE8-1492D57D09D8}" type="datetime1">
              <a:rPr lang="en-US" smtClean="0"/>
              <a:t>9/19/2025</a:t>
            </a:fld>
            <a:endParaRPr lang="en-US"/>
          </a:p>
        </p:txBody>
      </p:sp>
      <p:sp>
        <p:nvSpPr>
          <p:cNvPr id="4" name="Footer Placeholder 3"/>
          <p:cNvSpPr>
            <a:spLocks noGrp="1"/>
          </p:cNvSpPr>
          <p:nvPr>
            <p:ph type="ftr" sz="quarter" idx="11"/>
          </p:nvPr>
        </p:nvSpPr>
        <p:spPr/>
        <p:txBody>
          <a:bodyPr/>
          <a:lstStyle/>
          <a:p>
            <a:r>
              <a:rPr lang="en-US" smtClean="0"/>
              <a:t>Ibrahima Barry - ATAIC Workshop 2025</a:t>
            </a:r>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64F94-3578-4D6A-80A8-22A0AAC78E09}" type="datetime1">
              <a:rPr lang="en-US" smtClean="0"/>
              <a:t>9/19/2025</a:t>
            </a:fld>
            <a:endParaRPr lang="en-US"/>
          </a:p>
        </p:txBody>
      </p:sp>
      <p:sp>
        <p:nvSpPr>
          <p:cNvPr id="3" name="Footer Placeholder 2"/>
          <p:cNvSpPr>
            <a:spLocks noGrp="1"/>
          </p:cNvSpPr>
          <p:nvPr>
            <p:ph type="ftr" sz="quarter" idx="11"/>
          </p:nvPr>
        </p:nvSpPr>
        <p:spPr/>
        <p:txBody>
          <a:bodyPr/>
          <a:lstStyle/>
          <a:p>
            <a:r>
              <a:rPr lang="en-US" smtClean="0"/>
              <a:t>Ibrahima Barry - ATAIC Workshop 2025</a:t>
            </a:r>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fr-FR" smtClean="0"/>
              <a:t>Modifiez le style du titre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16F8C3B-631C-47EE-8DA7-F84FEBF3AEB2}" type="datetime1">
              <a:rPr lang="en-US" smtClean="0"/>
              <a:t>9/19/2025</a:t>
            </a:fld>
            <a:endParaRPr lang="en-US"/>
          </a:p>
        </p:txBody>
      </p:sp>
      <p:sp>
        <p:nvSpPr>
          <p:cNvPr id="6" name="Footer Placeholder 5"/>
          <p:cNvSpPr>
            <a:spLocks noGrp="1"/>
          </p:cNvSpPr>
          <p:nvPr>
            <p:ph type="ftr" sz="quarter" idx="11"/>
          </p:nvPr>
        </p:nvSpPr>
        <p:spPr/>
        <p:txBody>
          <a:bodyPr/>
          <a:lstStyle/>
          <a:p>
            <a:r>
              <a:rPr lang="en-US" smtClean="0"/>
              <a:t>Ibrahima Barry - ATAIC Workshop 2025</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fr-FR" smtClean="0"/>
              <a:t>Modifiez le style du titre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75F028-178F-47E4-BCCF-C60159CD3BE5}" type="datetime1">
              <a:rPr lang="en-US" smtClean="0"/>
              <a:t>9/19/2025</a:t>
            </a:fld>
            <a:endParaRPr lang="en-US"/>
          </a:p>
        </p:txBody>
      </p:sp>
      <p:sp>
        <p:nvSpPr>
          <p:cNvPr id="6" name="Footer Placeholder 5"/>
          <p:cNvSpPr>
            <a:spLocks noGrp="1"/>
          </p:cNvSpPr>
          <p:nvPr>
            <p:ph type="ftr" sz="quarter" idx="11"/>
          </p:nvPr>
        </p:nvSpPr>
        <p:spPr/>
        <p:txBody>
          <a:bodyPr/>
          <a:lstStyle/>
          <a:p>
            <a:r>
              <a:rPr lang="en-US" smtClean="0"/>
              <a:t>Ibrahima Barry - ATAIC Workshop 2025</a:t>
            </a:r>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CAD7009D-2E02-4F89-9AF7-075308E5D56A}" type="datetime1">
              <a:rPr lang="en-US" smtClean="0"/>
              <a:t>9/19/2025</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smtClean="0"/>
              <a:t>Ibrahima Barry - ATAIC Workshop 2025</a:t>
            </a:r>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C1FF6DA9-008F-8B48-92A6-B652298478BF}" type="slidenum">
              <a:rPr lang="en-US" smtClean="0"/>
              <a:t>‹N°›</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hd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70878" y="2580745"/>
            <a:ext cx="7772400" cy="2185988"/>
          </a:xfrm>
        </p:spPr>
        <p:txBody>
          <a:bodyPr/>
          <a:lstStyle/>
          <a:p>
            <a:r>
              <a:rPr lang="fr-FR" sz="2800" dirty="0" smtClean="0"/>
              <a:t/>
            </a:r>
            <a:br>
              <a:rPr lang="fr-FR" sz="2800" dirty="0" smtClean="0"/>
            </a:br>
            <a:r>
              <a:rPr lang="fr-FR" sz="2800" b="1" dirty="0">
                <a:effectLst/>
                <a:latin typeface="Arial Narrow" pitchFamily="34" charset="0"/>
              </a:rPr>
              <a:t>TAXATION OF DIGITAL TRANSACTIONS</a:t>
            </a:r>
            <a:r>
              <a:rPr lang="fr-FR" sz="2800" b="1" dirty="0" smtClean="0">
                <a:effectLst/>
                <a:latin typeface="Arial Narrow" pitchFamily="34" charset="0"/>
              </a:rPr>
              <a:t>:</a:t>
            </a:r>
            <a:br>
              <a:rPr lang="fr-FR" sz="2800" b="1" dirty="0" smtClean="0">
                <a:effectLst/>
                <a:latin typeface="Arial Narrow" pitchFamily="34" charset="0"/>
              </a:rPr>
            </a:br>
            <a:r>
              <a:rPr lang="fr-FR" sz="2800" b="1" dirty="0" smtClean="0">
                <a:effectLst/>
                <a:latin typeface="Arial Narrow" pitchFamily="34" charset="0"/>
              </a:rPr>
              <a:t> </a:t>
            </a:r>
            <a:r>
              <a:rPr lang="fr-FR" sz="2800" b="1" dirty="0">
                <a:effectLst/>
                <a:latin typeface="Arial Narrow" pitchFamily="34" charset="0"/>
              </a:rPr>
              <a:t>OPPORTUNITIES AND CHALLENGES IN SENEGAL</a:t>
            </a:r>
            <a:r>
              <a:rPr lang="fr-FR" sz="2800" dirty="0">
                <a:effectLst/>
              </a:rPr>
              <a:t/>
            </a:r>
            <a:br>
              <a:rPr lang="fr-FR" sz="2800" dirty="0">
                <a:effectLst/>
              </a:rPr>
            </a:br>
            <a:endParaRPr sz="2800" dirty="0"/>
          </a:p>
        </p:txBody>
      </p:sp>
      <p:sp>
        <p:nvSpPr>
          <p:cNvPr id="3" name="Subtitle 2"/>
          <p:cNvSpPr>
            <a:spLocks noGrp="1"/>
          </p:cNvSpPr>
          <p:nvPr>
            <p:ph type="subTitle" idx="1"/>
          </p:nvPr>
        </p:nvSpPr>
        <p:spPr/>
        <p:txBody>
          <a:bodyPr>
            <a:normAutofit/>
          </a:bodyPr>
          <a:lstStyle/>
          <a:p>
            <a:r>
              <a:rPr lang="fr-FR" dirty="0" smtClean="0">
                <a:solidFill>
                  <a:schemeClr val="tx1"/>
                </a:solidFill>
                <a:latin typeface="Arial Narrow" pitchFamily="34" charset="0"/>
              </a:rPr>
              <a:t>M. </a:t>
            </a:r>
            <a:r>
              <a:rPr dirty="0" smtClean="0">
                <a:solidFill>
                  <a:schemeClr val="tx1"/>
                </a:solidFill>
                <a:latin typeface="Arial Narrow" pitchFamily="34" charset="0"/>
              </a:rPr>
              <a:t>Ibrahima B</a:t>
            </a:r>
            <a:r>
              <a:rPr lang="fr-FR" dirty="0" smtClean="0">
                <a:solidFill>
                  <a:schemeClr val="tx1"/>
                </a:solidFill>
                <a:latin typeface="Arial Narrow" pitchFamily="34" charset="0"/>
              </a:rPr>
              <a:t>ARRY</a:t>
            </a:r>
            <a:endParaRPr dirty="0">
              <a:solidFill>
                <a:schemeClr val="tx1"/>
              </a:solidFill>
              <a:latin typeface="Arial Narrow" pitchFamily="34" charset="0"/>
            </a:endParaRPr>
          </a:p>
          <a:p>
            <a:r>
              <a:rPr dirty="0">
                <a:solidFill>
                  <a:schemeClr val="tx1"/>
                </a:solidFill>
                <a:latin typeface="Arial Narrow" pitchFamily="34" charset="0"/>
              </a:rPr>
              <a:t>ATAIC Workshop </a:t>
            </a:r>
            <a:r>
              <a:rPr dirty="0" smtClean="0">
                <a:solidFill>
                  <a:schemeClr val="tx1"/>
                </a:solidFill>
                <a:latin typeface="Arial Narrow" pitchFamily="34" charset="0"/>
              </a:rPr>
              <a:t>2025</a:t>
            </a:r>
            <a:endParaRPr dirty="0">
              <a:solidFill>
                <a:schemeClr val="tx1"/>
              </a:solidFill>
              <a:latin typeface="Arial Narrow" pitchFamily="34" charset="0"/>
            </a:endParaRPr>
          </a:p>
        </p:txBody>
      </p:sp>
      <p:sp>
        <p:nvSpPr>
          <p:cNvPr id="5" name="Espace réservé du numéro de diapositive 4"/>
          <p:cNvSpPr>
            <a:spLocks noGrp="1"/>
          </p:cNvSpPr>
          <p:nvPr>
            <p:ph type="sldNum" sz="quarter" idx="11"/>
          </p:nvPr>
        </p:nvSpPr>
        <p:spPr/>
        <p:txBody>
          <a:bodyPr/>
          <a:lstStyle/>
          <a:p>
            <a:fld id="{C1FF6DA9-008F-8B48-92A6-B652298478BF}" type="slidenum">
              <a:rPr lang="en-US" smtClean="0"/>
              <a:t>1</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6467" y="321733"/>
            <a:ext cx="2971799" cy="26077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descr="Communiqué de la Direction des Impôts et Domain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90578" y="618068"/>
            <a:ext cx="2552700" cy="1962678"/>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86767" y="4601963"/>
            <a:ext cx="736600" cy="329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6467" y="457201"/>
            <a:ext cx="8229600" cy="889000"/>
          </a:xfrm>
          <a:solidFill>
            <a:schemeClr val="bg2"/>
          </a:solidFill>
          <a:ln>
            <a:solidFill>
              <a:schemeClr val="bg2"/>
            </a:solidFill>
          </a:ln>
        </p:spPr>
        <p:txBody>
          <a:bodyPr/>
          <a:lstStyle/>
          <a:p>
            <a:r>
              <a:rPr lang="fr-FR" sz="3200" dirty="0" err="1" smtClean="0">
                <a:latin typeface="Arial Narrow" pitchFamily="34" charset="0"/>
              </a:rPr>
              <a:t>Senegal’s</a:t>
            </a:r>
            <a:r>
              <a:rPr lang="fr-FR" sz="3200" dirty="0" smtClean="0">
                <a:latin typeface="Arial Narrow" pitchFamily="34" charset="0"/>
              </a:rPr>
              <a:t> </a:t>
            </a:r>
            <a:r>
              <a:rPr lang="fr-FR" sz="3200" dirty="0" err="1" smtClean="0">
                <a:latin typeface="Arial Narrow" pitchFamily="34" charset="0"/>
              </a:rPr>
              <a:t>Experience</a:t>
            </a:r>
            <a:endParaRPr sz="3200" dirty="0">
              <a:latin typeface="Arial Narrow" pitchFamily="34" charset="0"/>
            </a:endParaRPr>
          </a:p>
        </p:txBody>
      </p:sp>
      <p:sp>
        <p:nvSpPr>
          <p:cNvPr id="3" name="Content Placeholder 2"/>
          <p:cNvSpPr>
            <a:spLocks noGrp="1"/>
          </p:cNvSpPr>
          <p:nvPr>
            <p:ph idx="1"/>
          </p:nvPr>
        </p:nvSpPr>
        <p:spPr>
          <a:xfrm>
            <a:off x="516467" y="1422400"/>
            <a:ext cx="8229600" cy="4732867"/>
          </a:xfrm>
          <a:ln>
            <a:solidFill>
              <a:schemeClr val="bg2"/>
            </a:solidFill>
          </a:ln>
        </p:spPr>
        <p:txBody>
          <a:bodyPr>
            <a:normAutofit/>
          </a:bodyPr>
          <a:lstStyle/>
          <a:p>
            <a:pPr marL="0" indent="0" algn="just">
              <a:buNone/>
            </a:pPr>
            <a:endParaRPr lang="fr-FR" sz="1800" dirty="0" smtClean="0">
              <a:solidFill>
                <a:schemeClr val="tx1"/>
              </a:solidFill>
              <a:latin typeface="Arial Narrow" pitchFamily="34" charset="0"/>
            </a:endParaRPr>
          </a:p>
          <a:p>
            <a:pPr marL="0" indent="0" algn="just">
              <a:buNone/>
            </a:pPr>
            <a:endParaRPr lang="fr-FR" sz="1800" dirty="0" smtClean="0">
              <a:solidFill>
                <a:schemeClr val="tx1"/>
              </a:solidFill>
              <a:latin typeface="Arial Narrow" pitchFamily="34" charset="0"/>
            </a:endParaRPr>
          </a:p>
          <a:p>
            <a:pPr lvl="0"/>
            <a:r>
              <a:rPr lang="fr-FR" sz="1800" b="1" dirty="0">
                <a:solidFill>
                  <a:schemeClr val="tx1"/>
                </a:solidFill>
                <a:latin typeface="Arial Narrow" pitchFamily="34" charset="0"/>
              </a:rPr>
              <a:t>Introduction of VAT</a:t>
            </a:r>
            <a:r>
              <a:rPr lang="fr-FR" sz="1800" dirty="0">
                <a:solidFill>
                  <a:schemeClr val="tx1"/>
                </a:solidFill>
                <a:latin typeface="Arial Narrow" pitchFamily="34" charset="0"/>
              </a:rPr>
              <a:t> on digital services, </a:t>
            </a:r>
            <a:r>
              <a:rPr lang="fr-FR" sz="1800" dirty="0" err="1">
                <a:solidFill>
                  <a:schemeClr val="tx1"/>
                </a:solidFill>
                <a:latin typeface="Arial Narrow" pitchFamily="34" charset="0"/>
              </a:rPr>
              <a:t>collected</a:t>
            </a:r>
            <a:r>
              <a:rPr lang="fr-FR" sz="1800" dirty="0">
                <a:solidFill>
                  <a:schemeClr val="tx1"/>
                </a:solidFill>
                <a:latin typeface="Arial Narrow" pitchFamily="34" charset="0"/>
              </a:rPr>
              <a:t> via digital </a:t>
            </a:r>
            <a:r>
              <a:rPr lang="fr-FR" sz="1800" dirty="0" err="1">
                <a:solidFill>
                  <a:schemeClr val="tx1"/>
                </a:solidFill>
                <a:latin typeface="Arial Narrow" pitchFamily="34" charset="0"/>
              </a:rPr>
              <a:t>platforms</a:t>
            </a:r>
            <a:r>
              <a:rPr lang="fr-FR" sz="1800" dirty="0" smtClean="0">
                <a:solidFill>
                  <a:schemeClr val="tx1"/>
                </a:solidFill>
                <a:latin typeface="Arial Narrow" pitchFamily="34" charset="0"/>
              </a:rPr>
              <a:t>.</a:t>
            </a:r>
          </a:p>
          <a:p>
            <a:pPr lvl="0"/>
            <a:endParaRPr lang="fr-FR" sz="1800" dirty="0">
              <a:solidFill>
                <a:schemeClr val="tx1"/>
              </a:solidFill>
              <a:latin typeface="Arial Narrow" pitchFamily="34" charset="0"/>
            </a:endParaRPr>
          </a:p>
          <a:p>
            <a:pPr lvl="0"/>
            <a:r>
              <a:rPr lang="fr-FR" sz="1800" b="1" dirty="0" err="1">
                <a:solidFill>
                  <a:schemeClr val="tx1"/>
                </a:solidFill>
                <a:latin typeface="Arial Narrow" pitchFamily="34" charset="0"/>
              </a:rPr>
              <a:t>Partnerships</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with</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telecom</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operators</a:t>
            </a:r>
            <a:r>
              <a:rPr lang="fr-FR" sz="1800" dirty="0">
                <a:solidFill>
                  <a:schemeClr val="tx1"/>
                </a:solidFill>
                <a:latin typeface="Arial Narrow" pitchFamily="34" charset="0"/>
              </a:rPr>
              <a:t> to </a:t>
            </a:r>
            <a:r>
              <a:rPr lang="fr-FR" sz="1800" dirty="0" err="1">
                <a:solidFill>
                  <a:schemeClr val="tx1"/>
                </a:solidFill>
                <a:latin typeface="Arial Narrow" pitchFamily="34" charset="0"/>
              </a:rPr>
              <a:t>facilitate</a:t>
            </a:r>
            <a:r>
              <a:rPr lang="fr-FR" sz="1800" dirty="0">
                <a:solidFill>
                  <a:schemeClr val="tx1"/>
                </a:solidFill>
                <a:latin typeface="Arial Narrow" pitchFamily="34" charset="0"/>
              </a:rPr>
              <a:t> money </a:t>
            </a:r>
            <a:r>
              <a:rPr lang="fr-FR" sz="1800" dirty="0" err="1">
                <a:solidFill>
                  <a:schemeClr val="tx1"/>
                </a:solidFill>
                <a:latin typeface="Arial Narrow" pitchFamily="34" charset="0"/>
              </a:rPr>
              <a:t>transfer</a:t>
            </a:r>
            <a:r>
              <a:rPr lang="fr-FR" sz="1800" dirty="0">
                <a:solidFill>
                  <a:schemeClr val="tx1"/>
                </a:solidFill>
                <a:latin typeface="Arial Narrow" pitchFamily="34" charset="0"/>
              </a:rPr>
              <a:t> taxation</a:t>
            </a:r>
            <a:r>
              <a:rPr lang="fr-FR" sz="1800" dirty="0" smtClean="0">
                <a:solidFill>
                  <a:schemeClr val="tx1"/>
                </a:solidFill>
                <a:latin typeface="Arial Narrow" pitchFamily="34" charset="0"/>
              </a:rPr>
              <a:t>.</a:t>
            </a:r>
          </a:p>
          <a:p>
            <a:pPr lvl="0"/>
            <a:endParaRPr lang="fr-FR" sz="1800" dirty="0">
              <a:solidFill>
                <a:schemeClr val="tx1"/>
              </a:solidFill>
              <a:latin typeface="Arial Narrow" pitchFamily="34" charset="0"/>
            </a:endParaRPr>
          </a:p>
          <a:p>
            <a:pPr lvl="0"/>
            <a:r>
              <a:rPr lang="fr-FR" sz="1800" b="1" dirty="0" err="1">
                <a:solidFill>
                  <a:schemeClr val="tx1"/>
                </a:solidFill>
                <a:latin typeface="Arial Narrow" pitchFamily="34" charset="0"/>
              </a:rPr>
              <a:t>Capacity</a:t>
            </a:r>
            <a:r>
              <a:rPr lang="fr-FR" sz="1800" b="1" dirty="0">
                <a:solidFill>
                  <a:schemeClr val="tx1"/>
                </a:solidFill>
                <a:latin typeface="Arial Narrow" pitchFamily="34" charset="0"/>
              </a:rPr>
              <a:t>-building initiatives</a:t>
            </a:r>
            <a:r>
              <a:rPr lang="fr-FR" sz="1800" dirty="0">
                <a:solidFill>
                  <a:schemeClr val="tx1"/>
                </a:solidFill>
                <a:latin typeface="Arial Narrow" pitchFamily="34" charset="0"/>
              </a:rPr>
              <a:t> for </a:t>
            </a:r>
            <a:r>
              <a:rPr lang="fr-FR" sz="1800" dirty="0" err="1">
                <a:solidFill>
                  <a:schemeClr val="tx1"/>
                </a:solidFill>
                <a:latin typeface="Arial Narrow" pitchFamily="34" charset="0"/>
              </a:rPr>
              <a:t>tax</a:t>
            </a:r>
            <a:r>
              <a:rPr lang="fr-FR" sz="1800" dirty="0">
                <a:solidFill>
                  <a:schemeClr val="tx1"/>
                </a:solidFill>
                <a:latin typeface="Arial Narrow" pitchFamily="34" charset="0"/>
              </a:rPr>
              <a:t> </a:t>
            </a:r>
            <a:r>
              <a:rPr lang="fr-FR" sz="1800" dirty="0" err="1">
                <a:solidFill>
                  <a:schemeClr val="tx1"/>
                </a:solidFill>
                <a:latin typeface="Arial Narrow" pitchFamily="34" charset="0"/>
              </a:rPr>
              <a:t>officials</a:t>
            </a:r>
            <a:r>
              <a:rPr lang="fr-FR" sz="1800" dirty="0">
                <a:solidFill>
                  <a:schemeClr val="tx1"/>
                </a:solidFill>
                <a:latin typeface="Arial Narrow" pitchFamily="34" charset="0"/>
              </a:rPr>
              <a:t> to </a:t>
            </a:r>
            <a:r>
              <a:rPr lang="fr-FR" sz="1800" dirty="0" err="1">
                <a:solidFill>
                  <a:schemeClr val="tx1"/>
                </a:solidFill>
                <a:latin typeface="Arial Narrow" pitchFamily="34" charset="0"/>
              </a:rPr>
              <a:t>understand</a:t>
            </a:r>
            <a:r>
              <a:rPr lang="fr-FR" sz="1800" dirty="0">
                <a:solidFill>
                  <a:schemeClr val="tx1"/>
                </a:solidFill>
                <a:latin typeface="Arial Narrow" pitchFamily="34" charset="0"/>
              </a:rPr>
              <a:t> digital </a:t>
            </a:r>
            <a:r>
              <a:rPr lang="fr-FR" sz="1800" dirty="0" err="1">
                <a:solidFill>
                  <a:schemeClr val="tx1"/>
                </a:solidFill>
                <a:latin typeface="Arial Narrow" pitchFamily="34" charset="0"/>
              </a:rPr>
              <a:t>economy</a:t>
            </a:r>
            <a:r>
              <a:rPr lang="fr-FR" sz="1800" dirty="0">
                <a:solidFill>
                  <a:schemeClr val="tx1"/>
                </a:solidFill>
                <a:latin typeface="Arial Narrow" pitchFamily="34" charset="0"/>
              </a:rPr>
              <a:t> </a:t>
            </a:r>
            <a:r>
              <a:rPr lang="fr-FR" sz="1800" dirty="0" err="1">
                <a:solidFill>
                  <a:schemeClr val="tx1"/>
                </a:solidFill>
                <a:latin typeface="Arial Narrow" pitchFamily="34" charset="0"/>
              </a:rPr>
              <a:t>complexities</a:t>
            </a:r>
            <a:r>
              <a:rPr lang="fr-FR" sz="1800" dirty="0" smtClean="0">
                <a:solidFill>
                  <a:schemeClr val="tx1"/>
                </a:solidFill>
                <a:latin typeface="Arial Narrow" pitchFamily="34" charset="0"/>
              </a:rPr>
              <a:t>.</a:t>
            </a:r>
          </a:p>
          <a:p>
            <a:pPr lvl="0"/>
            <a:endParaRPr lang="fr-FR" sz="1800" dirty="0">
              <a:solidFill>
                <a:schemeClr val="tx1"/>
              </a:solidFill>
              <a:latin typeface="Arial Narrow" pitchFamily="34" charset="0"/>
            </a:endParaRPr>
          </a:p>
          <a:p>
            <a:pPr lvl="0"/>
            <a:r>
              <a:rPr lang="fr-FR" sz="1800" b="1" dirty="0" err="1">
                <a:solidFill>
                  <a:schemeClr val="tx1"/>
                </a:solidFill>
                <a:latin typeface="Arial Narrow" pitchFamily="34" charset="0"/>
              </a:rPr>
              <a:t>Ongoing</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reforms</a:t>
            </a:r>
            <a:r>
              <a:rPr lang="fr-FR" sz="1800" dirty="0">
                <a:solidFill>
                  <a:schemeClr val="tx1"/>
                </a:solidFill>
                <a:latin typeface="Arial Narrow" pitchFamily="34" charset="0"/>
              </a:rPr>
              <a:t> to </a:t>
            </a:r>
            <a:r>
              <a:rPr lang="fr-FR" sz="1800" dirty="0" err="1">
                <a:solidFill>
                  <a:schemeClr val="tx1"/>
                </a:solidFill>
                <a:latin typeface="Arial Narrow" pitchFamily="34" charset="0"/>
              </a:rPr>
              <a:t>align</a:t>
            </a:r>
            <a:r>
              <a:rPr lang="fr-FR" sz="1800" dirty="0">
                <a:solidFill>
                  <a:schemeClr val="tx1"/>
                </a:solidFill>
                <a:latin typeface="Arial Narrow" pitchFamily="34" charset="0"/>
              </a:rPr>
              <a:t> </a:t>
            </a:r>
            <a:r>
              <a:rPr lang="fr-FR" sz="1800" dirty="0" err="1">
                <a:solidFill>
                  <a:schemeClr val="tx1"/>
                </a:solidFill>
                <a:latin typeface="Arial Narrow" pitchFamily="34" charset="0"/>
              </a:rPr>
              <a:t>with</a:t>
            </a:r>
            <a:r>
              <a:rPr lang="fr-FR" sz="1800" dirty="0">
                <a:solidFill>
                  <a:schemeClr val="tx1"/>
                </a:solidFill>
                <a:latin typeface="Arial Narrow" pitchFamily="34" charset="0"/>
              </a:rPr>
              <a:t> international standards (OECD, ATAIC </a:t>
            </a:r>
            <a:r>
              <a:rPr lang="fr-FR" sz="1800" dirty="0" err="1">
                <a:solidFill>
                  <a:schemeClr val="tx1"/>
                </a:solidFill>
                <a:latin typeface="Arial Narrow" pitchFamily="34" charset="0"/>
              </a:rPr>
              <a:t>recommendations</a:t>
            </a:r>
            <a:r>
              <a:rPr lang="fr-FR" sz="1800" dirty="0">
                <a:solidFill>
                  <a:schemeClr val="tx1"/>
                </a:solidFill>
                <a:latin typeface="Arial Narrow" pitchFamily="34" charset="0"/>
              </a:rPr>
              <a:t>).</a:t>
            </a:r>
          </a:p>
          <a:p>
            <a:pPr marL="0" indent="0">
              <a:buNone/>
            </a:pPr>
            <a:endParaRPr lang="fr-FR" dirty="0"/>
          </a:p>
        </p:txBody>
      </p:sp>
      <p:sp>
        <p:nvSpPr>
          <p:cNvPr id="4" name="Espace réservé du pied de page 3"/>
          <p:cNvSpPr>
            <a:spLocks noGrp="1"/>
          </p:cNvSpPr>
          <p:nvPr>
            <p:ph type="ftr" sz="quarter" idx="11"/>
          </p:nvPr>
        </p:nvSpPr>
        <p:spPr>
          <a:xfrm>
            <a:off x="457200" y="6356350"/>
            <a:ext cx="7509933" cy="365125"/>
          </a:xfrm>
          <a:solidFill>
            <a:schemeClr val="bg2"/>
          </a:solidFill>
          <a:ln>
            <a:solidFill>
              <a:schemeClr val="bg2"/>
            </a:solidFill>
          </a:ln>
        </p:spPr>
        <p:txBody>
          <a:bodyPr/>
          <a:lstStyle/>
          <a:p>
            <a:r>
              <a:rPr lang="en-US" b="1" dirty="0" smtClean="0">
                <a:solidFill>
                  <a:schemeClr val="accent1">
                    <a:lumMod val="75000"/>
                  </a:schemeClr>
                </a:solidFill>
                <a:latin typeface="Arial Narrow" pitchFamily="34" charset="0"/>
              </a:rPr>
              <a:t>Ibrahima Barry - ATAIC Workshop 2025</a:t>
            </a:r>
            <a:endParaRPr lang="en-US" b="1" dirty="0">
              <a:solidFill>
                <a:schemeClr val="accent1">
                  <a:lumMod val="75000"/>
                </a:schemeClr>
              </a:solidFill>
              <a:latin typeface="Arial Narrow" pitchFamily="34" charset="0"/>
            </a:endParaRPr>
          </a:p>
        </p:txBody>
      </p:sp>
      <p:sp>
        <p:nvSpPr>
          <p:cNvPr id="5" name="Espace réservé du numéro de diapositive 4"/>
          <p:cNvSpPr>
            <a:spLocks noGrp="1"/>
          </p:cNvSpPr>
          <p:nvPr>
            <p:ph type="sldNum" sz="quarter" idx="12"/>
          </p:nvPr>
        </p:nvSpPr>
        <p:spPr>
          <a:xfrm>
            <a:off x="7603068" y="6356350"/>
            <a:ext cx="364066" cy="365125"/>
          </a:xfrm>
        </p:spPr>
        <p:txBody>
          <a:bodyPr>
            <a:normAutofit/>
          </a:bodyPr>
          <a:lstStyle/>
          <a:p>
            <a:fld id="{C1FF6DA9-008F-8B48-92A6-B652298478BF}" type="slidenum">
              <a:rPr lang="en-US" smtClean="0"/>
              <a:t>10</a:t>
            </a:fld>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333" y="6332008"/>
            <a:ext cx="575734" cy="38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423770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6467" y="457201"/>
            <a:ext cx="8229600" cy="889000"/>
          </a:xfrm>
          <a:solidFill>
            <a:schemeClr val="bg2"/>
          </a:solidFill>
          <a:ln>
            <a:solidFill>
              <a:schemeClr val="bg2"/>
            </a:solidFill>
          </a:ln>
        </p:spPr>
        <p:txBody>
          <a:bodyPr/>
          <a:lstStyle/>
          <a:p>
            <a:r>
              <a:rPr lang="fr-FR" sz="3200" b="1" dirty="0" err="1">
                <a:effectLst/>
                <a:latin typeface="Arial Narrow" pitchFamily="34" charset="0"/>
              </a:rPr>
              <a:t>Lessons</a:t>
            </a:r>
            <a:r>
              <a:rPr lang="fr-FR" sz="3200" b="1" dirty="0">
                <a:effectLst/>
                <a:latin typeface="Arial Narrow" pitchFamily="34" charset="0"/>
              </a:rPr>
              <a:t> </a:t>
            </a:r>
            <a:r>
              <a:rPr lang="fr-FR" sz="3200" b="1" dirty="0" err="1">
                <a:effectLst/>
                <a:latin typeface="Arial Narrow" pitchFamily="34" charset="0"/>
              </a:rPr>
              <a:t>Learned</a:t>
            </a:r>
            <a:endParaRPr lang="fr-FR" sz="3200" dirty="0">
              <a:effectLst/>
              <a:latin typeface="Arial Narrow" pitchFamily="34" charset="0"/>
            </a:endParaRPr>
          </a:p>
        </p:txBody>
      </p:sp>
      <p:sp>
        <p:nvSpPr>
          <p:cNvPr id="3" name="Content Placeholder 2"/>
          <p:cNvSpPr>
            <a:spLocks noGrp="1"/>
          </p:cNvSpPr>
          <p:nvPr>
            <p:ph idx="1"/>
          </p:nvPr>
        </p:nvSpPr>
        <p:spPr>
          <a:xfrm>
            <a:off x="516467" y="1422400"/>
            <a:ext cx="8229600" cy="4732867"/>
          </a:xfrm>
          <a:ln>
            <a:solidFill>
              <a:schemeClr val="bg2"/>
            </a:solidFill>
          </a:ln>
        </p:spPr>
        <p:txBody>
          <a:bodyPr>
            <a:normAutofit/>
          </a:bodyPr>
          <a:lstStyle/>
          <a:p>
            <a:pPr marL="0" indent="0" algn="just">
              <a:buNone/>
            </a:pPr>
            <a:endParaRPr lang="fr-FR" sz="1800" dirty="0" smtClean="0">
              <a:solidFill>
                <a:schemeClr val="tx1"/>
              </a:solidFill>
              <a:latin typeface="Arial Narrow" pitchFamily="34" charset="0"/>
            </a:endParaRPr>
          </a:p>
          <a:p>
            <a:pPr marL="0" indent="0" algn="just">
              <a:buNone/>
            </a:pPr>
            <a:endParaRPr lang="fr-FR" sz="1800" dirty="0" smtClean="0">
              <a:solidFill>
                <a:schemeClr val="tx1"/>
              </a:solidFill>
              <a:latin typeface="Arial Narrow" pitchFamily="34" charset="0"/>
            </a:endParaRPr>
          </a:p>
          <a:p>
            <a:pPr lvl="0"/>
            <a:r>
              <a:rPr lang="fr-FR" sz="1800" b="1" dirty="0">
                <a:solidFill>
                  <a:schemeClr val="tx1"/>
                </a:solidFill>
                <a:latin typeface="Arial Narrow" pitchFamily="34" charset="0"/>
              </a:rPr>
              <a:t>International </a:t>
            </a:r>
            <a:r>
              <a:rPr lang="fr-FR" sz="1800" b="1" dirty="0" err="1">
                <a:solidFill>
                  <a:schemeClr val="tx1"/>
                </a:solidFill>
                <a:latin typeface="Arial Narrow" pitchFamily="34" charset="0"/>
              </a:rPr>
              <a:t>cooperation</a:t>
            </a:r>
            <a:r>
              <a:rPr lang="fr-FR" sz="1800" dirty="0">
                <a:solidFill>
                  <a:schemeClr val="tx1"/>
                </a:solidFill>
                <a:latin typeface="Arial Narrow" pitchFamily="34" charset="0"/>
              </a:rPr>
              <a:t> </a:t>
            </a:r>
            <a:r>
              <a:rPr lang="fr-FR" sz="1800" dirty="0" err="1">
                <a:solidFill>
                  <a:schemeClr val="tx1"/>
                </a:solidFill>
                <a:latin typeface="Arial Narrow" pitchFamily="34" charset="0"/>
              </a:rPr>
              <a:t>is</a:t>
            </a:r>
            <a:r>
              <a:rPr lang="fr-FR" sz="1800" dirty="0">
                <a:solidFill>
                  <a:schemeClr val="tx1"/>
                </a:solidFill>
                <a:latin typeface="Arial Narrow" pitchFamily="34" charset="0"/>
              </a:rPr>
              <a:t> crucial to </a:t>
            </a:r>
            <a:r>
              <a:rPr lang="fr-FR" sz="1800" dirty="0" err="1">
                <a:solidFill>
                  <a:schemeClr val="tx1"/>
                </a:solidFill>
                <a:latin typeface="Arial Narrow" pitchFamily="34" charset="0"/>
              </a:rPr>
              <a:t>address</a:t>
            </a:r>
            <a:r>
              <a:rPr lang="fr-FR" sz="1800" dirty="0">
                <a:solidFill>
                  <a:schemeClr val="tx1"/>
                </a:solidFill>
                <a:latin typeface="Arial Narrow" pitchFamily="34" charset="0"/>
              </a:rPr>
              <a:t> cross-border digital taxation challenges</a:t>
            </a:r>
            <a:r>
              <a:rPr lang="fr-FR" sz="1800" dirty="0" smtClean="0">
                <a:solidFill>
                  <a:schemeClr val="tx1"/>
                </a:solidFill>
                <a:latin typeface="Arial Narrow" pitchFamily="34" charset="0"/>
              </a:rPr>
              <a:t>.</a:t>
            </a:r>
          </a:p>
          <a:p>
            <a:pPr lvl="0"/>
            <a:endParaRPr lang="fr-FR" sz="1800" dirty="0">
              <a:solidFill>
                <a:schemeClr val="tx1"/>
              </a:solidFill>
              <a:latin typeface="Arial Narrow" pitchFamily="34" charset="0"/>
            </a:endParaRPr>
          </a:p>
          <a:p>
            <a:pPr lvl="0"/>
            <a:r>
              <a:rPr lang="fr-FR" sz="1800" b="1" dirty="0">
                <a:solidFill>
                  <a:schemeClr val="tx1"/>
                </a:solidFill>
                <a:latin typeface="Arial Narrow" pitchFamily="34" charset="0"/>
              </a:rPr>
              <a:t>Balance </a:t>
            </a:r>
            <a:r>
              <a:rPr lang="fr-FR" sz="1800" b="1" dirty="0" err="1">
                <a:solidFill>
                  <a:schemeClr val="tx1"/>
                </a:solidFill>
                <a:latin typeface="Arial Narrow" pitchFamily="34" charset="0"/>
              </a:rPr>
              <a:t>between</a:t>
            </a:r>
            <a:r>
              <a:rPr lang="fr-FR" sz="1800" b="1" dirty="0">
                <a:solidFill>
                  <a:schemeClr val="tx1"/>
                </a:solidFill>
                <a:latin typeface="Arial Narrow" pitchFamily="34" charset="0"/>
              </a:rPr>
              <a:t> taxation and innovation</a:t>
            </a:r>
            <a:r>
              <a:rPr lang="fr-FR" sz="1800" dirty="0">
                <a:solidFill>
                  <a:schemeClr val="tx1"/>
                </a:solidFill>
                <a:latin typeface="Arial Narrow" pitchFamily="34" charset="0"/>
              </a:rPr>
              <a:t> must </a:t>
            </a:r>
            <a:r>
              <a:rPr lang="fr-FR" sz="1800" dirty="0" err="1">
                <a:solidFill>
                  <a:schemeClr val="tx1"/>
                </a:solidFill>
                <a:latin typeface="Arial Narrow" pitchFamily="34" charset="0"/>
              </a:rPr>
              <a:t>be</a:t>
            </a:r>
            <a:r>
              <a:rPr lang="fr-FR" sz="1800" dirty="0">
                <a:solidFill>
                  <a:schemeClr val="tx1"/>
                </a:solidFill>
                <a:latin typeface="Arial Narrow" pitchFamily="34" charset="0"/>
              </a:rPr>
              <a:t> </a:t>
            </a:r>
            <a:r>
              <a:rPr lang="fr-FR" sz="1800" dirty="0" err="1">
                <a:solidFill>
                  <a:schemeClr val="tx1"/>
                </a:solidFill>
                <a:latin typeface="Arial Narrow" pitchFamily="34" charset="0"/>
              </a:rPr>
              <a:t>maintained</a:t>
            </a:r>
            <a:r>
              <a:rPr lang="fr-FR" sz="1800" dirty="0">
                <a:solidFill>
                  <a:schemeClr val="tx1"/>
                </a:solidFill>
                <a:latin typeface="Arial Narrow" pitchFamily="34" charset="0"/>
              </a:rPr>
              <a:t> to </a:t>
            </a:r>
            <a:r>
              <a:rPr lang="fr-FR" sz="1800" dirty="0" err="1">
                <a:solidFill>
                  <a:schemeClr val="tx1"/>
                </a:solidFill>
                <a:latin typeface="Arial Narrow" pitchFamily="34" charset="0"/>
              </a:rPr>
              <a:t>avoid</a:t>
            </a:r>
            <a:r>
              <a:rPr lang="fr-FR" sz="1800" dirty="0">
                <a:solidFill>
                  <a:schemeClr val="tx1"/>
                </a:solidFill>
                <a:latin typeface="Arial Narrow" pitchFamily="34" charset="0"/>
              </a:rPr>
              <a:t> </a:t>
            </a:r>
            <a:r>
              <a:rPr lang="fr-FR" sz="1800" dirty="0" err="1">
                <a:solidFill>
                  <a:schemeClr val="tx1"/>
                </a:solidFill>
                <a:latin typeface="Arial Narrow" pitchFamily="34" charset="0"/>
              </a:rPr>
              <a:t>stifling</a:t>
            </a:r>
            <a:r>
              <a:rPr lang="fr-FR" sz="1800" dirty="0">
                <a:solidFill>
                  <a:schemeClr val="tx1"/>
                </a:solidFill>
                <a:latin typeface="Arial Narrow" pitchFamily="34" charset="0"/>
              </a:rPr>
              <a:t> </a:t>
            </a:r>
            <a:r>
              <a:rPr lang="fr-FR" sz="1800" dirty="0" err="1">
                <a:solidFill>
                  <a:schemeClr val="tx1"/>
                </a:solidFill>
                <a:latin typeface="Arial Narrow" pitchFamily="34" charset="0"/>
              </a:rPr>
              <a:t>growth</a:t>
            </a:r>
            <a:r>
              <a:rPr lang="fr-FR" sz="1800" dirty="0" smtClean="0">
                <a:solidFill>
                  <a:schemeClr val="tx1"/>
                </a:solidFill>
                <a:latin typeface="Arial Narrow" pitchFamily="34" charset="0"/>
              </a:rPr>
              <a:t>.</a:t>
            </a:r>
          </a:p>
          <a:p>
            <a:pPr lvl="0"/>
            <a:endParaRPr lang="fr-FR" sz="1800" dirty="0">
              <a:solidFill>
                <a:schemeClr val="tx1"/>
              </a:solidFill>
              <a:latin typeface="Arial Narrow" pitchFamily="34" charset="0"/>
            </a:endParaRPr>
          </a:p>
          <a:p>
            <a:pPr lvl="0"/>
            <a:r>
              <a:rPr lang="fr-FR" sz="1800" b="1" dirty="0" err="1">
                <a:solidFill>
                  <a:schemeClr val="tx1"/>
                </a:solidFill>
                <a:latin typeface="Arial Narrow" pitchFamily="34" charset="0"/>
              </a:rPr>
              <a:t>Continuous</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legal</a:t>
            </a:r>
            <a:r>
              <a:rPr lang="fr-FR" sz="1800" b="1" dirty="0">
                <a:solidFill>
                  <a:schemeClr val="tx1"/>
                </a:solidFill>
                <a:latin typeface="Arial Narrow" pitchFamily="34" charset="0"/>
              </a:rPr>
              <a:t> and </a:t>
            </a:r>
            <a:r>
              <a:rPr lang="fr-FR" sz="1800" b="1" dirty="0" err="1">
                <a:solidFill>
                  <a:schemeClr val="tx1"/>
                </a:solidFill>
                <a:latin typeface="Arial Narrow" pitchFamily="34" charset="0"/>
              </a:rPr>
              <a:t>institutional</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reforms</a:t>
            </a:r>
            <a:r>
              <a:rPr lang="fr-FR" sz="1800" dirty="0">
                <a:solidFill>
                  <a:schemeClr val="tx1"/>
                </a:solidFill>
                <a:latin typeface="Arial Narrow" pitchFamily="34" charset="0"/>
              </a:rPr>
              <a:t> are </a:t>
            </a:r>
            <a:r>
              <a:rPr lang="fr-FR" sz="1800" dirty="0" err="1">
                <a:solidFill>
                  <a:schemeClr val="tx1"/>
                </a:solidFill>
                <a:latin typeface="Arial Narrow" pitchFamily="34" charset="0"/>
              </a:rPr>
              <a:t>necessary</a:t>
            </a:r>
            <a:r>
              <a:rPr lang="fr-FR" sz="1800" dirty="0">
                <a:solidFill>
                  <a:schemeClr val="tx1"/>
                </a:solidFill>
                <a:latin typeface="Arial Narrow" pitchFamily="34" charset="0"/>
              </a:rPr>
              <a:t> to </a:t>
            </a:r>
            <a:r>
              <a:rPr lang="fr-FR" sz="1800" dirty="0" err="1">
                <a:solidFill>
                  <a:schemeClr val="tx1"/>
                </a:solidFill>
                <a:latin typeface="Arial Narrow" pitchFamily="34" charset="0"/>
              </a:rPr>
              <a:t>adapt</a:t>
            </a:r>
            <a:r>
              <a:rPr lang="fr-FR" sz="1800" dirty="0">
                <a:solidFill>
                  <a:schemeClr val="tx1"/>
                </a:solidFill>
                <a:latin typeface="Arial Narrow" pitchFamily="34" charset="0"/>
              </a:rPr>
              <a:t> to </a:t>
            </a:r>
            <a:r>
              <a:rPr lang="fr-FR" sz="1800" dirty="0" err="1">
                <a:solidFill>
                  <a:schemeClr val="tx1"/>
                </a:solidFill>
                <a:latin typeface="Arial Narrow" pitchFamily="34" charset="0"/>
              </a:rPr>
              <a:t>evolving</a:t>
            </a:r>
            <a:r>
              <a:rPr lang="fr-FR" sz="1800" dirty="0">
                <a:solidFill>
                  <a:schemeClr val="tx1"/>
                </a:solidFill>
                <a:latin typeface="Arial Narrow" pitchFamily="34" charset="0"/>
              </a:rPr>
              <a:t> digital </a:t>
            </a:r>
            <a:r>
              <a:rPr lang="fr-FR" sz="1800" dirty="0" err="1">
                <a:solidFill>
                  <a:schemeClr val="tx1"/>
                </a:solidFill>
                <a:latin typeface="Arial Narrow" pitchFamily="34" charset="0"/>
              </a:rPr>
              <a:t>activities</a:t>
            </a:r>
            <a:r>
              <a:rPr lang="fr-FR" sz="1800" dirty="0" smtClean="0">
                <a:solidFill>
                  <a:schemeClr val="tx1"/>
                </a:solidFill>
                <a:latin typeface="Arial Narrow" pitchFamily="34" charset="0"/>
              </a:rPr>
              <a:t>.</a:t>
            </a:r>
          </a:p>
          <a:p>
            <a:pPr marL="0" lvl="0" indent="0">
              <a:buNone/>
            </a:pPr>
            <a:endParaRPr lang="fr-FR" sz="1800" dirty="0">
              <a:solidFill>
                <a:schemeClr val="tx1"/>
              </a:solidFill>
              <a:latin typeface="Arial Narrow" pitchFamily="34" charset="0"/>
            </a:endParaRPr>
          </a:p>
          <a:p>
            <a:pPr lvl="0"/>
            <a:r>
              <a:rPr lang="fr-FR" sz="1800" b="1" dirty="0">
                <a:solidFill>
                  <a:schemeClr val="tx1"/>
                </a:solidFill>
                <a:latin typeface="Arial Narrow" pitchFamily="34" charset="0"/>
              </a:rPr>
              <a:t>Public </a:t>
            </a:r>
            <a:r>
              <a:rPr lang="fr-FR" sz="1800" b="1" dirty="0" err="1">
                <a:solidFill>
                  <a:schemeClr val="tx1"/>
                </a:solidFill>
                <a:latin typeface="Arial Narrow" pitchFamily="34" charset="0"/>
              </a:rPr>
              <a:t>awareness</a:t>
            </a:r>
            <a:r>
              <a:rPr lang="fr-FR" sz="1800" b="1" dirty="0">
                <a:solidFill>
                  <a:schemeClr val="tx1"/>
                </a:solidFill>
                <a:latin typeface="Arial Narrow" pitchFamily="34" charset="0"/>
              </a:rPr>
              <a:t> and </a:t>
            </a:r>
            <a:r>
              <a:rPr lang="fr-FR" sz="1800" b="1" dirty="0" err="1">
                <a:solidFill>
                  <a:schemeClr val="tx1"/>
                </a:solidFill>
                <a:latin typeface="Arial Narrow" pitchFamily="34" charset="0"/>
              </a:rPr>
              <a:t>stakeholder</a:t>
            </a:r>
            <a:r>
              <a:rPr lang="fr-FR" sz="1800" b="1" dirty="0">
                <a:solidFill>
                  <a:schemeClr val="tx1"/>
                </a:solidFill>
                <a:latin typeface="Arial Narrow" pitchFamily="34" charset="0"/>
              </a:rPr>
              <a:t> engagement</a:t>
            </a:r>
            <a:r>
              <a:rPr lang="fr-FR" sz="1800" dirty="0">
                <a:solidFill>
                  <a:schemeClr val="tx1"/>
                </a:solidFill>
                <a:latin typeface="Arial Narrow" pitchFamily="34" charset="0"/>
              </a:rPr>
              <a:t> are essential to </a:t>
            </a:r>
            <a:r>
              <a:rPr lang="fr-FR" sz="1800" dirty="0" err="1">
                <a:solidFill>
                  <a:schemeClr val="tx1"/>
                </a:solidFill>
                <a:latin typeface="Arial Narrow" pitchFamily="34" charset="0"/>
              </a:rPr>
              <a:t>foster</a:t>
            </a:r>
            <a:r>
              <a:rPr lang="fr-FR" sz="1800" dirty="0">
                <a:solidFill>
                  <a:schemeClr val="tx1"/>
                </a:solidFill>
                <a:latin typeface="Arial Narrow" pitchFamily="34" charset="0"/>
              </a:rPr>
              <a:t> </a:t>
            </a:r>
            <a:r>
              <a:rPr lang="fr-FR" sz="1800" dirty="0" err="1">
                <a:solidFill>
                  <a:schemeClr val="tx1"/>
                </a:solidFill>
                <a:latin typeface="Arial Narrow" pitchFamily="34" charset="0"/>
              </a:rPr>
              <a:t>compliance</a:t>
            </a:r>
            <a:r>
              <a:rPr lang="fr-FR" sz="1800" dirty="0">
                <a:solidFill>
                  <a:schemeClr val="tx1"/>
                </a:solidFill>
                <a:latin typeface="Arial Narrow" pitchFamily="34" charset="0"/>
              </a:rPr>
              <a:t> and </a:t>
            </a:r>
            <a:r>
              <a:rPr lang="fr-FR" sz="1800" dirty="0" err="1">
                <a:solidFill>
                  <a:schemeClr val="tx1"/>
                </a:solidFill>
                <a:latin typeface="Arial Narrow" pitchFamily="34" charset="0"/>
              </a:rPr>
              <a:t>legitimacy</a:t>
            </a:r>
            <a:r>
              <a:rPr lang="fr-FR" sz="1800" dirty="0">
                <a:solidFill>
                  <a:schemeClr val="tx1"/>
                </a:solidFill>
                <a:latin typeface="Arial Narrow" pitchFamily="34" charset="0"/>
              </a:rPr>
              <a:t>.</a:t>
            </a:r>
          </a:p>
          <a:p>
            <a:pPr marL="0" indent="0">
              <a:buNone/>
            </a:pPr>
            <a:endParaRPr lang="fr-FR" dirty="0"/>
          </a:p>
        </p:txBody>
      </p:sp>
      <p:sp>
        <p:nvSpPr>
          <p:cNvPr id="4" name="Espace réservé du pied de page 3"/>
          <p:cNvSpPr>
            <a:spLocks noGrp="1"/>
          </p:cNvSpPr>
          <p:nvPr>
            <p:ph type="ftr" sz="quarter" idx="11"/>
          </p:nvPr>
        </p:nvSpPr>
        <p:spPr>
          <a:xfrm>
            <a:off x="457200" y="6356350"/>
            <a:ext cx="7509933" cy="365125"/>
          </a:xfrm>
          <a:solidFill>
            <a:schemeClr val="bg2"/>
          </a:solidFill>
          <a:ln>
            <a:solidFill>
              <a:schemeClr val="bg2"/>
            </a:solidFill>
          </a:ln>
        </p:spPr>
        <p:txBody>
          <a:bodyPr/>
          <a:lstStyle/>
          <a:p>
            <a:r>
              <a:rPr lang="en-US" b="1" dirty="0" smtClean="0">
                <a:solidFill>
                  <a:schemeClr val="accent1">
                    <a:lumMod val="75000"/>
                  </a:schemeClr>
                </a:solidFill>
                <a:latin typeface="Arial Narrow" pitchFamily="34" charset="0"/>
              </a:rPr>
              <a:t>Ibrahima Barry - ATAIC Workshop 2025</a:t>
            </a:r>
            <a:endParaRPr lang="en-US" b="1" dirty="0">
              <a:solidFill>
                <a:schemeClr val="accent1">
                  <a:lumMod val="75000"/>
                </a:schemeClr>
              </a:solidFill>
              <a:latin typeface="Arial Narrow" pitchFamily="34" charset="0"/>
            </a:endParaRPr>
          </a:p>
        </p:txBody>
      </p:sp>
      <p:sp>
        <p:nvSpPr>
          <p:cNvPr id="5" name="Espace réservé du numéro de diapositive 4"/>
          <p:cNvSpPr>
            <a:spLocks noGrp="1"/>
          </p:cNvSpPr>
          <p:nvPr>
            <p:ph type="sldNum" sz="quarter" idx="12"/>
          </p:nvPr>
        </p:nvSpPr>
        <p:spPr>
          <a:xfrm>
            <a:off x="7603068" y="6356350"/>
            <a:ext cx="364066" cy="365125"/>
          </a:xfrm>
        </p:spPr>
        <p:txBody>
          <a:bodyPr>
            <a:normAutofit/>
          </a:bodyPr>
          <a:lstStyle/>
          <a:p>
            <a:fld id="{C1FF6DA9-008F-8B48-92A6-B652298478BF}" type="slidenum">
              <a:rPr lang="en-US" smtClean="0"/>
              <a:t>11</a:t>
            </a:fld>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333" y="6332008"/>
            <a:ext cx="575734" cy="38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8223273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6467" y="457201"/>
            <a:ext cx="8229600" cy="889000"/>
          </a:xfrm>
          <a:solidFill>
            <a:schemeClr val="bg2"/>
          </a:solidFill>
          <a:ln>
            <a:solidFill>
              <a:schemeClr val="bg2"/>
            </a:solidFill>
          </a:ln>
        </p:spPr>
        <p:txBody>
          <a:bodyPr/>
          <a:lstStyle/>
          <a:p>
            <a:r>
              <a:rPr lang="fr-FR" sz="3200" b="1" dirty="0" smtClean="0">
                <a:effectLst/>
                <a:latin typeface="Arial Narrow" pitchFamily="34" charset="0"/>
              </a:rPr>
              <a:t>Conclusion</a:t>
            </a:r>
            <a:endParaRPr lang="fr-FR" sz="3200" dirty="0">
              <a:effectLst/>
              <a:latin typeface="Arial Narrow" pitchFamily="34" charset="0"/>
            </a:endParaRPr>
          </a:p>
        </p:txBody>
      </p:sp>
      <p:sp>
        <p:nvSpPr>
          <p:cNvPr id="3" name="Content Placeholder 2"/>
          <p:cNvSpPr>
            <a:spLocks noGrp="1"/>
          </p:cNvSpPr>
          <p:nvPr>
            <p:ph idx="1"/>
          </p:nvPr>
        </p:nvSpPr>
        <p:spPr>
          <a:xfrm>
            <a:off x="516467" y="1422400"/>
            <a:ext cx="8229600" cy="4732867"/>
          </a:xfrm>
          <a:ln>
            <a:solidFill>
              <a:schemeClr val="bg2"/>
            </a:solidFill>
          </a:ln>
        </p:spPr>
        <p:txBody>
          <a:bodyPr>
            <a:normAutofit/>
          </a:bodyPr>
          <a:lstStyle/>
          <a:p>
            <a:pPr marL="0" indent="0" algn="just">
              <a:buNone/>
            </a:pPr>
            <a:endParaRPr lang="fr-FR" sz="1800" dirty="0" smtClean="0">
              <a:solidFill>
                <a:schemeClr val="tx1"/>
              </a:solidFill>
              <a:latin typeface="Arial Narrow" pitchFamily="34" charset="0"/>
            </a:endParaRPr>
          </a:p>
          <a:p>
            <a:pPr marL="0" indent="0" algn="just">
              <a:buNone/>
            </a:pPr>
            <a:endParaRPr lang="fr-FR" sz="1800" dirty="0" smtClean="0">
              <a:solidFill>
                <a:schemeClr val="tx1"/>
              </a:solidFill>
              <a:latin typeface="Arial Narrow" pitchFamily="34" charset="0"/>
            </a:endParaRPr>
          </a:p>
          <a:p>
            <a:pPr marL="0" indent="0" algn="just">
              <a:buNone/>
            </a:pPr>
            <a:r>
              <a:rPr lang="fr-FR" sz="1800" dirty="0" smtClean="0">
                <a:solidFill>
                  <a:schemeClr val="tx1"/>
                </a:solidFill>
                <a:latin typeface="Arial Narrow" pitchFamily="34" charset="0"/>
              </a:rPr>
              <a:t>The </a:t>
            </a:r>
            <a:r>
              <a:rPr lang="fr-FR" sz="1800" dirty="0">
                <a:solidFill>
                  <a:schemeClr val="tx1"/>
                </a:solidFill>
                <a:latin typeface="Arial Narrow" pitchFamily="34" charset="0"/>
              </a:rPr>
              <a:t>digital </a:t>
            </a:r>
            <a:r>
              <a:rPr lang="fr-FR" sz="1800" dirty="0" err="1">
                <a:solidFill>
                  <a:schemeClr val="tx1"/>
                </a:solidFill>
                <a:latin typeface="Arial Narrow" pitchFamily="34" charset="0"/>
              </a:rPr>
              <a:t>economy</a:t>
            </a:r>
            <a:r>
              <a:rPr lang="fr-FR" sz="1800" dirty="0">
                <a:solidFill>
                  <a:schemeClr val="tx1"/>
                </a:solidFill>
                <a:latin typeface="Arial Narrow" pitchFamily="34" charset="0"/>
              </a:rPr>
              <a:t> </a:t>
            </a:r>
            <a:r>
              <a:rPr lang="fr-FR" sz="1800" dirty="0" err="1">
                <a:solidFill>
                  <a:schemeClr val="tx1"/>
                </a:solidFill>
                <a:latin typeface="Arial Narrow" pitchFamily="34" charset="0"/>
              </a:rPr>
              <a:t>represents</a:t>
            </a:r>
            <a:r>
              <a:rPr lang="fr-FR" sz="1800" dirty="0">
                <a:solidFill>
                  <a:schemeClr val="tx1"/>
                </a:solidFill>
                <a:latin typeface="Arial Narrow" pitchFamily="34" charset="0"/>
              </a:rPr>
              <a:t> a </a:t>
            </a:r>
            <a:r>
              <a:rPr lang="fr-FR" sz="1800" b="1" dirty="0">
                <a:solidFill>
                  <a:schemeClr val="tx1"/>
                </a:solidFill>
                <a:latin typeface="Arial Narrow" pitchFamily="34" charset="0"/>
              </a:rPr>
              <a:t>major </a:t>
            </a:r>
            <a:r>
              <a:rPr lang="fr-FR" sz="1800" b="1" dirty="0" err="1">
                <a:solidFill>
                  <a:schemeClr val="tx1"/>
                </a:solidFill>
                <a:latin typeface="Arial Narrow" pitchFamily="34" charset="0"/>
              </a:rPr>
              <a:t>opportunity</a:t>
            </a:r>
            <a:r>
              <a:rPr lang="fr-FR" sz="1800" b="1" dirty="0">
                <a:solidFill>
                  <a:schemeClr val="tx1"/>
                </a:solidFill>
                <a:latin typeface="Arial Narrow" pitchFamily="34" charset="0"/>
              </a:rPr>
              <a:t> for </a:t>
            </a:r>
            <a:r>
              <a:rPr lang="fr-FR" sz="1800" b="1" dirty="0" err="1">
                <a:solidFill>
                  <a:schemeClr val="tx1"/>
                </a:solidFill>
                <a:latin typeface="Arial Narrow" pitchFamily="34" charset="0"/>
              </a:rPr>
              <a:t>development</a:t>
            </a:r>
            <a:r>
              <a:rPr lang="fr-FR" sz="1800" b="1" dirty="0">
                <a:solidFill>
                  <a:schemeClr val="tx1"/>
                </a:solidFill>
                <a:latin typeface="Arial Narrow" pitchFamily="34" charset="0"/>
              </a:rPr>
              <a:t> and </a:t>
            </a:r>
            <a:r>
              <a:rPr lang="fr-FR" sz="1800" b="1" dirty="0" err="1">
                <a:solidFill>
                  <a:schemeClr val="tx1"/>
                </a:solidFill>
                <a:latin typeface="Arial Narrow" pitchFamily="34" charset="0"/>
              </a:rPr>
              <a:t>tax</a:t>
            </a:r>
            <a:r>
              <a:rPr lang="fr-FR" sz="1800" b="1" dirty="0">
                <a:solidFill>
                  <a:schemeClr val="tx1"/>
                </a:solidFill>
                <a:latin typeface="Arial Narrow" pitchFamily="34" charset="0"/>
              </a:rPr>
              <a:t> revenue </a:t>
            </a:r>
            <a:r>
              <a:rPr lang="fr-FR" sz="1800" b="1" dirty="0" err="1">
                <a:solidFill>
                  <a:schemeClr val="tx1"/>
                </a:solidFill>
                <a:latin typeface="Arial Narrow" pitchFamily="34" charset="0"/>
              </a:rPr>
              <a:t>mobilization</a:t>
            </a:r>
            <a:r>
              <a:rPr lang="fr-FR" sz="1800" b="1" dirty="0">
                <a:solidFill>
                  <a:schemeClr val="tx1"/>
                </a:solidFill>
                <a:latin typeface="Arial Narrow" pitchFamily="34" charset="0"/>
              </a:rPr>
              <a:t> in </a:t>
            </a:r>
            <a:r>
              <a:rPr lang="fr-FR" sz="1800" b="1" dirty="0" err="1">
                <a:solidFill>
                  <a:schemeClr val="tx1"/>
                </a:solidFill>
                <a:latin typeface="Arial Narrow" pitchFamily="34" charset="0"/>
              </a:rPr>
              <a:t>Senegal</a:t>
            </a:r>
            <a:r>
              <a:rPr lang="fr-FR" sz="1800" dirty="0">
                <a:solidFill>
                  <a:schemeClr val="tx1"/>
                </a:solidFill>
                <a:latin typeface="Arial Narrow" pitchFamily="34" charset="0"/>
              </a:rPr>
              <a:t>. </a:t>
            </a:r>
            <a:r>
              <a:rPr lang="fr-FR" sz="1800" dirty="0" err="1">
                <a:solidFill>
                  <a:schemeClr val="tx1"/>
                </a:solidFill>
                <a:latin typeface="Arial Narrow" pitchFamily="34" charset="0"/>
              </a:rPr>
              <a:t>However</a:t>
            </a:r>
            <a:r>
              <a:rPr lang="fr-FR" sz="1800" dirty="0">
                <a:solidFill>
                  <a:schemeClr val="tx1"/>
                </a:solidFill>
                <a:latin typeface="Arial Narrow" pitchFamily="34" charset="0"/>
              </a:rPr>
              <a:t>, taxation </a:t>
            </a:r>
            <a:r>
              <a:rPr lang="fr-FR" sz="1800" dirty="0" err="1">
                <a:solidFill>
                  <a:schemeClr val="tx1"/>
                </a:solidFill>
                <a:latin typeface="Arial Narrow" pitchFamily="34" charset="0"/>
              </a:rPr>
              <a:t>policies</a:t>
            </a:r>
            <a:r>
              <a:rPr lang="fr-FR" sz="1800" dirty="0">
                <a:solidFill>
                  <a:schemeClr val="tx1"/>
                </a:solidFill>
                <a:latin typeface="Arial Narrow" pitchFamily="34" charset="0"/>
              </a:rPr>
              <a:t> must </a:t>
            </a:r>
            <a:r>
              <a:rPr lang="fr-FR" sz="1800" dirty="0" err="1">
                <a:solidFill>
                  <a:schemeClr val="tx1"/>
                </a:solidFill>
                <a:latin typeface="Arial Narrow" pitchFamily="34" charset="0"/>
              </a:rPr>
              <a:t>remain</a:t>
            </a:r>
            <a:r>
              <a:rPr lang="fr-FR" sz="1800" dirty="0">
                <a:solidFill>
                  <a:schemeClr val="tx1"/>
                </a:solidFill>
                <a:latin typeface="Arial Narrow" pitchFamily="34" charset="0"/>
              </a:rPr>
              <a:t> </a:t>
            </a:r>
            <a:r>
              <a:rPr lang="fr-FR" sz="1800" b="1" dirty="0" err="1">
                <a:solidFill>
                  <a:schemeClr val="tx1"/>
                </a:solidFill>
                <a:latin typeface="Arial Narrow" pitchFamily="34" charset="0"/>
              </a:rPr>
              <a:t>fair</a:t>
            </a:r>
            <a:r>
              <a:rPr lang="fr-FR" sz="1800" b="1" dirty="0">
                <a:solidFill>
                  <a:schemeClr val="tx1"/>
                </a:solidFill>
                <a:latin typeface="Arial Narrow" pitchFamily="34" charset="0"/>
              </a:rPr>
              <a:t>, efficient, and </a:t>
            </a:r>
            <a:r>
              <a:rPr lang="fr-FR" sz="1800" b="1" dirty="0" err="1">
                <a:solidFill>
                  <a:schemeClr val="tx1"/>
                </a:solidFill>
                <a:latin typeface="Arial Narrow" pitchFamily="34" charset="0"/>
              </a:rPr>
              <a:t>supportive</a:t>
            </a:r>
            <a:r>
              <a:rPr lang="fr-FR" sz="1800" b="1" dirty="0">
                <a:solidFill>
                  <a:schemeClr val="tx1"/>
                </a:solidFill>
                <a:latin typeface="Arial Narrow" pitchFamily="34" charset="0"/>
              </a:rPr>
              <a:t> of innovation</a:t>
            </a:r>
            <a:r>
              <a:rPr lang="fr-FR" sz="1800" dirty="0">
                <a:solidFill>
                  <a:schemeClr val="tx1"/>
                </a:solidFill>
                <a:latin typeface="Arial Narrow" pitchFamily="34" charset="0"/>
              </a:rPr>
              <a:t> to </a:t>
            </a:r>
            <a:r>
              <a:rPr lang="fr-FR" sz="1800" dirty="0" err="1">
                <a:solidFill>
                  <a:schemeClr val="tx1"/>
                </a:solidFill>
                <a:latin typeface="Arial Narrow" pitchFamily="34" charset="0"/>
              </a:rPr>
              <a:t>avoid</a:t>
            </a:r>
            <a:r>
              <a:rPr lang="fr-FR" sz="1800" dirty="0">
                <a:solidFill>
                  <a:schemeClr val="tx1"/>
                </a:solidFill>
                <a:latin typeface="Arial Narrow" pitchFamily="34" charset="0"/>
              </a:rPr>
              <a:t> </a:t>
            </a:r>
            <a:r>
              <a:rPr lang="fr-FR" sz="1800" dirty="0" err="1">
                <a:solidFill>
                  <a:schemeClr val="tx1"/>
                </a:solidFill>
                <a:latin typeface="Arial Narrow" pitchFamily="34" charset="0"/>
              </a:rPr>
              <a:t>resistance</a:t>
            </a:r>
            <a:r>
              <a:rPr lang="fr-FR" sz="1800" dirty="0">
                <a:solidFill>
                  <a:schemeClr val="tx1"/>
                </a:solidFill>
                <a:latin typeface="Arial Narrow" pitchFamily="34" charset="0"/>
              </a:rPr>
              <a:t> and </a:t>
            </a:r>
            <a:r>
              <a:rPr lang="fr-FR" sz="1800" dirty="0" err="1">
                <a:solidFill>
                  <a:schemeClr val="tx1"/>
                </a:solidFill>
                <a:latin typeface="Arial Narrow" pitchFamily="34" charset="0"/>
              </a:rPr>
              <a:t>ensure</a:t>
            </a:r>
            <a:r>
              <a:rPr lang="fr-FR" sz="1800" dirty="0">
                <a:solidFill>
                  <a:schemeClr val="tx1"/>
                </a:solidFill>
                <a:latin typeface="Arial Narrow" pitchFamily="34" charset="0"/>
              </a:rPr>
              <a:t> long-</a:t>
            </a:r>
            <a:r>
              <a:rPr lang="fr-FR" sz="1800" dirty="0" err="1">
                <a:solidFill>
                  <a:schemeClr val="tx1"/>
                </a:solidFill>
                <a:latin typeface="Arial Narrow" pitchFamily="34" charset="0"/>
              </a:rPr>
              <a:t>term</a:t>
            </a:r>
            <a:r>
              <a:rPr lang="fr-FR" sz="1800" dirty="0">
                <a:solidFill>
                  <a:schemeClr val="tx1"/>
                </a:solidFill>
                <a:latin typeface="Arial Narrow" pitchFamily="34" charset="0"/>
              </a:rPr>
              <a:t> </a:t>
            </a:r>
            <a:r>
              <a:rPr lang="fr-FR" sz="1800" dirty="0" err="1">
                <a:solidFill>
                  <a:schemeClr val="tx1"/>
                </a:solidFill>
                <a:latin typeface="Arial Narrow" pitchFamily="34" charset="0"/>
              </a:rPr>
              <a:t>sustainability</a:t>
            </a:r>
            <a:r>
              <a:rPr lang="fr-FR" sz="1800" dirty="0" smtClean="0">
                <a:solidFill>
                  <a:schemeClr val="tx1"/>
                </a:solidFill>
                <a:latin typeface="Arial Narrow" pitchFamily="34" charset="0"/>
              </a:rPr>
              <a:t>.</a:t>
            </a:r>
          </a:p>
          <a:p>
            <a:pPr algn="just"/>
            <a:endParaRPr lang="fr-FR" sz="1800" dirty="0">
              <a:solidFill>
                <a:schemeClr val="tx1"/>
              </a:solidFill>
              <a:latin typeface="Arial Narrow" pitchFamily="34" charset="0"/>
            </a:endParaRPr>
          </a:p>
          <a:p>
            <a:pPr marL="0" indent="0" algn="just">
              <a:buNone/>
            </a:pPr>
            <a:r>
              <a:rPr lang="fr-FR" sz="1800" dirty="0" err="1">
                <a:solidFill>
                  <a:schemeClr val="tx1"/>
                </a:solidFill>
                <a:latin typeface="Arial Narrow" pitchFamily="34" charset="0"/>
              </a:rPr>
              <a:t>Senegal</a:t>
            </a:r>
            <a:r>
              <a:rPr lang="fr-FR" sz="1800" dirty="0">
                <a:solidFill>
                  <a:schemeClr val="tx1"/>
                </a:solidFill>
                <a:latin typeface="Arial Narrow" pitchFamily="34" charset="0"/>
              </a:rPr>
              <a:t> </a:t>
            </a:r>
            <a:r>
              <a:rPr lang="fr-FR" sz="1800" dirty="0" err="1">
                <a:solidFill>
                  <a:schemeClr val="tx1"/>
                </a:solidFill>
                <a:latin typeface="Arial Narrow" pitchFamily="34" charset="0"/>
              </a:rPr>
              <a:t>remains</a:t>
            </a:r>
            <a:r>
              <a:rPr lang="fr-FR" sz="1800" dirty="0">
                <a:solidFill>
                  <a:schemeClr val="tx1"/>
                </a:solidFill>
                <a:latin typeface="Arial Narrow" pitchFamily="34" charset="0"/>
              </a:rPr>
              <a:t> </a:t>
            </a:r>
            <a:r>
              <a:rPr lang="fr-FR" sz="1800" dirty="0" err="1">
                <a:solidFill>
                  <a:schemeClr val="tx1"/>
                </a:solidFill>
                <a:latin typeface="Arial Narrow" pitchFamily="34" charset="0"/>
              </a:rPr>
              <a:t>committed</a:t>
            </a:r>
            <a:r>
              <a:rPr lang="fr-FR" sz="1800" dirty="0">
                <a:solidFill>
                  <a:schemeClr val="tx1"/>
                </a:solidFill>
                <a:latin typeface="Arial Narrow" pitchFamily="34" charset="0"/>
              </a:rPr>
              <a:t> to sharing </a:t>
            </a:r>
            <a:r>
              <a:rPr lang="fr-FR" sz="1800" dirty="0" err="1">
                <a:solidFill>
                  <a:schemeClr val="tx1"/>
                </a:solidFill>
                <a:latin typeface="Arial Narrow" pitchFamily="34" charset="0"/>
              </a:rPr>
              <a:t>its</a:t>
            </a:r>
            <a:r>
              <a:rPr lang="fr-FR" sz="1800" dirty="0">
                <a:solidFill>
                  <a:schemeClr val="tx1"/>
                </a:solidFill>
                <a:latin typeface="Arial Narrow" pitchFamily="34" charset="0"/>
              </a:rPr>
              <a:t> </a:t>
            </a:r>
            <a:r>
              <a:rPr lang="fr-FR" sz="1800" dirty="0" err="1">
                <a:solidFill>
                  <a:schemeClr val="tx1"/>
                </a:solidFill>
                <a:latin typeface="Arial Narrow" pitchFamily="34" charset="0"/>
              </a:rPr>
              <a:t>experiences</a:t>
            </a:r>
            <a:r>
              <a:rPr lang="fr-FR" sz="1800" dirty="0">
                <a:solidFill>
                  <a:schemeClr val="tx1"/>
                </a:solidFill>
                <a:latin typeface="Arial Narrow" pitchFamily="34" charset="0"/>
              </a:rPr>
              <a:t> </a:t>
            </a:r>
            <a:r>
              <a:rPr lang="fr-FR" sz="1800" dirty="0" err="1">
                <a:solidFill>
                  <a:schemeClr val="tx1"/>
                </a:solidFill>
                <a:latin typeface="Arial Narrow" pitchFamily="34" charset="0"/>
              </a:rPr>
              <a:t>with</a:t>
            </a:r>
            <a:r>
              <a:rPr lang="fr-FR" sz="1800" dirty="0">
                <a:solidFill>
                  <a:schemeClr val="tx1"/>
                </a:solidFill>
                <a:latin typeface="Arial Narrow" pitchFamily="34" charset="0"/>
              </a:rPr>
              <a:t> </a:t>
            </a:r>
            <a:r>
              <a:rPr lang="fr-FR" sz="1800" b="1" dirty="0">
                <a:solidFill>
                  <a:schemeClr val="tx1"/>
                </a:solidFill>
                <a:latin typeface="Arial Narrow" pitchFamily="34" charset="0"/>
              </a:rPr>
              <a:t>ATAIC </a:t>
            </a:r>
            <a:r>
              <a:rPr lang="fr-FR" sz="1800" b="1" dirty="0" err="1">
                <a:solidFill>
                  <a:schemeClr val="tx1"/>
                </a:solidFill>
                <a:latin typeface="Arial Narrow" pitchFamily="34" charset="0"/>
              </a:rPr>
              <a:t>members</a:t>
            </a:r>
            <a:r>
              <a:rPr lang="fr-FR" sz="1800" dirty="0">
                <a:solidFill>
                  <a:schemeClr val="tx1"/>
                </a:solidFill>
                <a:latin typeface="Arial Narrow" pitchFamily="34" charset="0"/>
              </a:rPr>
              <a:t>, </a:t>
            </a:r>
            <a:r>
              <a:rPr lang="fr-FR" sz="1800" dirty="0" err="1">
                <a:solidFill>
                  <a:schemeClr val="tx1"/>
                </a:solidFill>
                <a:latin typeface="Arial Narrow" pitchFamily="34" charset="0"/>
              </a:rPr>
              <a:t>contributing</a:t>
            </a:r>
            <a:r>
              <a:rPr lang="fr-FR" sz="1800" dirty="0">
                <a:solidFill>
                  <a:schemeClr val="tx1"/>
                </a:solidFill>
                <a:latin typeface="Arial Narrow" pitchFamily="34" charset="0"/>
              </a:rPr>
              <a:t> to the global dialogue on the taxation of the digital </a:t>
            </a:r>
            <a:r>
              <a:rPr lang="fr-FR" sz="1800" dirty="0" err="1">
                <a:solidFill>
                  <a:schemeClr val="tx1"/>
                </a:solidFill>
                <a:latin typeface="Arial Narrow" pitchFamily="34" charset="0"/>
              </a:rPr>
              <a:t>economy</a:t>
            </a:r>
            <a:r>
              <a:rPr lang="fr-FR" sz="1800" dirty="0">
                <a:solidFill>
                  <a:schemeClr val="tx1"/>
                </a:solidFill>
                <a:latin typeface="Arial Narrow" pitchFamily="34" charset="0"/>
              </a:rPr>
              <a:t>.</a:t>
            </a:r>
          </a:p>
          <a:p>
            <a:pPr marL="0" indent="0">
              <a:buNone/>
            </a:pPr>
            <a:endParaRPr lang="fr-FR" dirty="0"/>
          </a:p>
        </p:txBody>
      </p:sp>
      <p:sp>
        <p:nvSpPr>
          <p:cNvPr id="4" name="Espace réservé du pied de page 3"/>
          <p:cNvSpPr>
            <a:spLocks noGrp="1"/>
          </p:cNvSpPr>
          <p:nvPr>
            <p:ph type="ftr" sz="quarter" idx="11"/>
          </p:nvPr>
        </p:nvSpPr>
        <p:spPr>
          <a:xfrm>
            <a:off x="457200" y="6356350"/>
            <a:ext cx="7509933" cy="365125"/>
          </a:xfrm>
          <a:solidFill>
            <a:schemeClr val="bg2"/>
          </a:solidFill>
          <a:ln>
            <a:solidFill>
              <a:schemeClr val="bg2"/>
            </a:solidFill>
          </a:ln>
        </p:spPr>
        <p:txBody>
          <a:bodyPr/>
          <a:lstStyle/>
          <a:p>
            <a:r>
              <a:rPr lang="en-US" b="1" dirty="0" smtClean="0">
                <a:solidFill>
                  <a:schemeClr val="accent1">
                    <a:lumMod val="75000"/>
                  </a:schemeClr>
                </a:solidFill>
                <a:latin typeface="Arial Narrow" pitchFamily="34" charset="0"/>
              </a:rPr>
              <a:t>Ibrahima Barry - ATAIC Workshop 2025</a:t>
            </a:r>
            <a:endParaRPr lang="en-US" b="1" dirty="0">
              <a:solidFill>
                <a:schemeClr val="accent1">
                  <a:lumMod val="75000"/>
                </a:schemeClr>
              </a:solidFill>
              <a:latin typeface="Arial Narrow" pitchFamily="34" charset="0"/>
            </a:endParaRPr>
          </a:p>
        </p:txBody>
      </p:sp>
      <p:sp>
        <p:nvSpPr>
          <p:cNvPr id="5" name="Espace réservé du numéro de diapositive 4"/>
          <p:cNvSpPr>
            <a:spLocks noGrp="1"/>
          </p:cNvSpPr>
          <p:nvPr>
            <p:ph type="sldNum" sz="quarter" idx="12"/>
          </p:nvPr>
        </p:nvSpPr>
        <p:spPr>
          <a:xfrm>
            <a:off x="7603068" y="6356350"/>
            <a:ext cx="364066" cy="365125"/>
          </a:xfrm>
        </p:spPr>
        <p:txBody>
          <a:bodyPr>
            <a:normAutofit/>
          </a:bodyPr>
          <a:lstStyle/>
          <a:p>
            <a:fld id="{C1FF6DA9-008F-8B48-92A6-B652298478BF}" type="slidenum">
              <a:rPr lang="en-US" smtClean="0"/>
              <a:t>12</a:t>
            </a:fld>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333" y="6332008"/>
            <a:ext cx="575734" cy="38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6093821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6934"/>
            <a:ext cx="8229600" cy="4839230"/>
          </a:xfrm>
        </p:spPr>
        <p:txBody>
          <a:bodyPr/>
          <a:lstStyle/>
          <a:p>
            <a:pPr marL="0" indent="0" algn="ctr">
              <a:buNone/>
            </a:pPr>
            <a:endParaRPr lang="fr-FR" dirty="0" smtClean="0"/>
          </a:p>
          <a:p>
            <a:pPr marL="0" indent="0" algn="ctr">
              <a:buNone/>
            </a:pPr>
            <a:endParaRPr lang="fr-FR" dirty="0"/>
          </a:p>
          <a:p>
            <a:pPr marL="0" indent="0" algn="ctr">
              <a:buNone/>
            </a:pPr>
            <a:endParaRPr lang="fr-FR" dirty="0" smtClean="0"/>
          </a:p>
          <a:p>
            <a:pPr marL="0" indent="0" algn="ctr">
              <a:buNone/>
            </a:pPr>
            <a:r>
              <a:rPr sz="3200" dirty="0" smtClean="0">
                <a:solidFill>
                  <a:schemeClr val="tx2">
                    <a:lumMod val="75000"/>
                  </a:schemeClr>
                </a:solidFill>
                <a:latin typeface="Arial Narrow" pitchFamily="34" charset="0"/>
              </a:rPr>
              <a:t>Thank </a:t>
            </a:r>
            <a:r>
              <a:rPr sz="3200" dirty="0">
                <a:solidFill>
                  <a:schemeClr val="tx2">
                    <a:lumMod val="75000"/>
                  </a:schemeClr>
                </a:solidFill>
                <a:latin typeface="Arial Narrow" pitchFamily="34" charset="0"/>
              </a:rPr>
              <a:t>you for your attention</a:t>
            </a:r>
          </a:p>
          <a:p>
            <a:pPr marL="0" indent="0" algn="ctr">
              <a:buNone/>
            </a:pPr>
            <a:r>
              <a:rPr sz="3200" dirty="0">
                <a:solidFill>
                  <a:schemeClr val="tx2">
                    <a:lumMod val="75000"/>
                  </a:schemeClr>
                </a:solidFill>
                <a:latin typeface="Arial Narrow" pitchFamily="34" charset="0"/>
              </a:rPr>
              <a:t>Questions </a:t>
            </a:r>
            <a:r>
              <a:rPr lang="fr-FR" sz="3200" b="1" dirty="0" smtClean="0">
                <a:solidFill>
                  <a:schemeClr val="tx2">
                    <a:lumMod val="75000"/>
                  </a:schemeClr>
                </a:solidFill>
              </a:rPr>
              <a:t>&amp;</a:t>
            </a:r>
            <a:r>
              <a:rPr sz="3200" dirty="0" smtClean="0">
                <a:solidFill>
                  <a:schemeClr val="tx2">
                    <a:lumMod val="75000"/>
                  </a:schemeClr>
                </a:solidFill>
                <a:latin typeface="Arial Narrow" pitchFamily="34" charset="0"/>
              </a:rPr>
              <a:t> </a:t>
            </a:r>
            <a:r>
              <a:rPr sz="3200" dirty="0">
                <a:solidFill>
                  <a:schemeClr val="tx2">
                    <a:lumMod val="75000"/>
                  </a:schemeClr>
                </a:solidFill>
                <a:latin typeface="Arial Narrow" pitchFamily="34" charset="0"/>
              </a:rPr>
              <a:t>Discussion</a:t>
            </a:r>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6467" y="457201"/>
            <a:ext cx="8229600" cy="889000"/>
          </a:xfrm>
          <a:solidFill>
            <a:schemeClr val="bg2"/>
          </a:solidFill>
          <a:ln>
            <a:solidFill>
              <a:schemeClr val="bg2"/>
            </a:solidFill>
          </a:ln>
        </p:spPr>
        <p:txBody>
          <a:bodyPr/>
          <a:lstStyle/>
          <a:p>
            <a:r>
              <a:rPr lang="fr-FR" sz="3200" dirty="0" err="1" smtClean="0">
                <a:latin typeface="Arial Narrow" pitchFamily="34" charset="0"/>
              </a:rPr>
              <a:t>Presenter</a:t>
            </a:r>
            <a:r>
              <a:rPr lang="fr-FR" sz="3200" dirty="0" smtClean="0">
                <a:latin typeface="Arial Narrow" pitchFamily="34" charset="0"/>
              </a:rPr>
              <a:t> </a:t>
            </a:r>
            <a:endParaRPr sz="3200" dirty="0">
              <a:latin typeface="Arial Narrow" pitchFamily="34" charset="0"/>
            </a:endParaRPr>
          </a:p>
        </p:txBody>
      </p:sp>
      <p:sp>
        <p:nvSpPr>
          <p:cNvPr id="3" name="Content Placeholder 2"/>
          <p:cNvSpPr>
            <a:spLocks noGrp="1"/>
          </p:cNvSpPr>
          <p:nvPr>
            <p:ph idx="1"/>
          </p:nvPr>
        </p:nvSpPr>
        <p:spPr>
          <a:xfrm>
            <a:off x="516467" y="1422400"/>
            <a:ext cx="8229600" cy="4732867"/>
          </a:xfrm>
          <a:ln>
            <a:solidFill>
              <a:schemeClr val="bg2"/>
            </a:solidFill>
          </a:ln>
        </p:spPr>
        <p:txBody>
          <a:bodyPr>
            <a:normAutofit/>
          </a:bodyPr>
          <a:lstStyle/>
          <a:p>
            <a:pPr marL="0" indent="0" algn="just">
              <a:buNone/>
            </a:pPr>
            <a:endParaRPr lang="fr-FR" sz="2000" dirty="0" smtClean="0">
              <a:solidFill>
                <a:schemeClr val="tx1"/>
              </a:solidFill>
              <a:latin typeface="Arial Narrow" pitchFamily="34" charset="0"/>
            </a:endParaRPr>
          </a:p>
          <a:p>
            <a:pPr marL="0" indent="0" algn="just">
              <a:buNone/>
            </a:pPr>
            <a:endParaRPr lang="fr-FR" sz="2000" dirty="0" smtClean="0">
              <a:solidFill>
                <a:schemeClr val="tx1"/>
              </a:solidFill>
              <a:latin typeface="Arial Narrow" pitchFamily="34" charset="0"/>
            </a:endParaRPr>
          </a:p>
          <a:p>
            <a:pPr marL="0" indent="0" algn="just">
              <a:buNone/>
            </a:pPr>
            <a:endParaRPr lang="fr-FR" sz="2000" dirty="0" smtClean="0">
              <a:solidFill>
                <a:schemeClr val="tx1"/>
              </a:solidFill>
              <a:latin typeface="Arial Narrow" pitchFamily="34" charset="0"/>
            </a:endParaRPr>
          </a:p>
          <a:p>
            <a:pPr marL="0" indent="0" algn="just">
              <a:buNone/>
            </a:pPr>
            <a:endParaRPr lang="fr-FR" sz="2000" dirty="0" smtClean="0">
              <a:solidFill>
                <a:schemeClr val="tx1"/>
              </a:solidFill>
              <a:latin typeface="Arial Narrow" pitchFamily="34" charset="0"/>
            </a:endParaRPr>
          </a:p>
          <a:p>
            <a:pPr marL="0" indent="0" algn="just">
              <a:buNone/>
            </a:pPr>
            <a:endParaRPr lang="fr-FR" sz="2000" dirty="0" smtClean="0">
              <a:solidFill>
                <a:schemeClr val="tx1"/>
              </a:solidFill>
              <a:latin typeface="Arial Narrow" pitchFamily="34" charset="0"/>
            </a:endParaRPr>
          </a:p>
          <a:p>
            <a:pPr marL="0" indent="0" algn="just">
              <a:buNone/>
            </a:pPr>
            <a:endParaRPr lang="fr-FR" sz="2000" dirty="0">
              <a:solidFill>
                <a:schemeClr val="tx1"/>
              </a:solidFill>
              <a:latin typeface="Arial Narrow" pitchFamily="34" charset="0"/>
            </a:endParaRPr>
          </a:p>
          <a:p>
            <a:pPr marL="0" indent="0">
              <a:buNone/>
            </a:pPr>
            <a:endParaRPr lang="fr-FR" dirty="0"/>
          </a:p>
        </p:txBody>
      </p:sp>
      <p:sp>
        <p:nvSpPr>
          <p:cNvPr id="4" name="Espace réservé du pied de page 3"/>
          <p:cNvSpPr>
            <a:spLocks noGrp="1"/>
          </p:cNvSpPr>
          <p:nvPr>
            <p:ph type="ftr" sz="quarter" idx="11"/>
          </p:nvPr>
        </p:nvSpPr>
        <p:spPr>
          <a:xfrm>
            <a:off x="457200" y="6356350"/>
            <a:ext cx="7509933" cy="365125"/>
          </a:xfrm>
          <a:solidFill>
            <a:schemeClr val="bg2"/>
          </a:solidFill>
          <a:ln>
            <a:solidFill>
              <a:schemeClr val="bg2"/>
            </a:solidFill>
          </a:ln>
        </p:spPr>
        <p:txBody>
          <a:bodyPr/>
          <a:lstStyle/>
          <a:p>
            <a:r>
              <a:rPr lang="en-US" b="1" dirty="0" smtClean="0">
                <a:solidFill>
                  <a:schemeClr val="accent1">
                    <a:lumMod val="75000"/>
                  </a:schemeClr>
                </a:solidFill>
                <a:latin typeface="Arial Narrow" pitchFamily="34" charset="0"/>
              </a:rPr>
              <a:t>Ibrahima Barry - ATAIC Workshop 2025</a:t>
            </a:r>
            <a:endParaRPr lang="en-US" b="1" dirty="0">
              <a:solidFill>
                <a:schemeClr val="accent1">
                  <a:lumMod val="75000"/>
                </a:schemeClr>
              </a:solidFill>
              <a:latin typeface="Arial Narrow" pitchFamily="34" charset="0"/>
            </a:endParaRPr>
          </a:p>
        </p:txBody>
      </p:sp>
      <p:sp>
        <p:nvSpPr>
          <p:cNvPr id="5" name="Espace réservé du numéro de diapositive 4"/>
          <p:cNvSpPr>
            <a:spLocks noGrp="1"/>
          </p:cNvSpPr>
          <p:nvPr>
            <p:ph type="sldNum" sz="quarter" idx="12"/>
          </p:nvPr>
        </p:nvSpPr>
        <p:spPr>
          <a:xfrm>
            <a:off x="7603068" y="6356350"/>
            <a:ext cx="364066" cy="365125"/>
          </a:xfrm>
        </p:spPr>
        <p:txBody>
          <a:bodyPr>
            <a:normAutofit/>
          </a:bodyPr>
          <a:lstStyle/>
          <a:p>
            <a:fld id="{C1FF6DA9-008F-8B48-92A6-B652298478BF}" type="slidenum">
              <a:rPr lang="en-US" smtClean="0"/>
              <a:t>2</a:t>
            </a:fld>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333" y="6332008"/>
            <a:ext cx="575734" cy="38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8" name="Tableau 7"/>
          <p:cNvGraphicFramePr>
            <a:graphicFrameLocks noGrp="1"/>
          </p:cNvGraphicFramePr>
          <p:nvPr>
            <p:extLst>
              <p:ext uri="{D42A27DB-BD31-4B8C-83A1-F6EECF244321}">
                <p14:modId xmlns:p14="http://schemas.microsoft.com/office/powerpoint/2010/main" val="3832932445"/>
              </p:ext>
            </p:extLst>
          </p:nvPr>
        </p:nvGraphicFramePr>
        <p:xfrm>
          <a:off x="1066797" y="2388131"/>
          <a:ext cx="7543800" cy="2919921"/>
        </p:xfrm>
        <a:graphic>
          <a:graphicData uri="http://schemas.openxmlformats.org/drawingml/2006/table">
            <a:tbl>
              <a:tblPr firstRow="1" bandRow="1">
                <a:tableStyleId>{5C22544A-7EE6-4342-B048-85BDC9FD1C3A}</a:tableStyleId>
              </a:tblPr>
              <a:tblGrid>
                <a:gridCol w="2451735"/>
                <a:gridCol w="5092065"/>
              </a:tblGrid>
              <a:tr h="2759602">
                <a:tc>
                  <a:txBody>
                    <a:bodyPr/>
                    <a:lstStyle/>
                    <a:p>
                      <a:pPr>
                        <a:lnSpc>
                          <a:spcPct val="100000"/>
                        </a:lnSpc>
                      </a:pPr>
                      <a:endParaRPr lang="fr-FR" b="0" dirty="0">
                        <a:solidFill>
                          <a:schemeClr val="tx1"/>
                        </a:solidFill>
                        <a:latin typeface="Arial Narrow" pitchFamily="34" charset="0"/>
                      </a:endParaRPr>
                    </a:p>
                  </a:txBody>
                  <a:tcPr>
                    <a:solidFill>
                      <a:schemeClr val="bg1"/>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b="0" dirty="0" smtClean="0">
                          <a:solidFill>
                            <a:schemeClr val="tx1"/>
                          </a:solidFill>
                          <a:latin typeface="Arial Narrow" pitchFamily="34" charset="0"/>
                        </a:rPr>
                        <a:t>Mr. Ibrahima BARRY has held numerous positions in the Senegalese Tax Administration over more than 28 years, including Tax Inspector, Chief of the International Tax Bureau, Director of Audit, and Director of Tax Services. He currently serves as a Technical Advisor.</a:t>
                      </a:r>
                      <a:r>
                        <a:rPr lang="en-US" b="0" baseline="0" dirty="0" smtClean="0">
                          <a:solidFill>
                            <a:schemeClr val="tx1"/>
                          </a:solidFill>
                          <a:latin typeface="Arial Narrow" pitchFamily="34" charset="0"/>
                        </a:rPr>
                        <a:t> He</a:t>
                      </a:r>
                      <a:r>
                        <a:rPr lang="en-US" b="0" dirty="0" smtClean="0">
                          <a:solidFill>
                            <a:schemeClr val="tx1"/>
                          </a:solidFill>
                          <a:latin typeface="Arial Narrow" pitchFamily="34" charset="0"/>
                        </a:rPr>
                        <a:t> was also a member of the ATAIC statutes drafting committee and has attended several annual technical conferences.</a:t>
                      </a:r>
                      <a:endParaRPr lang="fr-FR" b="0" dirty="0">
                        <a:solidFill>
                          <a:schemeClr val="tx1"/>
                        </a:solidFill>
                        <a:latin typeface="Arial Narrow" pitchFamily="34" charset="0"/>
                      </a:endParaRPr>
                    </a:p>
                  </a:txBody>
                  <a:tcPr>
                    <a:solidFill>
                      <a:schemeClr val="bg1"/>
                    </a:solidFill>
                  </a:tcPr>
                </a:tc>
              </a:tr>
            </a:tbl>
          </a:graphicData>
        </a:graphic>
      </p:graphicFrame>
      <p:pic>
        <p:nvPicPr>
          <p:cNvPr id="1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6065" y="2599797"/>
            <a:ext cx="2142068" cy="2624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966684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6467" y="457201"/>
            <a:ext cx="8229600" cy="889000"/>
          </a:xfrm>
          <a:solidFill>
            <a:schemeClr val="bg2"/>
          </a:solidFill>
          <a:ln>
            <a:solidFill>
              <a:schemeClr val="bg2"/>
            </a:solidFill>
          </a:ln>
        </p:spPr>
        <p:txBody>
          <a:bodyPr/>
          <a:lstStyle/>
          <a:p>
            <a:r>
              <a:rPr sz="3200" dirty="0">
                <a:latin typeface="Arial Narrow" pitchFamily="34" charset="0"/>
              </a:rPr>
              <a:t>Introduction</a:t>
            </a:r>
          </a:p>
        </p:txBody>
      </p:sp>
      <p:sp>
        <p:nvSpPr>
          <p:cNvPr id="3" name="Content Placeholder 2"/>
          <p:cNvSpPr>
            <a:spLocks noGrp="1"/>
          </p:cNvSpPr>
          <p:nvPr>
            <p:ph idx="1"/>
          </p:nvPr>
        </p:nvSpPr>
        <p:spPr>
          <a:xfrm>
            <a:off x="516467" y="1422400"/>
            <a:ext cx="8229600" cy="4732867"/>
          </a:xfrm>
          <a:ln>
            <a:solidFill>
              <a:schemeClr val="bg2"/>
            </a:solidFill>
          </a:ln>
        </p:spPr>
        <p:txBody>
          <a:bodyPr>
            <a:normAutofit lnSpcReduction="10000"/>
          </a:bodyPr>
          <a:lstStyle/>
          <a:p>
            <a:pPr marL="0" indent="0" algn="just">
              <a:buNone/>
            </a:pPr>
            <a:endParaRPr lang="fr-FR" sz="2000" dirty="0" smtClean="0">
              <a:solidFill>
                <a:schemeClr val="tx1"/>
              </a:solidFill>
              <a:latin typeface="Arial Narrow" pitchFamily="34" charset="0"/>
            </a:endParaRPr>
          </a:p>
          <a:p>
            <a:pPr marL="0" indent="0" algn="just">
              <a:buNone/>
            </a:pPr>
            <a:r>
              <a:rPr lang="fr-FR" sz="2000" dirty="0" err="1" smtClean="0">
                <a:solidFill>
                  <a:schemeClr val="tx1"/>
                </a:solidFill>
                <a:latin typeface="Arial Narrow" pitchFamily="34" charset="0"/>
              </a:rPr>
              <a:t>Senegal</a:t>
            </a:r>
            <a:r>
              <a:rPr lang="fr-FR" sz="2000" dirty="0">
                <a:solidFill>
                  <a:schemeClr val="tx1"/>
                </a:solidFill>
                <a:latin typeface="Arial Narrow" pitchFamily="34" charset="0"/>
              </a:rPr>
              <a:t>, </a:t>
            </a:r>
            <a:r>
              <a:rPr lang="fr-FR" sz="2000" dirty="0" err="1">
                <a:solidFill>
                  <a:schemeClr val="tx1"/>
                </a:solidFill>
                <a:latin typeface="Arial Narrow" pitchFamily="34" charset="0"/>
              </a:rPr>
              <a:t>like</a:t>
            </a:r>
            <a:r>
              <a:rPr lang="fr-FR" sz="2000" dirty="0">
                <a:solidFill>
                  <a:schemeClr val="tx1"/>
                </a:solidFill>
                <a:latin typeface="Arial Narrow" pitchFamily="34" charset="0"/>
              </a:rPr>
              <a:t> </a:t>
            </a:r>
            <a:r>
              <a:rPr lang="fr-FR" sz="2000" dirty="0" err="1">
                <a:solidFill>
                  <a:schemeClr val="tx1"/>
                </a:solidFill>
                <a:latin typeface="Arial Narrow" pitchFamily="34" charset="0"/>
              </a:rPr>
              <a:t>many</a:t>
            </a:r>
            <a:r>
              <a:rPr lang="fr-FR" sz="2000" dirty="0">
                <a:solidFill>
                  <a:schemeClr val="tx1"/>
                </a:solidFill>
                <a:latin typeface="Arial Narrow" pitchFamily="34" charset="0"/>
              </a:rPr>
              <a:t> countries </a:t>
            </a:r>
            <a:r>
              <a:rPr lang="fr-FR" sz="2000" dirty="0" err="1">
                <a:solidFill>
                  <a:schemeClr val="tx1"/>
                </a:solidFill>
                <a:latin typeface="Arial Narrow" pitchFamily="34" charset="0"/>
              </a:rPr>
              <a:t>around</a:t>
            </a:r>
            <a:r>
              <a:rPr lang="fr-FR" sz="2000" dirty="0">
                <a:solidFill>
                  <a:schemeClr val="tx1"/>
                </a:solidFill>
                <a:latin typeface="Arial Narrow" pitchFamily="34" charset="0"/>
              </a:rPr>
              <a:t> the world, </a:t>
            </a:r>
            <a:r>
              <a:rPr lang="fr-FR" sz="2000" dirty="0" err="1">
                <a:solidFill>
                  <a:schemeClr val="tx1"/>
                </a:solidFill>
                <a:latin typeface="Arial Narrow" pitchFamily="34" charset="0"/>
              </a:rPr>
              <a:t>is</a:t>
            </a:r>
            <a:r>
              <a:rPr lang="fr-FR" sz="2000" dirty="0">
                <a:solidFill>
                  <a:schemeClr val="tx1"/>
                </a:solidFill>
                <a:latin typeface="Arial Narrow" pitchFamily="34" charset="0"/>
              </a:rPr>
              <a:t> </a:t>
            </a:r>
            <a:r>
              <a:rPr lang="fr-FR" sz="2000" dirty="0" err="1">
                <a:solidFill>
                  <a:schemeClr val="tx1"/>
                </a:solidFill>
                <a:latin typeface="Arial Narrow" pitchFamily="34" charset="0"/>
              </a:rPr>
              <a:t>experiencing</a:t>
            </a:r>
            <a:r>
              <a:rPr lang="fr-FR" sz="2000" dirty="0">
                <a:solidFill>
                  <a:schemeClr val="tx1"/>
                </a:solidFill>
                <a:latin typeface="Arial Narrow" pitchFamily="34" charset="0"/>
              </a:rPr>
              <a:t> new </a:t>
            </a:r>
            <a:r>
              <a:rPr lang="fr-FR" sz="2000" dirty="0" err="1">
                <a:solidFill>
                  <a:schemeClr val="tx1"/>
                </a:solidFill>
                <a:latin typeface="Arial Narrow" pitchFamily="34" charset="0"/>
              </a:rPr>
              <a:t>economic</a:t>
            </a:r>
            <a:r>
              <a:rPr lang="fr-FR" sz="2000" dirty="0">
                <a:solidFill>
                  <a:schemeClr val="tx1"/>
                </a:solidFill>
                <a:latin typeface="Arial Narrow" pitchFamily="34" charset="0"/>
              </a:rPr>
              <a:t> </a:t>
            </a:r>
            <a:r>
              <a:rPr lang="fr-FR" sz="2000" dirty="0" err="1">
                <a:solidFill>
                  <a:schemeClr val="tx1"/>
                </a:solidFill>
                <a:latin typeface="Arial Narrow" pitchFamily="34" charset="0"/>
              </a:rPr>
              <a:t>dynamics</a:t>
            </a:r>
            <a:r>
              <a:rPr lang="fr-FR" sz="2000" dirty="0">
                <a:solidFill>
                  <a:schemeClr val="tx1"/>
                </a:solidFill>
                <a:latin typeface="Arial Narrow" pitchFamily="34" charset="0"/>
              </a:rPr>
              <a:t> </a:t>
            </a:r>
            <a:r>
              <a:rPr lang="fr-FR" sz="2000" dirty="0" err="1">
                <a:solidFill>
                  <a:schemeClr val="tx1"/>
                </a:solidFill>
                <a:latin typeface="Arial Narrow" pitchFamily="34" charset="0"/>
              </a:rPr>
              <a:t>generated</a:t>
            </a:r>
            <a:r>
              <a:rPr lang="fr-FR" sz="2000" dirty="0">
                <a:solidFill>
                  <a:schemeClr val="tx1"/>
                </a:solidFill>
                <a:latin typeface="Arial Narrow" pitchFamily="34" charset="0"/>
              </a:rPr>
              <a:t> by the </a:t>
            </a:r>
            <a:r>
              <a:rPr lang="fr-FR" sz="2000" dirty="0" err="1">
                <a:solidFill>
                  <a:schemeClr val="tx1"/>
                </a:solidFill>
                <a:latin typeface="Arial Narrow" pitchFamily="34" charset="0"/>
              </a:rPr>
              <a:t>rapid</a:t>
            </a:r>
            <a:r>
              <a:rPr lang="fr-FR" sz="2000" dirty="0">
                <a:solidFill>
                  <a:schemeClr val="tx1"/>
                </a:solidFill>
                <a:latin typeface="Arial Narrow" pitchFamily="34" charset="0"/>
              </a:rPr>
              <a:t> and </a:t>
            </a:r>
            <a:r>
              <a:rPr lang="fr-FR" sz="2000" dirty="0" err="1">
                <a:solidFill>
                  <a:schemeClr val="tx1"/>
                </a:solidFill>
                <a:latin typeface="Arial Narrow" pitchFamily="34" charset="0"/>
              </a:rPr>
              <a:t>growing</a:t>
            </a:r>
            <a:r>
              <a:rPr lang="fr-FR" sz="2000" dirty="0">
                <a:solidFill>
                  <a:schemeClr val="tx1"/>
                </a:solidFill>
                <a:latin typeface="Arial Narrow" pitchFamily="34" charset="0"/>
              </a:rPr>
              <a:t> </a:t>
            </a:r>
            <a:r>
              <a:rPr lang="fr-FR" sz="2000" dirty="0" err="1">
                <a:solidFill>
                  <a:schemeClr val="tx1"/>
                </a:solidFill>
                <a:latin typeface="Arial Narrow" pitchFamily="34" charset="0"/>
              </a:rPr>
              <a:t>digitalization</a:t>
            </a:r>
            <a:r>
              <a:rPr lang="fr-FR" sz="2000" dirty="0">
                <a:solidFill>
                  <a:schemeClr val="tx1"/>
                </a:solidFill>
                <a:latin typeface="Arial Narrow" pitchFamily="34" charset="0"/>
              </a:rPr>
              <a:t> of services and transactions. Internet </a:t>
            </a:r>
            <a:r>
              <a:rPr lang="fr-FR" sz="2000" dirty="0" err="1">
                <a:solidFill>
                  <a:schemeClr val="tx1"/>
                </a:solidFill>
                <a:latin typeface="Arial Narrow" pitchFamily="34" charset="0"/>
              </a:rPr>
              <a:t>penetration</a:t>
            </a:r>
            <a:r>
              <a:rPr lang="fr-FR" sz="2000" dirty="0">
                <a:solidFill>
                  <a:schemeClr val="tx1"/>
                </a:solidFill>
                <a:latin typeface="Arial Narrow" pitchFamily="34" charset="0"/>
              </a:rPr>
              <a:t> has </a:t>
            </a:r>
            <a:r>
              <a:rPr lang="fr-FR" sz="2000" dirty="0" err="1">
                <a:solidFill>
                  <a:schemeClr val="tx1"/>
                </a:solidFill>
                <a:latin typeface="Arial Narrow" pitchFamily="34" charset="0"/>
              </a:rPr>
              <a:t>reached</a:t>
            </a:r>
            <a:r>
              <a:rPr lang="fr-FR" sz="2000" dirty="0">
                <a:solidFill>
                  <a:schemeClr val="tx1"/>
                </a:solidFill>
                <a:latin typeface="Arial Narrow" pitchFamily="34" charset="0"/>
              </a:rPr>
              <a:t> 112.42% </a:t>
            </a:r>
            <a:r>
              <a:rPr lang="fr-FR" sz="2000" dirty="0" err="1">
                <a:solidFill>
                  <a:schemeClr val="tx1"/>
                </a:solidFill>
                <a:latin typeface="Arial Narrow" pitchFamily="34" charset="0"/>
              </a:rPr>
              <a:t>with</a:t>
            </a:r>
            <a:r>
              <a:rPr lang="fr-FR" sz="2000" dirty="0">
                <a:solidFill>
                  <a:schemeClr val="tx1"/>
                </a:solidFill>
                <a:latin typeface="Arial Narrow" pitchFamily="34" charset="0"/>
              </a:rPr>
              <a:t> more </a:t>
            </a:r>
            <a:r>
              <a:rPr lang="fr-FR" sz="2000" dirty="0" err="1">
                <a:solidFill>
                  <a:schemeClr val="tx1"/>
                </a:solidFill>
                <a:latin typeface="Arial Narrow" pitchFamily="34" charset="0"/>
              </a:rPr>
              <a:t>than</a:t>
            </a:r>
            <a:r>
              <a:rPr lang="fr-FR" sz="2000" dirty="0">
                <a:solidFill>
                  <a:schemeClr val="tx1"/>
                </a:solidFill>
                <a:latin typeface="Arial Narrow" pitchFamily="34" charset="0"/>
              </a:rPr>
              <a:t> 21,125,421 </a:t>
            </a:r>
            <a:r>
              <a:rPr lang="fr-FR" sz="2000" dirty="0" err="1">
                <a:solidFill>
                  <a:schemeClr val="tx1"/>
                </a:solidFill>
                <a:latin typeface="Arial Narrow" pitchFamily="34" charset="0"/>
              </a:rPr>
              <a:t>lines</a:t>
            </a:r>
            <a:r>
              <a:rPr lang="fr-FR" sz="2000" dirty="0">
                <a:solidFill>
                  <a:schemeClr val="tx1"/>
                </a:solidFill>
                <a:latin typeface="Arial Narrow" pitchFamily="34" charset="0"/>
              </a:rPr>
              <a:t>, </a:t>
            </a:r>
            <a:r>
              <a:rPr lang="fr-FR" sz="2000" dirty="0" err="1">
                <a:solidFill>
                  <a:schemeClr val="tx1"/>
                </a:solidFill>
                <a:latin typeface="Arial Narrow" pitchFamily="34" charset="0"/>
              </a:rPr>
              <a:t>reflecting</a:t>
            </a:r>
            <a:r>
              <a:rPr lang="fr-FR" sz="2000" dirty="0">
                <a:solidFill>
                  <a:schemeClr val="tx1"/>
                </a:solidFill>
                <a:latin typeface="Arial Narrow" pitchFamily="34" charset="0"/>
              </a:rPr>
              <a:t> a </a:t>
            </a:r>
            <a:r>
              <a:rPr lang="fr-FR" sz="2000" dirty="0" err="1">
                <a:solidFill>
                  <a:schemeClr val="tx1"/>
                </a:solidFill>
                <a:latin typeface="Arial Narrow" pitchFamily="34" charset="0"/>
              </a:rPr>
              <a:t>booming</a:t>
            </a:r>
            <a:r>
              <a:rPr lang="fr-FR" sz="2000" dirty="0">
                <a:solidFill>
                  <a:schemeClr val="tx1"/>
                </a:solidFill>
                <a:latin typeface="Arial Narrow" pitchFamily="34" charset="0"/>
              </a:rPr>
              <a:t> digital </a:t>
            </a:r>
            <a:r>
              <a:rPr lang="fr-FR" sz="2000" dirty="0" err="1">
                <a:solidFill>
                  <a:schemeClr val="tx1"/>
                </a:solidFill>
                <a:latin typeface="Arial Narrow" pitchFamily="34" charset="0"/>
              </a:rPr>
              <a:t>environment</a:t>
            </a:r>
            <a:r>
              <a:rPr lang="fr-FR" sz="2000" dirty="0">
                <a:solidFill>
                  <a:schemeClr val="tx1"/>
                </a:solidFill>
                <a:latin typeface="Arial Narrow" pitchFamily="34" charset="0"/>
              </a:rPr>
              <a:t> </a:t>
            </a:r>
            <a:r>
              <a:rPr lang="fr-FR" sz="2000" dirty="0" err="1">
                <a:solidFill>
                  <a:schemeClr val="tx1"/>
                </a:solidFill>
                <a:latin typeface="Arial Narrow" pitchFamily="34" charset="0"/>
              </a:rPr>
              <a:t>characterized</a:t>
            </a:r>
            <a:r>
              <a:rPr lang="fr-FR" sz="2000" dirty="0">
                <a:solidFill>
                  <a:schemeClr val="tx1"/>
                </a:solidFill>
                <a:latin typeface="Arial Narrow" pitchFamily="34" charset="0"/>
              </a:rPr>
              <a:t> by</a:t>
            </a:r>
            <a:r>
              <a:rPr lang="fr-FR" sz="2000" dirty="0" smtClean="0">
                <a:solidFill>
                  <a:schemeClr val="tx1"/>
                </a:solidFill>
                <a:latin typeface="Arial Narrow" pitchFamily="34" charset="0"/>
              </a:rPr>
              <a:t>:</a:t>
            </a:r>
          </a:p>
          <a:p>
            <a:pPr marL="0" indent="0" algn="just">
              <a:buNone/>
            </a:pPr>
            <a:endParaRPr lang="fr-FR" sz="2000" dirty="0">
              <a:solidFill>
                <a:schemeClr val="tx1"/>
              </a:solidFill>
              <a:latin typeface="Arial Narrow" pitchFamily="34" charset="0"/>
            </a:endParaRPr>
          </a:p>
          <a:p>
            <a:pPr lvl="0" indent="-360000" algn="just">
              <a:buFont typeface="Wingdings" pitchFamily="2" charset="2"/>
              <a:buChar char="ü"/>
            </a:pPr>
            <a:r>
              <a:rPr lang="fr-FR" sz="2000" dirty="0" smtClean="0">
                <a:solidFill>
                  <a:schemeClr val="tx1"/>
                </a:solidFill>
                <a:latin typeface="Arial Narrow" pitchFamily="34" charset="0"/>
              </a:rPr>
              <a:t>streaming </a:t>
            </a:r>
            <a:r>
              <a:rPr lang="fr-FR" sz="2000" dirty="0">
                <a:solidFill>
                  <a:schemeClr val="tx1"/>
                </a:solidFill>
                <a:latin typeface="Arial Narrow" pitchFamily="34" charset="0"/>
              </a:rPr>
              <a:t>and </a:t>
            </a:r>
            <a:r>
              <a:rPr lang="fr-FR" sz="2000" dirty="0" err="1" smtClean="0">
                <a:solidFill>
                  <a:schemeClr val="tx1"/>
                </a:solidFill>
                <a:latin typeface="Arial Narrow" pitchFamily="34" charset="0"/>
              </a:rPr>
              <a:t>entertainment</a:t>
            </a:r>
            <a:r>
              <a:rPr lang="fr-FR" sz="2000" dirty="0" smtClean="0">
                <a:solidFill>
                  <a:schemeClr val="tx1"/>
                </a:solidFill>
                <a:latin typeface="Arial Narrow" pitchFamily="34" charset="0"/>
              </a:rPr>
              <a:t>,</a:t>
            </a:r>
          </a:p>
          <a:p>
            <a:pPr lvl="0" indent="-360000" algn="just">
              <a:buFont typeface="Wingdings" pitchFamily="2" charset="2"/>
              <a:buChar char="ü"/>
            </a:pPr>
            <a:r>
              <a:rPr lang="fr-FR" sz="2000" dirty="0" smtClean="0">
                <a:solidFill>
                  <a:schemeClr val="tx1"/>
                </a:solidFill>
                <a:latin typeface="Arial Narrow" pitchFamily="34" charset="0"/>
              </a:rPr>
              <a:t>online </a:t>
            </a:r>
            <a:r>
              <a:rPr lang="fr-FR" sz="2000" dirty="0" err="1">
                <a:solidFill>
                  <a:schemeClr val="tx1"/>
                </a:solidFill>
                <a:latin typeface="Arial Narrow" pitchFamily="34" charset="0"/>
              </a:rPr>
              <a:t>work</a:t>
            </a:r>
            <a:r>
              <a:rPr lang="fr-FR" sz="2000" dirty="0">
                <a:solidFill>
                  <a:schemeClr val="tx1"/>
                </a:solidFill>
                <a:latin typeface="Arial Narrow" pitchFamily="34" charset="0"/>
              </a:rPr>
              <a:t> and </a:t>
            </a:r>
            <a:r>
              <a:rPr lang="fr-FR" sz="2000" dirty="0" err="1">
                <a:solidFill>
                  <a:schemeClr val="tx1"/>
                </a:solidFill>
                <a:latin typeface="Arial Narrow" pitchFamily="34" charset="0"/>
              </a:rPr>
              <a:t>productivity</a:t>
            </a:r>
            <a:r>
              <a:rPr lang="fr-FR" sz="2000" dirty="0">
                <a:solidFill>
                  <a:schemeClr val="tx1"/>
                </a:solidFill>
                <a:latin typeface="Arial Narrow" pitchFamily="34" charset="0"/>
              </a:rPr>
              <a:t> </a:t>
            </a:r>
            <a:r>
              <a:rPr lang="fr-FR" sz="2000" dirty="0" err="1" smtClean="0">
                <a:solidFill>
                  <a:schemeClr val="tx1"/>
                </a:solidFill>
                <a:latin typeface="Arial Narrow" pitchFamily="34" charset="0"/>
              </a:rPr>
              <a:t>tools</a:t>
            </a:r>
            <a:r>
              <a:rPr lang="fr-FR" sz="2000" dirty="0" smtClean="0">
                <a:solidFill>
                  <a:schemeClr val="tx1"/>
                </a:solidFill>
                <a:latin typeface="Arial Narrow" pitchFamily="34" charset="0"/>
              </a:rPr>
              <a:t>,</a:t>
            </a:r>
          </a:p>
          <a:p>
            <a:pPr lvl="0" indent="-360000" algn="just">
              <a:buFont typeface="Wingdings" pitchFamily="2" charset="2"/>
              <a:buChar char="ü"/>
            </a:pPr>
            <a:r>
              <a:rPr lang="fr-FR" sz="2000" dirty="0" smtClean="0">
                <a:solidFill>
                  <a:schemeClr val="tx1"/>
                </a:solidFill>
                <a:latin typeface="Arial Narrow" pitchFamily="34" charset="0"/>
              </a:rPr>
              <a:t>communication </a:t>
            </a:r>
            <a:r>
              <a:rPr lang="fr-FR" sz="2000" dirty="0">
                <a:solidFill>
                  <a:schemeClr val="tx1"/>
                </a:solidFill>
                <a:latin typeface="Arial Narrow" pitchFamily="34" charset="0"/>
              </a:rPr>
              <a:t>and instant </a:t>
            </a:r>
            <a:r>
              <a:rPr lang="fr-FR" sz="2000" dirty="0" smtClean="0">
                <a:solidFill>
                  <a:schemeClr val="tx1"/>
                </a:solidFill>
                <a:latin typeface="Arial Narrow" pitchFamily="34" charset="0"/>
              </a:rPr>
              <a:t>messaging,</a:t>
            </a:r>
          </a:p>
          <a:p>
            <a:pPr lvl="0" indent="-360000" algn="just">
              <a:buFont typeface="Wingdings" pitchFamily="2" charset="2"/>
              <a:buChar char="ü"/>
            </a:pPr>
            <a:r>
              <a:rPr lang="fr-FR" sz="2000" dirty="0" smtClean="0">
                <a:solidFill>
                  <a:schemeClr val="tx1"/>
                </a:solidFill>
                <a:latin typeface="Arial Narrow" pitchFamily="34" charset="0"/>
              </a:rPr>
              <a:t>online </a:t>
            </a:r>
            <a:r>
              <a:rPr lang="fr-FR" sz="2000" dirty="0" err="1">
                <a:solidFill>
                  <a:schemeClr val="tx1"/>
                </a:solidFill>
                <a:latin typeface="Arial Narrow" pitchFamily="34" charset="0"/>
              </a:rPr>
              <a:t>lottery</a:t>
            </a:r>
            <a:r>
              <a:rPr lang="fr-FR" sz="2000" dirty="0">
                <a:solidFill>
                  <a:schemeClr val="tx1"/>
                </a:solidFill>
                <a:latin typeface="Arial Narrow" pitchFamily="34" charset="0"/>
              </a:rPr>
              <a:t> and </a:t>
            </a:r>
            <a:r>
              <a:rPr lang="fr-FR" sz="2000" dirty="0" err="1" smtClean="0">
                <a:solidFill>
                  <a:schemeClr val="tx1"/>
                </a:solidFill>
                <a:latin typeface="Arial Narrow" pitchFamily="34" charset="0"/>
              </a:rPr>
              <a:t>gambling</a:t>
            </a:r>
            <a:r>
              <a:rPr lang="fr-FR" sz="2000" dirty="0" smtClean="0">
                <a:solidFill>
                  <a:schemeClr val="tx1"/>
                </a:solidFill>
                <a:latin typeface="Arial Narrow" pitchFamily="34" charset="0"/>
              </a:rPr>
              <a:t>,</a:t>
            </a:r>
          </a:p>
          <a:p>
            <a:pPr lvl="0" indent="-360000" algn="just">
              <a:buFont typeface="Wingdings" pitchFamily="2" charset="2"/>
              <a:buChar char="ü"/>
            </a:pPr>
            <a:r>
              <a:rPr lang="fr-FR" sz="2000" dirty="0" smtClean="0">
                <a:solidFill>
                  <a:schemeClr val="tx1"/>
                </a:solidFill>
                <a:latin typeface="Arial Narrow" pitchFamily="34" charset="0"/>
              </a:rPr>
              <a:t>digital </a:t>
            </a:r>
            <a:r>
              <a:rPr lang="fr-FR" sz="2000" dirty="0" err="1">
                <a:solidFill>
                  <a:schemeClr val="tx1"/>
                </a:solidFill>
                <a:latin typeface="Arial Narrow" pitchFamily="34" charset="0"/>
              </a:rPr>
              <a:t>payments</a:t>
            </a:r>
            <a:r>
              <a:rPr lang="fr-FR" sz="2000" dirty="0">
                <a:solidFill>
                  <a:schemeClr val="tx1"/>
                </a:solidFill>
                <a:latin typeface="Arial Narrow" pitchFamily="34" charset="0"/>
              </a:rPr>
              <a:t> and money </a:t>
            </a:r>
            <a:r>
              <a:rPr lang="fr-FR" sz="2000" dirty="0" err="1">
                <a:solidFill>
                  <a:schemeClr val="tx1"/>
                </a:solidFill>
                <a:latin typeface="Arial Narrow" pitchFamily="34" charset="0"/>
              </a:rPr>
              <a:t>transfers</a:t>
            </a:r>
            <a:r>
              <a:rPr lang="fr-FR" sz="2000" dirty="0" smtClean="0">
                <a:solidFill>
                  <a:schemeClr val="tx1"/>
                </a:solidFill>
                <a:latin typeface="Arial Narrow" pitchFamily="34" charset="0"/>
              </a:rPr>
              <a:t>.</a:t>
            </a:r>
          </a:p>
          <a:p>
            <a:pPr marL="0" lvl="0" indent="0" algn="just">
              <a:buNone/>
            </a:pPr>
            <a:endParaRPr lang="fr-FR" sz="2000" dirty="0">
              <a:solidFill>
                <a:schemeClr val="tx1"/>
              </a:solidFill>
              <a:latin typeface="Arial Narrow" pitchFamily="34" charset="0"/>
            </a:endParaRPr>
          </a:p>
          <a:p>
            <a:pPr marL="0" indent="0" algn="just">
              <a:buNone/>
            </a:pPr>
            <a:r>
              <a:rPr lang="fr-FR" sz="2000" dirty="0">
                <a:solidFill>
                  <a:schemeClr val="tx1"/>
                </a:solidFill>
                <a:latin typeface="Arial Narrow" pitchFamily="34" charset="0"/>
              </a:rPr>
              <a:t>This </a:t>
            </a:r>
            <a:r>
              <a:rPr lang="fr-FR" sz="2000" dirty="0" err="1">
                <a:solidFill>
                  <a:schemeClr val="tx1"/>
                </a:solidFill>
                <a:latin typeface="Arial Narrow" pitchFamily="34" charset="0"/>
              </a:rPr>
              <a:t>rapid</a:t>
            </a:r>
            <a:r>
              <a:rPr lang="fr-FR" sz="2000" dirty="0">
                <a:solidFill>
                  <a:schemeClr val="tx1"/>
                </a:solidFill>
                <a:latin typeface="Arial Narrow" pitchFamily="34" charset="0"/>
              </a:rPr>
              <a:t> expansion </a:t>
            </a:r>
            <a:r>
              <a:rPr lang="fr-FR" sz="2000" dirty="0" err="1">
                <a:solidFill>
                  <a:schemeClr val="tx1"/>
                </a:solidFill>
                <a:latin typeface="Arial Narrow" pitchFamily="34" charset="0"/>
              </a:rPr>
              <a:t>creates</a:t>
            </a:r>
            <a:r>
              <a:rPr lang="fr-FR" sz="2000" dirty="0">
                <a:solidFill>
                  <a:schemeClr val="tx1"/>
                </a:solidFill>
                <a:latin typeface="Arial Narrow" pitchFamily="34" charset="0"/>
              </a:rPr>
              <a:t> </a:t>
            </a:r>
            <a:r>
              <a:rPr lang="fr-FR" sz="2000" dirty="0" err="1">
                <a:solidFill>
                  <a:schemeClr val="tx1"/>
                </a:solidFill>
                <a:latin typeface="Arial Narrow" pitchFamily="34" charset="0"/>
              </a:rPr>
              <a:t>both</a:t>
            </a:r>
            <a:r>
              <a:rPr lang="fr-FR" sz="2000" dirty="0">
                <a:solidFill>
                  <a:schemeClr val="tx1"/>
                </a:solidFill>
                <a:latin typeface="Arial Narrow" pitchFamily="34" charset="0"/>
              </a:rPr>
              <a:t> </a:t>
            </a:r>
            <a:r>
              <a:rPr lang="fr-FR" sz="2000" dirty="0" err="1">
                <a:solidFill>
                  <a:schemeClr val="tx1"/>
                </a:solidFill>
                <a:latin typeface="Arial Narrow" pitchFamily="34" charset="0"/>
              </a:rPr>
              <a:t>opportunities</a:t>
            </a:r>
            <a:r>
              <a:rPr lang="fr-FR" sz="2000" dirty="0">
                <a:solidFill>
                  <a:schemeClr val="tx1"/>
                </a:solidFill>
                <a:latin typeface="Arial Narrow" pitchFamily="34" charset="0"/>
              </a:rPr>
              <a:t> for </a:t>
            </a:r>
            <a:r>
              <a:rPr lang="fr-FR" sz="2000" dirty="0" err="1">
                <a:solidFill>
                  <a:schemeClr val="tx1"/>
                </a:solidFill>
                <a:latin typeface="Arial Narrow" pitchFamily="34" charset="0"/>
              </a:rPr>
              <a:t>broadening</a:t>
            </a:r>
            <a:r>
              <a:rPr lang="fr-FR" sz="2000" dirty="0">
                <a:solidFill>
                  <a:schemeClr val="tx1"/>
                </a:solidFill>
                <a:latin typeface="Arial Narrow" pitchFamily="34" charset="0"/>
              </a:rPr>
              <a:t> the </a:t>
            </a:r>
            <a:r>
              <a:rPr lang="fr-FR" sz="2000" dirty="0" err="1">
                <a:solidFill>
                  <a:schemeClr val="tx1"/>
                </a:solidFill>
                <a:latin typeface="Arial Narrow" pitchFamily="34" charset="0"/>
              </a:rPr>
              <a:t>tax</a:t>
            </a:r>
            <a:r>
              <a:rPr lang="fr-FR" sz="2000" dirty="0">
                <a:solidFill>
                  <a:schemeClr val="tx1"/>
                </a:solidFill>
                <a:latin typeface="Arial Narrow" pitchFamily="34" charset="0"/>
              </a:rPr>
              <a:t> base and challenges in </a:t>
            </a:r>
            <a:r>
              <a:rPr lang="fr-FR" sz="2000" dirty="0" err="1">
                <a:solidFill>
                  <a:schemeClr val="tx1"/>
                </a:solidFill>
                <a:latin typeface="Arial Narrow" pitchFamily="34" charset="0"/>
              </a:rPr>
              <a:t>ensuring</a:t>
            </a:r>
            <a:r>
              <a:rPr lang="fr-FR" sz="2000" dirty="0">
                <a:solidFill>
                  <a:schemeClr val="tx1"/>
                </a:solidFill>
                <a:latin typeface="Arial Narrow" pitchFamily="34" charset="0"/>
              </a:rPr>
              <a:t> </a:t>
            </a:r>
            <a:r>
              <a:rPr lang="fr-FR" sz="2000" dirty="0" err="1">
                <a:solidFill>
                  <a:schemeClr val="tx1"/>
                </a:solidFill>
                <a:latin typeface="Arial Narrow" pitchFamily="34" charset="0"/>
              </a:rPr>
              <a:t>fair</a:t>
            </a:r>
            <a:r>
              <a:rPr lang="fr-FR" sz="2000" dirty="0">
                <a:solidFill>
                  <a:schemeClr val="tx1"/>
                </a:solidFill>
                <a:latin typeface="Arial Narrow" pitchFamily="34" charset="0"/>
              </a:rPr>
              <a:t> and efficient taxation.</a:t>
            </a:r>
          </a:p>
          <a:p>
            <a:pPr marL="0" indent="0">
              <a:buNone/>
            </a:pPr>
            <a:endParaRPr lang="fr-FR" dirty="0"/>
          </a:p>
        </p:txBody>
      </p:sp>
      <p:sp>
        <p:nvSpPr>
          <p:cNvPr id="4" name="Espace réservé du pied de page 3"/>
          <p:cNvSpPr>
            <a:spLocks noGrp="1"/>
          </p:cNvSpPr>
          <p:nvPr>
            <p:ph type="ftr" sz="quarter" idx="11"/>
          </p:nvPr>
        </p:nvSpPr>
        <p:spPr>
          <a:xfrm>
            <a:off x="457200" y="6356350"/>
            <a:ext cx="7509933" cy="365125"/>
          </a:xfrm>
          <a:solidFill>
            <a:schemeClr val="bg2"/>
          </a:solidFill>
          <a:ln>
            <a:solidFill>
              <a:schemeClr val="bg2"/>
            </a:solidFill>
          </a:ln>
        </p:spPr>
        <p:txBody>
          <a:bodyPr/>
          <a:lstStyle/>
          <a:p>
            <a:r>
              <a:rPr lang="en-US" b="1" dirty="0" smtClean="0">
                <a:solidFill>
                  <a:schemeClr val="accent1">
                    <a:lumMod val="75000"/>
                  </a:schemeClr>
                </a:solidFill>
                <a:latin typeface="Arial Narrow" pitchFamily="34" charset="0"/>
              </a:rPr>
              <a:t>Ibrahima Barry - ATAIC Workshop 2025</a:t>
            </a:r>
            <a:endParaRPr lang="en-US" b="1" dirty="0">
              <a:solidFill>
                <a:schemeClr val="accent1">
                  <a:lumMod val="75000"/>
                </a:schemeClr>
              </a:solidFill>
              <a:latin typeface="Arial Narrow" pitchFamily="34" charset="0"/>
            </a:endParaRPr>
          </a:p>
        </p:txBody>
      </p:sp>
      <p:sp>
        <p:nvSpPr>
          <p:cNvPr id="5" name="Espace réservé du numéro de diapositive 4"/>
          <p:cNvSpPr>
            <a:spLocks noGrp="1"/>
          </p:cNvSpPr>
          <p:nvPr>
            <p:ph type="sldNum" sz="quarter" idx="12"/>
          </p:nvPr>
        </p:nvSpPr>
        <p:spPr>
          <a:xfrm>
            <a:off x="7603068" y="6356350"/>
            <a:ext cx="364066" cy="365125"/>
          </a:xfrm>
        </p:spPr>
        <p:txBody>
          <a:bodyPr>
            <a:normAutofit/>
          </a:bodyPr>
          <a:lstStyle/>
          <a:p>
            <a:fld id="{C1FF6DA9-008F-8B48-92A6-B652298478BF}" type="slidenum">
              <a:rPr lang="en-US" smtClean="0"/>
              <a:t>3</a:t>
            </a:fld>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333" y="6332008"/>
            <a:ext cx="575734" cy="38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51305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6467" y="457201"/>
            <a:ext cx="8229600" cy="889000"/>
          </a:xfrm>
          <a:solidFill>
            <a:schemeClr val="bg2"/>
          </a:solidFill>
          <a:ln>
            <a:solidFill>
              <a:schemeClr val="bg2"/>
            </a:solidFill>
          </a:ln>
        </p:spPr>
        <p:txBody>
          <a:bodyPr/>
          <a:lstStyle/>
          <a:p>
            <a:r>
              <a:rPr lang="fr-FR" sz="3200" dirty="0" err="1" smtClean="0">
                <a:latin typeface="Arial Narrow" pitchFamily="34" charset="0"/>
              </a:rPr>
              <a:t>Context</a:t>
            </a:r>
            <a:endParaRPr sz="3200" dirty="0">
              <a:latin typeface="Arial Narrow" pitchFamily="34" charset="0"/>
            </a:endParaRPr>
          </a:p>
        </p:txBody>
      </p:sp>
      <p:sp>
        <p:nvSpPr>
          <p:cNvPr id="3" name="Content Placeholder 2"/>
          <p:cNvSpPr>
            <a:spLocks noGrp="1"/>
          </p:cNvSpPr>
          <p:nvPr>
            <p:ph idx="1"/>
          </p:nvPr>
        </p:nvSpPr>
        <p:spPr>
          <a:xfrm>
            <a:off x="516467" y="1422400"/>
            <a:ext cx="8229600" cy="4732867"/>
          </a:xfrm>
          <a:ln>
            <a:solidFill>
              <a:schemeClr val="bg2"/>
            </a:solidFill>
          </a:ln>
        </p:spPr>
        <p:txBody>
          <a:bodyPr>
            <a:normAutofit/>
          </a:bodyPr>
          <a:lstStyle/>
          <a:p>
            <a:pPr marL="0" indent="0" algn="just">
              <a:buNone/>
            </a:pPr>
            <a:endParaRPr lang="fr-FR" sz="2000" dirty="0" smtClean="0">
              <a:solidFill>
                <a:schemeClr val="tx1"/>
              </a:solidFill>
              <a:latin typeface="Arial Narrow" pitchFamily="34" charset="0"/>
            </a:endParaRPr>
          </a:p>
          <a:p>
            <a:pPr marL="0" indent="0" algn="just">
              <a:buNone/>
            </a:pPr>
            <a:r>
              <a:rPr lang="fr-FR" sz="2000" dirty="0" err="1">
                <a:solidFill>
                  <a:schemeClr val="tx1"/>
                </a:solidFill>
                <a:latin typeface="Arial Narrow" pitchFamily="34" charset="0"/>
              </a:rPr>
              <a:t>Senegal</a:t>
            </a:r>
            <a:r>
              <a:rPr lang="fr-FR" sz="2000" dirty="0">
                <a:solidFill>
                  <a:schemeClr val="tx1"/>
                </a:solidFill>
                <a:latin typeface="Arial Narrow" pitchFamily="34" charset="0"/>
              </a:rPr>
              <a:t> </a:t>
            </a:r>
            <a:r>
              <a:rPr lang="fr-FR" sz="2000" dirty="0" err="1">
                <a:solidFill>
                  <a:schemeClr val="tx1"/>
                </a:solidFill>
                <a:latin typeface="Arial Narrow" pitchFamily="34" charset="0"/>
              </a:rPr>
              <a:t>is</a:t>
            </a:r>
            <a:r>
              <a:rPr lang="fr-FR" sz="2000" dirty="0">
                <a:solidFill>
                  <a:schemeClr val="tx1"/>
                </a:solidFill>
                <a:latin typeface="Arial Narrow" pitchFamily="34" charset="0"/>
              </a:rPr>
              <a:t> </a:t>
            </a:r>
            <a:r>
              <a:rPr lang="fr-FR" sz="2000" dirty="0" err="1">
                <a:solidFill>
                  <a:schemeClr val="tx1"/>
                </a:solidFill>
                <a:latin typeface="Arial Narrow" pitchFamily="34" charset="0"/>
              </a:rPr>
              <a:t>firmly</a:t>
            </a:r>
            <a:r>
              <a:rPr lang="fr-FR" sz="2000" dirty="0">
                <a:solidFill>
                  <a:schemeClr val="tx1"/>
                </a:solidFill>
                <a:latin typeface="Arial Narrow" pitchFamily="34" charset="0"/>
              </a:rPr>
              <a:t> </a:t>
            </a:r>
            <a:r>
              <a:rPr lang="fr-FR" sz="2000" dirty="0" err="1">
                <a:solidFill>
                  <a:schemeClr val="tx1"/>
                </a:solidFill>
                <a:latin typeface="Arial Narrow" pitchFamily="34" charset="0"/>
              </a:rPr>
              <a:t>committed</a:t>
            </a:r>
            <a:r>
              <a:rPr lang="fr-FR" sz="2000" dirty="0">
                <a:solidFill>
                  <a:schemeClr val="tx1"/>
                </a:solidFill>
                <a:latin typeface="Arial Narrow" pitchFamily="34" charset="0"/>
              </a:rPr>
              <a:t> to </a:t>
            </a:r>
            <a:r>
              <a:rPr lang="fr-FR" sz="2000" b="1" dirty="0">
                <a:solidFill>
                  <a:schemeClr val="tx1"/>
                </a:solidFill>
                <a:latin typeface="Arial Narrow" pitchFamily="34" charset="0"/>
              </a:rPr>
              <a:t>digital transformation</a:t>
            </a:r>
            <a:r>
              <a:rPr lang="fr-FR" sz="2000" dirty="0">
                <a:solidFill>
                  <a:schemeClr val="tx1"/>
                </a:solidFill>
                <a:latin typeface="Arial Narrow" pitchFamily="34" charset="0"/>
              </a:rPr>
              <a:t>, </a:t>
            </a:r>
            <a:r>
              <a:rPr lang="fr-FR" sz="2000" dirty="0" err="1">
                <a:solidFill>
                  <a:schemeClr val="tx1"/>
                </a:solidFill>
                <a:latin typeface="Arial Narrow" pitchFamily="34" charset="0"/>
              </a:rPr>
              <a:t>illustrated</a:t>
            </a:r>
            <a:r>
              <a:rPr lang="fr-FR" sz="2000" dirty="0">
                <a:solidFill>
                  <a:schemeClr val="tx1"/>
                </a:solidFill>
                <a:latin typeface="Arial Narrow" pitchFamily="34" charset="0"/>
              </a:rPr>
              <a:t> by the expansion of </a:t>
            </a:r>
            <a:r>
              <a:rPr lang="fr-FR" sz="2000" b="1" dirty="0">
                <a:solidFill>
                  <a:schemeClr val="tx1"/>
                </a:solidFill>
                <a:latin typeface="Arial Narrow" pitchFamily="34" charset="0"/>
              </a:rPr>
              <a:t>mobile money services, </a:t>
            </a:r>
            <a:r>
              <a:rPr lang="fr-FR" sz="2000" b="1" dirty="0" err="1">
                <a:solidFill>
                  <a:schemeClr val="tx1"/>
                </a:solidFill>
                <a:latin typeface="Arial Narrow" pitchFamily="34" charset="0"/>
              </a:rPr>
              <a:t>fintech</a:t>
            </a:r>
            <a:r>
              <a:rPr lang="fr-FR" sz="2000" b="1" dirty="0">
                <a:solidFill>
                  <a:schemeClr val="tx1"/>
                </a:solidFill>
                <a:latin typeface="Arial Narrow" pitchFamily="34" charset="0"/>
              </a:rPr>
              <a:t> innovations, and online </a:t>
            </a:r>
            <a:r>
              <a:rPr lang="fr-FR" sz="2000" b="1" dirty="0" err="1">
                <a:solidFill>
                  <a:schemeClr val="tx1"/>
                </a:solidFill>
                <a:latin typeface="Arial Narrow" pitchFamily="34" charset="0"/>
              </a:rPr>
              <a:t>platforms</a:t>
            </a:r>
            <a:r>
              <a:rPr lang="fr-FR" sz="2000" dirty="0">
                <a:solidFill>
                  <a:schemeClr val="tx1"/>
                </a:solidFill>
                <a:latin typeface="Arial Narrow" pitchFamily="34" charset="0"/>
              </a:rPr>
              <a:t>. This transformation </a:t>
            </a:r>
            <a:r>
              <a:rPr lang="fr-FR" sz="2000" dirty="0" err="1">
                <a:solidFill>
                  <a:schemeClr val="tx1"/>
                </a:solidFill>
                <a:latin typeface="Arial Narrow" pitchFamily="34" charset="0"/>
              </a:rPr>
              <a:t>requires</a:t>
            </a:r>
            <a:r>
              <a:rPr lang="fr-FR" sz="2000" dirty="0">
                <a:solidFill>
                  <a:schemeClr val="tx1"/>
                </a:solidFill>
                <a:latin typeface="Arial Narrow" pitchFamily="34" charset="0"/>
              </a:rPr>
              <a:t> </a:t>
            </a:r>
            <a:r>
              <a:rPr lang="fr-FR" sz="2000" dirty="0" err="1">
                <a:solidFill>
                  <a:schemeClr val="tx1"/>
                </a:solidFill>
                <a:latin typeface="Arial Narrow" pitchFamily="34" charset="0"/>
              </a:rPr>
              <a:t>tax</a:t>
            </a:r>
            <a:r>
              <a:rPr lang="fr-FR" sz="2000" dirty="0">
                <a:solidFill>
                  <a:schemeClr val="tx1"/>
                </a:solidFill>
                <a:latin typeface="Arial Narrow" pitchFamily="34" charset="0"/>
              </a:rPr>
              <a:t> </a:t>
            </a:r>
            <a:r>
              <a:rPr lang="fr-FR" sz="2000" dirty="0" err="1">
                <a:solidFill>
                  <a:schemeClr val="tx1"/>
                </a:solidFill>
                <a:latin typeface="Arial Narrow" pitchFamily="34" charset="0"/>
              </a:rPr>
              <a:t>policies</a:t>
            </a:r>
            <a:r>
              <a:rPr lang="fr-FR" sz="2000" dirty="0">
                <a:solidFill>
                  <a:schemeClr val="tx1"/>
                </a:solidFill>
                <a:latin typeface="Arial Narrow" pitchFamily="34" charset="0"/>
              </a:rPr>
              <a:t> </a:t>
            </a:r>
            <a:r>
              <a:rPr lang="fr-FR" sz="2000" dirty="0" err="1">
                <a:solidFill>
                  <a:schemeClr val="tx1"/>
                </a:solidFill>
                <a:latin typeface="Arial Narrow" pitchFamily="34" charset="0"/>
              </a:rPr>
              <a:t>that</a:t>
            </a:r>
            <a:r>
              <a:rPr lang="fr-FR" sz="2000" dirty="0">
                <a:solidFill>
                  <a:schemeClr val="tx1"/>
                </a:solidFill>
                <a:latin typeface="Arial Narrow" pitchFamily="34" charset="0"/>
              </a:rPr>
              <a:t> are </a:t>
            </a:r>
            <a:r>
              <a:rPr lang="fr-FR" sz="2000" b="1" dirty="0" err="1">
                <a:solidFill>
                  <a:schemeClr val="tx1"/>
                </a:solidFill>
                <a:latin typeface="Arial Narrow" pitchFamily="34" charset="0"/>
              </a:rPr>
              <a:t>fair</a:t>
            </a:r>
            <a:r>
              <a:rPr lang="fr-FR" sz="2000" b="1" dirty="0">
                <a:solidFill>
                  <a:schemeClr val="tx1"/>
                </a:solidFill>
                <a:latin typeface="Arial Narrow" pitchFamily="34" charset="0"/>
              </a:rPr>
              <a:t>, efficient, and innovation-</a:t>
            </a:r>
            <a:r>
              <a:rPr lang="fr-FR" sz="2000" b="1" dirty="0" err="1">
                <a:solidFill>
                  <a:schemeClr val="tx1"/>
                </a:solidFill>
                <a:latin typeface="Arial Narrow" pitchFamily="34" charset="0"/>
              </a:rPr>
              <a:t>friendly</a:t>
            </a:r>
            <a:r>
              <a:rPr lang="fr-FR" sz="2000" dirty="0">
                <a:solidFill>
                  <a:schemeClr val="tx1"/>
                </a:solidFill>
                <a:latin typeface="Arial Narrow" pitchFamily="34" charset="0"/>
              </a:rPr>
              <a:t>, </a:t>
            </a:r>
            <a:r>
              <a:rPr lang="fr-FR" sz="2000" dirty="0" err="1">
                <a:solidFill>
                  <a:schemeClr val="tx1"/>
                </a:solidFill>
                <a:latin typeface="Arial Narrow" pitchFamily="34" charset="0"/>
              </a:rPr>
              <a:t>while</a:t>
            </a:r>
            <a:r>
              <a:rPr lang="fr-FR" sz="2000" dirty="0">
                <a:solidFill>
                  <a:schemeClr val="tx1"/>
                </a:solidFill>
                <a:latin typeface="Arial Narrow" pitchFamily="34" charset="0"/>
              </a:rPr>
              <a:t> </a:t>
            </a:r>
            <a:r>
              <a:rPr lang="fr-FR" sz="2000" dirty="0" err="1">
                <a:solidFill>
                  <a:schemeClr val="tx1"/>
                </a:solidFill>
                <a:latin typeface="Arial Narrow" pitchFamily="34" charset="0"/>
              </a:rPr>
              <a:t>ensuring</a:t>
            </a:r>
            <a:r>
              <a:rPr lang="fr-FR" sz="2000" dirty="0">
                <a:solidFill>
                  <a:schemeClr val="tx1"/>
                </a:solidFill>
                <a:latin typeface="Arial Narrow" pitchFamily="34" charset="0"/>
              </a:rPr>
              <a:t> </a:t>
            </a:r>
            <a:r>
              <a:rPr lang="fr-FR" sz="2000" dirty="0" err="1">
                <a:solidFill>
                  <a:schemeClr val="tx1"/>
                </a:solidFill>
                <a:latin typeface="Arial Narrow" pitchFamily="34" charset="0"/>
              </a:rPr>
              <a:t>that</a:t>
            </a:r>
            <a:r>
              <a:rPr lang="fr-FR" sz="2000" dirty="0">
                <a:solidFill>
                  <a:schemeClr val="tx1"/>
                </a:solidFill>
                <a:latin typeface="Arial Narrow" pitchFamily="34" charset="0"/>
              </a:rPr>
              <a:t> </a:t>
            </a:r>
            <a:r>
              <a:rPr lang="fr-FR" sz="2000" dirty="0" err="1">
                <a:solidFill>
                  <a:schemeClr val="tx1"/>
                </a:solidFill>
                <a:latin typeface="Arial Narrow" pitchFamily="34" charset="0"/>
              </a:rPr>
              <a:t>both</a:t>
            </a:r>
            <a:r>
              <a:rPr lang="fr-FR" sz="2000" dirty="0">
                <a:solidFill>
                  <a:schemeClr val="tx1"/>
                </a:solidFill>
                <a:latin typeface="Arial Narrow" pitchFamily="34" charset="0"/>
              </a:rPr>
              <a:t> </a:t>
            </a:r>
            <a:r>
              <a:rPr lang="fr-FR" sz="2000" dirty="0" err="1">
                <a:solidFill>
                  <a:schemeClr val="tx1"/>
                </a:solidFill>
                <a:latin typeface="Arial Narrow" pitchFamily="34" charset="0"/>
              </a:rPr>
              <a:t>traditional</a:t>
            </a:r>
            <a:r>
              <a:rPr lang="fr-FR" sz="2000" dirty="0">
                <a:solidFill>
                  <a:schemeClr val="tx1"/>
                </a:solidFill>
                <a:latin typeface="Arial Narrow" pitchFamily="34" charset="0"/>
              </a:rPr>
              <a:t> and digital businesses </a:t>
            </a:r>
            <a:r>
              <a:rPr lang="fr-FR" sz="2000" dirty="0" err="1">
                <a:solidFill>
                  <a:schemeClr val="tx1"/>
                </a:solidFill>
                <a:latin typeface="Arial Narrow" pitchFamily="34" charset="0"/>
              </a:rPr>
              <a:t>contribute</a:t>
            </a:r>
            <a:r>
              <a:rPr lang="fr-FR" sz="2000" dirty="0">
                <a:solidFill>
                  <a:schemeClr val="tx1"/>
                </a:solidFill>
                <a:latin typeface="Arial Narrow" pitchFamily="34" charset="0"/>
              </a:rPr>
              <a:t> </a:t>
            </a:r>
            <a:r>
              <a:rPr lang="fr-FR" sz="2000" dirty="0" err="1">
                <a:solidFill>
                  <a:schemeClr val="tx1"/>
                </a:solidFill>
                <a:latin typeface="Arial Narrow" pitchFamily="34" charset="0"/>
              </a:rPr>
              <a:t>equitably</a:t>
            </a:r>
            <a:r>
              <a:rPr lang="fr-FR" sz="2000" dirty="0">
                <a:solidFill>
                  <a:schemeClr val="tx1"/>
                </a:solidFill>
                <a:latin typeface="Arial Narrow" pitchFamily="34" charset="0"/>
              </a:rPr>
              <a:t>.</a:t>
            </a:r>
          </a:p>
          <a:p>
            <a:pPr marL="0" indent="0">
              <a:buNone/>
            </a:pPr>
            <a:endParaRPr lang="fr-FR" dirty="0"/>
          </a:p>
        </p:txBody>
      </p:sp>
      <p:sp>
        <p:nvSpPr>
          <p:cNvPr id="4" name="Espace réservé du pied de page 3"/>
          <p:cNvSpPr>
            <a:spLocks noGrp="1"/>
          </p:cNvSpPr>
          <p:nvPr>
            <p:ph type="ftr" sz="quarter" idx="11"/>
          </p:nvPr>
        </p:nvSpPr>
        <p:spPr>
          <a:xfrm>
            <a:off x="457200" y="6356350"/>
            <a:ext cx="7509933" cy="365125"/>
          </a:xfrm>
          <a:solidFill>
            <a:schemeClr val="bg2"/>
          </a:solidFill>
          <a:ln>
            <a:solidFill>
              <a:schemeClr val="bg2"/>
            </a:solidFill>
          </a:ln>
        </p:spPr>
        <p:txBody>
          <a:bodyPr/>
          <a:lstStyle/>
          <a:p>
            <a:r>
              <a:rPr lang="en-US" b="1" dirty="0" smtClean="0">
                <a:solidFill>
                  <a:schemeClr val="accent1">
                    <a:lumMod val="75000"/>
                  </a:schemeClr>
                </a:solidFill>
                <a:latin typeface="Arial Narrow" pitchFamily="34" charset="0"/>
              </a:rPr>
              <a:t>Ibrahima Barry - ATAIC Workshop 2025</a:t>
            </a:r>
            <a:endParaRPr lang="en-US" b="1" dirty="0">
              <a:solidFill>
                <a:schemeClr val="accent1">
                  <a:lumMod val="75000"/>
                </a:schemeClr>
              </a:solidFill>
              <a:latin typeface="Arial Narrow" pitchFamily="34" charset="0"/>
            </a:endParaRPr>
          </a:p>
        </p:txBody>
      </p:sp>
      <p:sp>
        <p:nvSpPr>
          <p:cNvPr id="5" name="Espace réservé du numéro de diapositive 4"/>
          <p:cNvSpPr>
            <a:spLocks noGrp="1"/>
          </p:cNvSpPr>
          <p:nvPr>
            <p:ph type="sldNum" sz="quarter" idx="12"/>
          </p:nvPr>
        </p:nvSpPr>
        <p:spPr>
          <a:xfrm>
            <a:off x="7603068" y="6356350"/>
            <a:ext cx="364066" cy="365125"/>
          </a:xfrm>
        </p:spPr>
        <p:txBody>
          <a:bodyPr>
            <a:normAutofit/>
          </a:bodyPr>
          <a:lstStyle/>
          <a:p>
            <a:fld id="{C1FF6DA9-008F-8B48-92A6-B652298478BF}" type="slidenum">
              <a:rPr lang="en-US" smtClean="0"/>
              <a:t>4</a:t>
            </a:fld>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333" y="6332008"/>
            <a:ext cx="575734" cy="38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9912673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6467" y="457201"/>
            <a:ext cx="8229600" cy="889000"/>
          </a:xfrm>
          <a:solidFill>
            <a:schemeClr val="bg2"/>
          </a:solidFill>
          <a:ln>
            <a:solidFill>
              <a:schemeClr val="bg2"/>
            </a:solidFill>
          </a:ln>
        </p:spPr>
        <p:txBody>
          <a:bodyPr/>
          <a:lstStyle/>
          <a:p>
            <a:r>
              <a:rPr lang="fr-FR" sz="3200" b="1" dirty="0" err="1">
                <a:effectLst/>
                <a:latin typeface="Arial Narrow" pitchFamily="34" charset="0"/>
              </a:rPr>
              <a:t>Opportunities</a:t>
            </a:r>
            <a:r>
              <a:rPr lang="fr-FR" sz="3200" b="1" dirty="0">
                <a:effectLst/>
                <a:latin typeface="Arial Narrow" pitchFamily="34" charset="0"/>
              </a:rPr>
              <a:t> of </a:t>
            </a:r>
            <a:r>
              <a:rPr lang="fr-FR" sz="3200" b="1" dirty="0" err="1">
                <a:effectLst/>
                <a:latin typeface="Arial Narrow" pitchFamily="34" charset="0"/>
              </a:rPr>
              <a:t>Taxing</a:t>
            </a:r>
            <a:r>
              <a:rPr lang="fr-FR" sz="3200" b="1" dirty="0">
                <a:effectLst/>
                <a:latin typeface="Arial Narrow" pitchFamily="34" charset="0"/>
              </a:rPr>
              <a:t> Digital Transactions</a:t>
            </a:r>
            <a:endParaRPr lang="fr-FR" sz="3200" dirty="0">
              <a:effectLst/>
              <a:latin typeface="Arial Narrow" pitchFamily="34" charset="0"/>
            </a:endParaRPr>
          </a:p>
        </p:txBody>
      </p:sp>
      <p:sp>
        <p:nvSpPr>
          <p:cNvPr id="3" name="Content Placeholder 2"/>
          <p:cNvSpPr>
            <a:spLocks noGrp="1"/>
          </p:cNvSpPr>
          <p:nvPr>
            <p:ph idx="1"/>
          </p:nvPr>
        </p:nvSpPr>
        <p:spPr>
          <a:xfrm>
            <a:off x="516467" y="1422400"/>
            <a:ext cx="8229600" cy="4732867"/>
          </a:xfrm>
          <a:ln>
            <a:solidFill>
              <a:schemeClr val="bg2"/>
            </a:solidFill>
          </a:ln>
        </p:spPr>
        <p:txBody>
          <a:bodyPr>
            <a:normAutofit fontScale="92500" lnSpcReduction="20000"/>
          </a:bodyPr>
          <a:lstStyle/>
          <a:p>
            <a:pPr marL="0" indent="0" algn="just">
              <a:buNone/>
            </a:pPr>
            <a:endParaRPr lang="fr-FR" sz="2000" dirty="0" smtClean="0">
              <a:solidFill>
                <a:schemeClr val="tx1"/>
              </a:solidFill>
              <a:latin typeface="Arial Narrow" pitchFamily="34" charset="0"/>
            </a:endParaRPr>
          </a:p>
          <a:p>
            <a:pPr marL="457200" indent="-457200" algn="just">
              <a:buAutoNum type="arabicPeriod"/>
            </a:pPr>
            <a:r>
              <a:rPr lang="fr-FR" sz="2000" b="1" dirty="0" smtClean="0">
                <a:solidFill>
                  <a:schemeClr val="tx1"/>
                </a:solidFill>
                <a:latin typeface="Arial Narrow" pitchFamily="34" charset="0"/>
              </a:rPr>
              <a:t>VAT </a:t>
            </a:r>
            <a:r>
              <a:rPr lang="fr-FR" sz="2000" b="1" dirty="0">
                <a:solidFill>
                  <a:schemeClr val="tx1"/>
                </a:solidFill>
                <a:latin typeface="Arial Narrow" pitchFamily="34" charset="0"/>
              </a:rPr>
              <a:t>on Digital Services by </a:t>
            </a:r>
            <a:r>
              <a:rPr lang="fr-FR" sz="2000" b="1" dirty="0" err="1">
                <a:solidFill>
                  <a:schemeClr val="tx1"/>
                </a:solidFill>
                <a:latin typeface="Arial Narrow" pitchFamily="34" charset="0"/>
              </a:rPr>
              <a:t>Foreign</a:t>
            </a:r>
            <a:r>
              <a:rPr lang="fr-FR" sz="2000" b="1" dirty="0">
                <a:solidFill>
                  <a:schemeClr val="tx1"/>
                </a:solidFill>
                <a:latin typeface="Arial Narrow" pitchFamily="34" charset="0"/>
              </a:rPr>
              <a:t> </a:t>
            </a:r>
            <a:r>
              <a:rPr lang="fr-FR" sz="2000" b="1" dirty="0" err="1" smtClean="0">
                <a:solidFill>
                  <a:schemeClr val="tx1"/>
                </a:solidFill>
                <a:latin typeface="Arial Narrow" pitchFamily="34" charset="0"/>
              </a:rPr>
              <a:t>Companies</a:t>
            </a:r>
            <a:r>
              <a:rPr lang="fr-FR" sz="2000" b="1" dirty="0" smtClean="0">
                <a:solidFill>
                  <a:schemeClr val="tx1"/>
                </a:solidFill>
                <a:latin typeface="Arial Narrow" pitchFamily="34" charset="0"/>
              </a:rPr>
              <a:t>:</a:t>
            </a:r>
          </a:p>
          <a:p>
            <a:pPr marL="0" indent="0" algn="just">
              <a:buNone/>
            </a:pPr>
            <a:endParaRPr lang="fr-FR" sz="2000" dirty="0">
              <a:solidFill>
                <a:schemeClr val="tx1"/>
              </a:solidFill>
              <a:latin typeface="Arial Narrow" pitchFamily="34" charset="0"/>
            </a:endParaRPr>
          </a:p>
          <a:p>
            <a:pPr marL="0" indent="0" algn="just">
              <a:buNone/>
            </a:pPr>
            <a:r>
              <a:rPr lang="fr-FR" sz="2000" dirty="0" err="1">
                <a:solidFill>
                  <a:schemeClr val="tx1"/>
                </a:solidFill>
                <a:latin typeface="Arial Narrow" pitchFamily="34" charset="0"/>
              </a:rPr>
              <a:t>Since</a:t>
            </a:r>
            <a:r>
              <a:rPr lang="fr-FR" sz="2000" dirty="0">
                <a:solidFill>
                  <a:schemeClr val="tx1"/>
                </a:solidFill>
                <a:latin typeface="Arial Narrow" pitchFamily="34" charset="0"/>
              </a:rPr>
              <a:t> </a:t>
            </a:r>
            <a:r>
              <a:rPr lang="fr-FR" sz="2000" b="1" dirty="0">
                <a:solidFill>
                  <a:schemeClr val="tx1"/>
                </a:solidFill>
                <a:latin typeface="Arial Narrow" pitchFamily="34" charset="0"/>
              </a:rPr>
              <a:t>July 1st, 2024</a:t>
            </a:r>
            <a:r>
              <a:rPr lang="fr-FR" sz="2000" dirty="0">
                <a:solidFill>
                  <a:schemeClr val="tx1"/>
                </a:solidFill>
                <a:latin typeface="Arial Narrow" pitchFamily="34" charset="0"/>
              </a:rPr>
              <a:t>, </a:t>
            </a:r>
            <a:r>
              <a:rPr lang="fr-FR" sz="2000" dirty="0" err="1">
                <a:solidFill>
                  <a:schemeClr val="tx1"/>
                </a:solidFill>
                <a:latin typeface="Arial Narrow" pitchFamily="34" charset="0"/>
              </a:rPr>
              <a:t>Senegal</a:t>
            </a:r>
            <a:r>
              <a:rPr lang="fr-FR" sz="2000" dirty="0">
                <a:solidFill>
                  <a:schemeClr val="tx1"/>
                </a:solidFill>
                <a:latin typeface="Arial Narrow" pitchFamily="34" charset="0"/>
              </a:rPr>
              <a:t> </a:t>
            </a:r>
            <a:r>
              <a:rPr lang="fr-FR" sz="2000" dirty="0" err="1">
                <a:solidFill>
                  <a:schemeClr val="tx1"/>
                </a:solidFill>
                <a:latin typeface="Arial Narrow" pitchFamily="34" charset="0"/>
              </a:rPr>
              <a:t>applies</a:t>
            </a:r>
            <a:r>
              <a:rPr lang="fr-FR" sz="2000" dirty="0">
                <a:solidFill>
                  <a:schemeClr val="tx1"/>
                </a:solidFill>
                <a:latin typeface="Arial Narrow" pitchFamily="34" charset="0"/>
              </a:rPr>
              <a:t> an </a:t>
            </a:r>
            <a:r>
              <a:rPr lang="fr-FR" sz="2000" b="1" dirty="0">
                <a:solidFill>
                  <a:schemeClr val="tx1"/>
                </a:solidFill>
                <a:latin typeface="Arial Narrow" pitchFamily="34" charset="0"/>
              </a:rPr>
              <a:t>18% VAT</a:t>
            </a:r>
            <a:r>
              <a:rPr lang="fr-FR" sz="2000" dirty="0">
                <a:solidFill>
                  <a:schemeClr val="tx1"/>
                </a:solidFill>
                <a:latin typeface="Arial Narrow" pitchFamily="34" charset="0"/>
              </a:rPr>
              <a:t> on digital services </a:t>
            </a:r>
            <a:r>
              <a:rPr lang="fr-FR" sz="2000" dirty="0" err="1">
                <a:solidFill>
                  <a:schemeClr val="tx1"/>
                </a:solidFill>
                <a:latin typeface="Arial Narrow" pitchFamily="34" charset="0"/>
              </a:rPr>
              <a:t>provided</a:t>
            </a:r>
            <a:r>
              <a:rPr lang="fr-FR" sz="2000" dirty="0">
                <a:solidFill>
                  <a:schemeClr val="tx1"/>
                </a:solidFill>
                <a:latin typeface="Arial Narrow" pitchFamily="34" charset="0"/>
              </a:rPr>
              <a:t> by </a:t>
            </a:r>
            <a:r>
              <a:rPr lang="fr-FR" sz="2000" dirty="0" err="1">
                <a:solidFill>
                  <a:schemeClr val="tx1"/>
                </a:solidFill>
                <a:latin typeface="Arial Narrow" pitchFamily="34" charset="0"/>
              </a:rPr>
              <a:t>foreign</a:t>
            </a:r>
            <a:r>
              <a:rPr lang="fr-FR" sz="2000" dirty="0">
                <a:solidFill>
                  <a:schemeClr val="tx1"/>
                </a:solidFill>
                <a:latin typeface="Arial Narrow" pitchFamily="34" charset="0"/>
              </a:rPr>
              <a:t> </a:t>
            </a:r>
            <a:r>
              <a:rPr lang="fr-FR" sz="2000" dirty="0" err="1">
                <a:solidFill>
                  <a:schemeClr val="tx1"/>
                </a:solidFill>
                <a:latin typeface="Arial Narrow" pitchFamily="34" charset="0"/>
              </a:rPr>
              <a:t>suppliers</a:t>
            </a:r>
            <a:r>
              <a:rPr lang="fr-FR" sz="2000" dirty="0">
                <a:solidFill>
                  <a:schemeClr val="tx1"/>
                </a:solidFill>
                <a:latin typeface="Arial Narrow" pitchFamily="34" charset="0"/>
              </a:rPr>
              <a:t> </a:t>
            </a:r>
            <a:r>
              <a:rPr lang="fr-FR" sz="2000" dirty="0" err="1">
                <a:solidFill>
                  <a:schemeClr val="tx1"/>
                </a:solidFill>
                <a:latin typeface="Arial Narrow" pitchFamily="34" charset="0"/>
              </a:rPr>
              <a:t>established</a:t>
            </a:r>
            <a:r>
              <a:rPr lang="fr-FR" sz="2000" dirty="0">
                <a:solidFill>
                  <a:schemeClr val="tx1"/>
                </a:solidFill>
                <a:latin typeface="Arial Narrow" pitchFamily="34" charset="0"/>
              </a:rPr>
              <a:t> </a:t>
            </a:r>
            <a:r>
              <a:rPr lang="fr-FR" sz="2000" dirty="0" err="1">
                <a:solidFill>
                  <a:schemeClr val="tx1"/>
                </a:solidFill>
                <a:latin typeface="Arial Narrow" pitchFamily="34" charset="0"/>
              </a:rPr>
              <a:t>abroad</a:t>
            </a:r>
            <a:r>
              <a:rPr lang="fr-FR" sz="2000" dirty="0" smtClean="0">
                <a:solidFill>
                  <a:schemeClr val="tx1"/>
                </a:solidFill>
                <a:latin typeface="Arial Narrow" pitchFamily="34" charset="0"/>
              </a:rPr>
              <a:t>.</a:t>
            </a:r>
          </a:p>
          <a:p>
            <a:pPr marL="0" indent="0" algn="just">
              <a:buNone/>
            </a:pPr>
            <a:endParaRPr lang="fr-FR" sz="2000" dirty="0">
              <a:solidFill>
                <a:schemeClr val="tx1"/>
              </a:solidFill>
              <a:latin typeface="Arial Narrow" pitchFamily="34" charset="0"/>
            </a:endParaRPr>
          </a:p>
          <a:p>
            <a:pPr marL="0" lvl="0" indent="0" algn="just">
              <a:buNone/>
            </a:pPr>
            <a:r>
              <a:rPr lang="fr-FR" sz="2000" b="1" dirty="0">
                <a:solidFill>
                  <a:schemeClr val="tx1"/>
                </a:solidFill>
                <a:latin typeface="Arial Narrow" pitchFamily="34" charset="0"/>
              </a:rPr>
              <a:t>Collection </a:t>
            </a:r>
            <a:r>
              <a:rPr lang="fr-FR" sz="2000" b="1" dirty="0" err="1">
                <a:solidFill>
                  <a:schemeClr val="tx1"/>
                </a:solidFill>
                <a:latin typeface="Arial Narrow" pitchFamily="34" charset="0"/>
              </a:rPr>
              <a:t>mechanism</a:t>
            </a:r>
            <a:r>
              <a:rPr lang="fr-FR" sz="2000" dirty="0">
                <a:solidFill>
                  <a:schemeClr val="tx1"/>
                </a:solidFill>
                <a:latin typeface="Arial Narrow" pitchFamily="34" charset="0"/>
              </a:rPr>
              <a:t>: The VAT </a:t>
            </a:r>
            <a:r>
              <a:rPr lang="fr-FR" sz="2000" dirty="0" err="1">
                <a:solidFill>
                  <a:schemeClr val="tx1"/>
                </a:solidFill>
                <a:latin typeface="Arial Narrow" pitchFamily="34" charset="0"/>
              </a:rPr>
              <a:t>is</a:t>
            </a:r>
            <a:r>
              <a:rPr lang="fr-FR" sz="2000" dirty="0">
                <a:solidFill>
                  <a:schemeClr val="tx1"/>
                </a:solidFill>
                <a:latin typeface="Arial Narrow" pitchFamily="34" charset="0"/>
              </a:rPr>
              <a:t> </a:t>
            </a:r>
            <a:r>
              <a:rPr lang="fr-FR" sz="2000" dirty="0" err="1">
                <a:solidFill>
                  <a:schemeClr val="tx1"/>
                </a:solidFill>
                <a:latin typeface="Arial Narrow" pitchFamily="34" charset="0"/>
              </a:rPr>
              <a:t>collected</a:t>
            </a:r>
            <a:r>
              <a:rPr lang="fr-FR" sz="2000" dirty="0">
                <a:solidFill>
                  <a:schemeClr val="tx1"/>
                </a:solidFill>
                <a:latin typeface="Arial Narrow" pitchFamily="34" charset="0"/>
              </a:rPr>
              <a:t> and </a:t>
            </a:r>
            <a:r>
              <a:rPr lang="fr-FR" sz="2000" dirty="0" err="1">
                <a:solidFill>
                  <a:schemeClr val="tx1"/>
                </a:solidFill>
                <a:latin typeface="Arial Narrow" pitchFamily="34" charset="0"/>
              </a:rPr>
              <a:t>paid</a:t>
            </a:r>
            <a:r>
              <a:rPr lang="fr-FR" sz="2000" dirty="0">
                <a:solidFill>
                  <a:schemeClr val="tx1"/>
                </a:solidFill>
                <a:latin typeface="Arial Narrow" pitchFamily="34" charset="0"/>
              </a:rPr>
              <a:t> by </a:t>
            </a:r>
            <a:r>
              <a:rPr lang="fr-FR" sz="2000" dirty="0" err="1">
                <a:solidFill>
                  <a:schemeClr val="tx1"/>
                </a:solidFill>
                <a:latin typeface="Arial Narrow" pitchFamily="34" charset="0"/>
              </a:rPr>
              <a:t>intermediaries</a:t>
            </a:r>
            <a:r>
              <a:rPr lang="fr-FR" sz="2000" dirty="0">
                <a:solidFill>
                  <a:schemeClr val="tx1"/>
                </a:solidFill>
                <a:latin typeface="Arial Narrow" pitchFamily="34" charset="0"/>
              </a:rPr>
              <a:t> (digital </a:t>
            </a:r>
            <a:r>
              <a:rPr lang="fr-FR" sz="2000" dirty="0" err="1">
                <a:solidFill>
                  <a:schemeClr val="tx1"/>
                </a:solidFill>
                <a:latin typeface="Arial Narrow" pitchFamily="34" charset="0"/>
              </a:rPr>
              <a:t>platforms</a:t>
            </a:r>
            <a:r>
              <a:rPr lang="fr-FR" sz="2000" dirty="0">
                <a:solidFill>
                  <a:schemeClr val="tx1"/>
                </a:solidFill>
                <a:latin typeface="Arial Narrow" pitchFamily="34" charset="0"/>
              </a:rPr>
              <a:t>, </a:t>
            </a:r>
            <a:r>
              <a:rPr lang="fr-FR" sz="2000" dirty="0" err="1">
                <a:solidFill>
                  <a:schemeClr val="tx1"/>
                </a:solidFill>
                <a:latin typeface="Arial Narrow" pitchFamily="34" charset="0"/>
              </a:rPr>
              <a:t>marketplaces</a:t>
            </a:r>
            <a:r>
              <a:rPr lang="fr-FR" sz="2000" dirty="0">
                <a:solidFill>
                  <a:schemeClr val="tx1"/>
                </a:solidFill>
                <a:latin typeface="Arial Narrow" pitchFamily="34" charset="0"/>
              </a:rPr>
              <a:t>, or online </a:t>
            </a:r>
            <a:r>
              <a:rPr lang="fr-FR" sz="2000" dirty="0" err="1">
                <a:solidFill>
                  <a:schemeClr val="tx1"/>
                </a:solidFill>
                <a:latin typeface="Arial Narrow" pitchFamily="34" charset="0"/>
              </a:rPr>
              <a:t>operators</a:t>
            </a:r>
            <a:r>
              <a:rPr lang="fr-FR" sz="2000" dirty="0">
                <a:solidFill>
                  <a:schemeClr val="tx1"/>
                </a:solidFill>
                <a:latin typeface="Arial Narrow" pitchFamily="34" charset="0"/>
              </a:rPr>
              <a:t>) </a:t>
            </a:r>
            <a:r>
              <a:rPr lang="fr-FR" sz="2000" dirty="0" err="1">
                <a:solidFill>
                  <a:schemeClr val="tx1"/>
                </a:solidFill>
                <a:latin typeface="Arial Narrow" pitchFamily="34" charset="0"/>
              </a:rPr>
              <a:t>connecting</a:t>
            </a:r>
            <a:r>
              <a:rPr lang="fr-FR" sz="2000" dirty="0">
                <a:solidFill>
                  <a:schemeClr val="tx1"/>
                </a:solidFill>
                <a:latin typeface="Arial Narrow" pitchFamily="34" charset="0"/>
              </a:rPr>
              <a:t> </a:t>
            </a:r>
            <a:r>
              <a:rPr lang="fr-FR" sz="2000" dirty="0" err="1">
                <a:solidFill>
                  <a:schemeClr val="tx1"/>
                </a:solidFill>
                <a:latin typeface="Arial Narrow" pitchFamily="34" charset="0"/>
              </a:rPr>
              <a:t>suppliers</a:t>
            </a:r>
            <a:r>
              <a:rPr lang="fr-FR" sz="2000" dirty="0">
                <a:solidFill>
                  <a:schemeClr val="tx1"/>
                </a:solidFill>
                <a:latin typeface="Arial Narrow" pitchFamily="34" charset="0"/>
              </a:rPr>
              <a:t> and </a:t>
            </a:r>
            <a:r>
              <a:rPr lang="fr-FR" sz="2000" dirty="0" err="1">
                <a:solidFill>
                  <a:schemeClr val="tx1"/>
                </a:solidFill>
                <a:latin typeface="Arial Narrow" pitchFamily="34" charset="0"/>
              </a:rPr>
              <a:t>customers</a:t>
            </a:r>
            <a:r>
              <a:rPr lang="fr-FR" sz="2000" dirty="0" smtClean="0">
                <a:solidFill>
                  <a:schemeClr val="tx1"/>
                </a:solidFill>
                <a:latin typeface="Arial Narrow" pitchFamily="34" charset="0"/>
              </a:rPr>
              <a:t>.</a:t>
            </a:r>
          </a:p>
          <a:p>
            <a:pPr marL="0" lvl="0" indent="0" algn="just">
              <a:buNone/>
            </a:pPr>
            <a:endParaRPr lang="fr-FR" sz="2000" dirty="0">
              <a:solidFill>
                <a:schemeClr val="tx1"/>
              </a:solidFill>
              <a:latin typeface="Arial Narrow" pitchFamily="34" charset="0"/>
            </a:endParaRPr>
          </a:p>
          <a:p>
            <a:pPr marL="0" lvl="0" indent="0" algn="just">
              <a:buNone/>
            </a:pPr>
            <a:r>
              <a:rPr lang="fr-FR" sz="2000" b="1" dirty="0">
                <a:solidFill>
                  <a:schemeClr val="tx1"/>
                </a:solidFill>
                <a:latin typeface="Arial Narrow" pitchFamily="34" charset="0"/>
              </a:rPr>
              <a:t>Scope of services</a:t>
            </a:r>
            <a:r>
              <a:rPr lang="fr-FR" sz="2000" dirty="0">
                <a:solidFill>
                  <a:schemeClr val="tx1"/>
                </a:solidFill>
                <a:latin typeface="Arial Narrow" pitchFamily="34" charset="0"/>
              </a:rPr>
              <a:t> (non-exhaustive): digital </a:t>
            </a:r>
            <a:r>
              <a:rPr lang="fr-FR" sz="2000" dirty="0" err="1">
                <a:solidFill>
                  <a:schemeClr val="tx1"/>
                </a:solidFill>
                <a:latin typeface="Arial Narrow" pitchFamily="34" charset="0"/>
              </a:rPr>
              <a:t>advertising</a:t>
            </a:r>
            <a:r>
              <a:rPr lang="fr-FR" sz="2000" dirty="0">
                <a:solidFill>
                  <a:schemeClr val="tx1"/>
                </a:solidFill>
                <a:latin typeface="Arial Narrow" pitchFamily="34" charset="0"/>
              </a:rPr>
              <a:t>, </a:t>
            </a:r>
            <a:r>
              <a:rPr lang="fr-FR" sz="2000" dirty="0" err="1">
                <a:solidFill>
                  <a:schemeClr val="tx1"/>
                </a:solidFill>
                <a:latin typeface="Arial Narrow" pitchFamily="34" charset="0"/>
              </a:rPr>
              <a:t>intermediary</a:t>
            </a:r>
            <a:r>
              <a:rPr lang="fr-FR" sz="2000" dirty="0">
                <a:solidFill>
                  <a:schemeClr val="tx1"/>
                </a:solidFill>
                <a:latin typeface="Arial Narrow" pitchFamily="34" charset="0"/>
              </a:rPr>
              <a:t> services, streaming (music, </a:t>
            </a:r>
            <a:r>
              <a:rPr lang="fr-FR" sz="2000" dirty="0" err="1">
                <a:solidFill>
                  <a:schemeClr val="tx1"/>
                </a:solidFill>
                <a:latin typeface="Arial Narrow" pitchFamily="34" charset="0"/>
              </a:rPr>
              <a:t>movies</a:t>
            </a:r>
            <a:r>
              <a:rPr lang="fr-FR" sz="2000" dirty="0">
                <a:solidFill>
                  <a:schemeClr val="tx1"/>
                </a:solidFill>
                <a:latin typeface="Arial Narrow" pitchFamily="34" charset="0"/>
              </a:rPr>
              <a:t>, </a:t>
            </a:r>
            <a:r>
              <a:rPr lang="fr-FR" sz="2000" dirty="0" err="1">
                <a:solidFill>
                  <a:schemeClr val="tx1"/>
                </a:solidFill>
                <a:latin typeface="Arial Narrow" pitchFamily="34" charset="0"/>
              </a:rPr>
              <a:t>games</a:t>
            </a:r>
            <a:r>
              <a:rPr lang="fr-FR" sz="2000" dirty="0">
                <a:solidFill>
                  <a:schemeClr val="tx1"/>
                </a:solidFill>
                <a:latin typeface="Arial Narrow" pitchFamily="34" charset="0"/>
              </a:rPr>
              <a:t>), software and </a:t>
            </a:r>
            <a:r>
              <a:rPr lang="fr-FR" sz="2000" dirty="0" err="1">
                <a:solidFill>
                  <a:schemeClr val="tx1"/>
                </a:solidFill>
                <a:latin typeface="Arial Narrow" pitchFamily="34" charset="0"/>
              </a:rPr>
              <a:t>cloud</a:t>
            </a:r>
            <a:r>
              <a:rPr lang="fr-FR" sz="2000" dirty="0">
                <a:solidFill>
                  <a:schemeClr val="tx1"/>
                </a:solidFill>
                <a:latin typeface="Arial Narrow" pitchFamily="34" charset="0"/>
              </a:rPr>
              <a:t> services, e-learning, online </a:t>
            </a:r>
            <a:r>
              <a:rPr lang="fr-FR" sz="2000" dirty="0" err="1">
                <a:solidFill>
                  <a:schemeClr val="tx1"/>
                </a:solidFill>
                <a:latin typeface="Arial Narrow" pitchFamily="34" charset="0"/>
              </a:rPr>
              <a:t>press</a:t>
            </a:r>
            <a:r>
              <a:rPr lang="fr-FR" sz="2000" dirty="0">
                <a:solidFill>
                  <a:schemeClr val="tx1"/>
                </a:solidFill>
                <a:latin typeface="Arial Narrow" pitchFamily="34" charset="0"/>
              </a:rPr>
              <a:t>, </a:t>
            </a:r>
            <a:r>
              <a:rPr lang="fr-FR" sz="2000" dirty="0" err="1">
                <a:solidFill>
                  <a:schemeClr val="tx1"/>
                </a:solidFill>
                <a:latin typeface="Arial Narrow" pitchFamily="34" charset="0"/>
              </a:rPr>
              <a:t>website</a:t>
            </a:r>
            <a:r>
              <a:rPr lang="fr-FR" sz="2000" dirty="0">
                <a:solidFill>
                  <a:schemeClr val="tx1"/>
                </a:solidFill>
                <a:latin typeface="Arial Narrow" pitchFamily="34" charset="0"/>
              </a:rPr>
              <a:t> </a:t>
            </a:r>
            <a:r>
              <a:rPr lang="fr-FR" sz="2000" dirty="0" err="1">
                <a:solidFill>
                  <a:schemeClr val="tx1"/>
                </a:solidFill>
                <a:latin typeface="Arial Narrow" pitchFamily="34" charset="0"/>
              </a:rPr>
              <a:t>hosting</a:t>
            </a:r>
            <a:r>
              <a:rPr lang="fr-FR" sz="2000" dirty="0" smtClean="0">
                <a:solidFill>
                  <a:schemeClr val="tx1"/>
                </a:solidFill>
                <a:latin typeface="Arial Narrow" pitchFamily="34" charset="0"/>
              </a:rPr>
              <a:t>.</a:t>
            </a:r>
          </a:p>
          <a:p>
            <a:pPr marL="0" lvl="0" indent="0" algn="just">
              <a:buNone/>
            </a:pPr>
            <a:endParaRPr lang="fr-FR" sz="2000" dirty="0">
              <a:solidFill>
                <a:schemeClr val="tx1"/>
              </a:solidFill>
              <a:latin typeface="Arial Narrow" pitchFamily="34" charset="0"/>
            </a:endParaRPr>
          </a:p>
          <a:p>
            <a:pPr marL="0" lvl="0" indent="0" algn="just">
              <a:buNone/>
            </a:pPr>
            <a:r>
              <a:rPr lang="fr-FR" sz="2000" b="1" dirty="0">
                <a:solidFill>
                  <a:schemeClr val="tx1"/>
                </a:solidFill>
                <a:latin typeface="Arial Narrow" pitchFamily="34" charset="0"/>
              </a:rPr>
              <a:t>Performance</a:t>
            </a:r>
            <a:r>
              <a:rPr lang="fr-FR" sz="2000" dirty="0">
                <a:solidFill>
                  <a:schemeClr val="tx1"/>
                </a:solidFill>
                <a:latin typeface="Arial Narrow" pitchFamily="34" charset="0"/>
              </a:rPr>
              <a:t>: In </a:t>
            </a:r>
            <a:r>
              <a:rPr lang="fr-FR" sz="2000" dirty="0" err="1">
                <a:solidFill>
                  <a:schemeClr val="tx1"/>
                </a:solidFill>
                <a:latin typeface="Arial Narrow" pitchFamily="34" charset="0"/>
              </a:rPr>
              <a:t>only</a:t>
            </a:r>
            <a:r>
              <a:rPr lang="fr-FR" sz="2000" dirty="0">
                <a:solidFill>
                  <a:schemeClr val="tx1"/>
                </a:solidFill>
                <a:latin typeface="Arial Narrow" pitchFamily="34" charset="0"/>
              </a:rPr>
              <a:t> five </a:t>
            </a:r>
            <a:r>
              <a:rPr lang="fr-FR" sz="2000" dirty="0" err="1">
                <a:solidFill>
                  <a:schemeClr val="tx1"/>
                </a:solidFill>
                <a:latin typeface="Arial Narrow" pitchFamily="34" charset="0"/>
              </a:rPr>
              <a:t>months</a:t>
            </a:r>
            <a:r>
              <a:rPr lang="fr-FR" sz="2000" dirty="0">
                <a:solidFill>
                  <a:schemeClr val="tx1"/>
                </a:solidFill>
                <a:latin typeface="Arial Narrow" pitchFamily="34" charset="0"/>
              </a:rPr>
              <a:t>, </a:t>
            </a:r>
            <a:r>
              <a:rPr lang="fr-FR" sz="2000" dirty="0" err="1">
                <a:solidFill>
                  <a:schemeClr val="tx1"/>
                </a:solidFill>
                <a:latin typeface="Arial Narrow" pitchFamily="34" charset="0"/>
              </a:rPr>
              <a:t>tax</a:t>
            </a:r>
            <a:r>
              <a:rPr lang="fr-FR" sz="2000" dirty="0">
                <a:solidFill>
                  <a:schemeClr val="tx1"/>
                </a:solidFill>
                <a:latin typeface="Arial Narrow" pitchFamily="34" charset="0"/>
              </a:rPr>
              <a:t> collection has </a:t>
            </a:r>
            <a:r>
              <a:rPr lang="fr-FR" sz="2000" dirty="0" err="1">
                <a:solidFill>
                  <a:schemeClr val="tx1"/>
                </a:solidFill>
                <a:latin typeface="Arial Narrow" pitchFamily="34" charset="0"/>
              </a:rPr>
              <a:t>already</a:t>
            </a:r>
            <a:r>
              <a:rPr lang="fr-FR" sz="2000" dirty="0">
                <a:solidFill>
                  <a:schemeClr val="tx1"/>
                </a:solidFill>
                <a:latin typeface="Arial Narrow" pitchFamily="34" charset="0"/>
              </a:rPr>
              <a:t> </a:t>
            </a:r>
            <a:r>
              <a:rPr lang="fr-FR" sz="2000" dirty="0" err="1">
                <a:solidFill>
                  <a:schemeClr val="tx1"/>
                </a:solidFill>
                <a:latin typeface="Arial Narrow" pitchFamily="34" charset="0"/>
              </a:rPr>
              <a:t>reached</a:t>
            </a:r>
            <a:r>
              <a:rPr lang="fr-FR" sz="2000" dirty="0">
                <a:solidFill>
                  <a:schemeClr val="tx1"/>
                </a:solidFill>
                <a:latin typeface="Arial Narrow" pitchFamily="34" charset="0"/>
              </a:rPr>
              <a:t> </a:t>
            </a:r>
            <a:r>
              <a:rPr lang="fr-FR" sz="2000" b="1" dirty="0">
                <a:solidFill>
                  <a:schemeClr val="tx1"/>
                </a:solidFill>
                <a:latin typeface="Arial Narrow" pitchFamily="34" charset="0"/>
              </a:rPr>
              <a:t>1 billion CFA francs</a:t>
            </a:r>
            <a:r>
              <a:rPr lang="fr-FR" sz="2000" dirty="0" smtClean="0">
                <a:solidFill>
                  <a:schemeClr val="tx1"/>
                </a:solidFill>
                <a:latin typeface="Arial Narrow" pitchFamily="34" charset="0"/>
              </a:rPr>
              <a:t>.</a:t>
            </a:r>
          </a:p>
          <a:p>
            <a:pPr marL="0" lvl="0" indent="0" algn="just">
              <a:buNone/>
            </a:pPr>
            <a:endParaRPr lang="fr-FR" sz="2000" dirty="0">
              <a:solidFill>
                <a:schemeClr val="tx1"/>
              </a:solidFill>
              <a:latin typeface="Arial Narrow" pitchFamily="34" charset="0"/>
            </a:endParaRPr>
          </a:p>
          <a:p>
            <a:pPr marL="0" lvl="0" indent="0" algn="just">
              <a:buNone/>
            </a:pPr>
            <a:r>
              <a:rPr lang="fr-FR" sz="2000" b="1" dirty="0" err="1">
                <a:solidFill>
                  <a:schemeClr val="tx1"/>
                </a:solidFill>
                <a:latin typeface="Arial Narrow" pitchFamily="34" charset="0"/>
              </a:rPr>
              <a:t>Positioning</a:t>
            </a:r>
            <a:r>
              <a:rPr lang="fr-FR" sz="2000" dirty="0">
                <a:solidFill>
                  <a:schemeClr val="tx1"/>
                </a:solidFill>
                <a:latin typeface="Arial Narrow" pitchFamily="34" charset="0"/>
              </a:rPr>
              <a:t>: </a:t>
            </a:r>
            <a:r>
              <a:rPr lang="fr-FR" sz="2000" dirty="0" err="1">
                <a:solidFill>
                  <a:schemeClr val="tx1"/>
                </a:solidFill>
                <a:latin typeface="Arial Narrow" pitchFamily="34" charset="0"/>
              </a:rPr>
              <a:t>Senegal</a:t>
            </a:r>
            <a:r>
              <a:rPr lang="fr-FR" sz="2000" dirty="0">
                <a:solidFill>
                  <a:schemeClr val="tx1"/>
                </a:solidFill>
                <a:latin typeface="Arial Narrow" pitchFamily="34" charset="0"/>
              </a:rPr>
              <a:t> </a:t>
            </a:r>
            <a:r>
              <a:rPr lang="fr-FR" sz="2000" dirty="0" err="1">
                <a:solidFill>
                  <a:schemeClr val="tx1"/>
                </a:solidFill>
                <a:latin typeface="Arial Narrow" pitchFamily="34" charset="0"/>
              </a:rPr>
              <a:t>became</a:t>
            </a:r>
            <a:r>
              <a:rPr lang="fr-FR" sz="2000" dirty="0">
                <a:solidFill>
                  <a:schemeClr val="tx1"/>
                </a:solidFill>
                <a:latin typeface="Arial Narrow" pitchFamily="34" charset="0"/>
              </a:rPr>
              <a:t> the </a:t>
            </a:r>
            <a:r>
              <a:rPr lang="fr-FR" sz="2000" b="1" dirty="0">
                <a:solidFill>
                  <a:schemeClr val="tx1"/>
                </a:solidFill>
                <a:latin typeface="Arial Narrow" pitchFamily="34" charset="0"/>
              </a:rPr>
              <a:t>22nd </a:t>
            </a:r>
            <a:r>
              <a:rPr lang="fr-FR" sz="2000" b="1" dirty="0" err="1">
                <a:solidFill>
                  <a:schemeClr val="tx1"/>
                </a:solidFill>
                <a:latin typeface="Arial Narrow" pitchFamily="34" charset="0"/>
              </a:rPr>
              <a:t>African</a:t>
            </a:r>
            <a:r>
              <a:rPr lang="fr-FR" sz="2000" b="1" dirty="0">
                <a:solidFill>
                  <a:schemeClr val="tx1"/>
                </a:solidFill>
                <a:latin typeface="Arial Narrow" pitchFamily="34" charset="0"/>
              </a:rPr>
              <a:t> country</a:t>
            </a:r>
            <a:r>
              <a:rPr lang="fr-FR" sz="2000" dirty="0">
                <a:solidFill>
                  <a:schemeClr val="tx1"/>
                </a:solidFill>
                <a:latin typeface="Arial Narrow" pitchFamily="34" charset="0"/>
              </a:rPr>
              <a:t> to </a:t>
            </a:r>
            <a:r>
              <a:rPr lang="fr-FR" sz="2000" dirty="0" err="1">
                <a:solidFill>
                  <a:schemeClr val="tx1"/>
                </a:solidFill>
                <a:latin typeface="Arial Narrow" pitchFamily="34" charset="0"/>
              </a:rPr>
              <a:t>implement</a:t>
            </a:r>
            <a:r>
              <a:rPr lang="fr-FR" sz="2000" dirty="0">
                <a:solidFill>
                  <a:schemeClr val="tx1"/>
                </a:solidFill>
                <a:latin typeface="Arial Narrow" pitchFamily="34" charset="0"/>
              </a:rPr>
              <a:t> VAT on digital services, </a:t>
            </a:r>
            <a:r>
              <a:rPr lang="fr-FR" sz="2000" dirty="0" err="1">
                <a:solidFill>
                  <a:schemeClr val="tx1"/>
                </a:solidFill>
                <a:latin typeface="Arial Narrow" pitchFamily="34" charset="0"/>
              </a:rPr>
              <a:t>targeting</a:t>
            </a:r>
            <a:r>
              <a:rPr lang="fr-FR" sz="2000" dirty="0">
                <a:solidFill>
                  <a:schemeClr val="tx1"/>
                </a:solidFill>
                <a:latin typeface="Arial Narrow" pitchFamily="34" charset="0"/>
              </a:rPr>
              <a:t> the </a:t>
            </a:r>
            <a:r>
              <a:rPr lang="fr-FR" sz="2000" dirty="0" err="1">
                <a:solidFill>
                  <a:schemeClr val="tx1"/>
                </a:solidFill>
                <a:latin typeface="Arial Narrow" pitchFamily="34" charset="0"/>
              </a:rPr>
              <a:t>activities</a:t>
            </a:r>
            <a:r>
              <a:rPr lang="fr-FR" sz="2000" dirty="0">
                <a:solidFill>
                  <a:schemeClr val="tx1"/>
                </a:solidFill>
                <a:latin typeface="Arial Narrow" pitchFamily="34" charset="0"/>
              </a:rPr>
              <a:t> of digital </a:t>
            </a:r>
            <a:r>
              <a:rPr lang="fr-FR" sz="2000" dirty="0" err="1">
                <a:solidFill>
                  <a:schemeClr val="tx1"/>
                </a:solidFill>
                <a:latin typeface="Arial Narrow" pitchFamily="34" charset="0"/>
              </a:rPr>
              <a:t>giants</a:t>
            </a:r>
            <a:r>
              <a:rPr lang="fr-FR" sz="2000" dirty="0">
                <a:solidFill>
                  <a:schemeClr val="tx1"/>
                </a:solidFill>
                <a:latin typeface="Arial Narrow" pitchFamily="34" charset="0"/>
              </a:rPr>
              <a:t> (GAFAM).</a:t>
            </a:r>
          </a:p>
          <a:p>
            <a:pPr marL="0" indent="0">
              <a:buNone/>
            </a:pPr>
            <a:endParaRPr lang="fr-FR" dirty="0"/>
          </a:p>
        </p:txBody>
      </p:sp>
      <p:sp>
        <p:nvSpPr>
          <p:cNvPr id="4" name="Espace réservé du pied de page 3"/>
          <p:cNvSpPr>
            <a:spLocks noGrp="1"/>
          </p:cNvSpPr>
          <p:nvPr>
            <p:ph type="ftr" sz="quarter" idx="11"/>
          </p:nvPr>
        </p:nvSpPr>
        <p:spPr>
          <a:xfrm>
            <a:off x="457200" y="6356350"/>
            <a:ext cx="7509933" cy="365125"/>
          </a:xfrm>
          <a:solidFill>
            <a:schemeClr val="bg2"/>
          </a:solidFill>
          <a:ln>
            <a:solidFill>
              <a:schemeClr val="bg2"/>
            </a:solidFill>
          </a:ln>
        </p:spPr>
        <p:txBody>
          <a:bodyPr/>
          <a:lstStyle/>
          <a:p>
            <a:r>
              <a:rPr lang="en-US" b="1" dirty="0" smtClean="0">
                <a:solidFill>
                  <a:schemeClr val="accent1">
                    <a:lumMod val="75000"/>
                  </a:schemeClr>
                </a:solidFill>
                <a:latin typeface="Arial Narrow" pitchFamily="34" charset="0"/>
              </a:rPr>
              <a:t>Ibrahima Barry - ATAIC Workshop 2025</a:t>
            </a:r>
            <a:endParaRPr lang="en-US" b="1" dirty="0">
              <a:solidFill>
                <a:schemeClr val="accent1">
                  <a:lumMod val="75000"/>
                </a:schemeClr>
              </a:solidFill>
              <a:latin typeface="Arial Narrow" pitchFamily="34" charset="0"/>
            </a:endParaRPr>
          </a:p>
        </p:txBody>
      </p:sp>
      <p:sp>
        <p:nvSpPr>
          <p:cNvPr id="5" name="Espace réservé du numéro de diapositive 4"/>
          <p:cNvSpPr>
            <a:spLocks noGrp="1"/>
          </p:cNvSpPr>
          <p:nvPr>
            <p:ph type="sldNum" sz="quarter" idx="12"/>
          </p:nvPr>
        </p:nvSpPr>
        <p:spPr>
          <a:xfrm>
            <a:off x="7603068" y="6356350"/>
            <a:ext cx="364066" cy="365125"/>
          </a:xfrm>
        </p:spPr>
        <p:txBody>
          <a:bodyPr>
            <a:normAutofit/>
          </a:bodyPr>
          <a:lstStyle/>
          <a:p>
            <a:fld id="{C1FF6DA9-008F-8B48-92A6-B652298478BF}" type="slidenum">
              <a:rPr lang="en-US" smtClean="0"/>
              <a:t>5</a:t>
            </a:fld>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333" y="6332008"/>
            <a:ext cx="575734" cy="38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728703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6467" y="457201"/>
            <a:ext cx="8229600" cy="889000"/>
          </a:xfrm>
          <a:solidFill>
            <a:schemeClr val="bg2"/>
          </a:solidFill>
          <a:ln>
            <a:solidFill>
              <a:schemeClr val="bg2"/>
            </a:solidFill>
          </a:ln>
        </p:spPr>
        <p:txBody>
          <a:bodyPr/>
          <a:lstStyle/>
          <a:p>
            <a:r>
              <a:rPr lang="fr-FR" sz="3200" b="1" dirty="0" err="1">
                <a:effectLst/>
                <a:latin typeface="Arial Narrow" pitchFamily="34" charset="0"/>
              </a:rPr>
              <a:t>Opportunities</a:t>
            </a:r>
            <a:r>
              <a:rPr lang="fr-FR" sz="3200" b="1" dirty="0">
                <a:effectLst/>
                <a:latin typeface="Arial Narrow" pitchFamily="34" charset="0"/>
              </a:rPr>
              <a:t> of </a:t>
            </a:r>
            <a:r>
              <a:rPr lang="fr-FR" sz="3200" b="1" dirty="0" err="1">
                <a:effectLst/>
                <a:latin typeface="Arial Narrow" pitchFamily="34" charset="0"/>
              </a:rPr>
              <a:t>Taxing</a:t>
            </a:r>
            <a:r>
              <a:rPr lang="fr-FR" sz="3200" b="1" dirty="0">
                <a:effectLst/>
                <a:latin typeface="Arial Narrow" pitchFamily="34" charset="0"/>
              </a:rPr>
              <a:t> Digital Transactions</a:t>
            </a:r>
            <a:endParaRPr lang="fr-FR" sz="3200" dirty="0">
              <a:effectLst/>
              <a:latin typeface="Arial Narrow" pitchFamily="34" charset="0"/>
            </a:endParaRPr>
          </a:p>
        </p:txBody>
      </p:sp>
      <p:sp>
        <p:nvSpPr>
          <p:cNvPr id="3" name="Content Placeholder 2"/>
          <p:cNvSpPr>
            <a:spLocks noGrp="1"/>
          </p:cNvSpPr>
          <p:nvPr>
            <p:ph idx="1"/>
          </p:nvPr>
        </p:nvSpPr>
        <p:spPr>
          <a:xfrm>
            <a:off x="516467" y="1422400"/>
            <a:ext cx="8229600" cy="4732867"/>
          </a:xfrm>
          <a:ln>
            <a:solidFill>
              <a:schemeClr val="bg2"/>
            </a:solidFill>
          </a:ln>
        </p:spPr>
        <p:txBody>
          <a:bodyPr>
            <a:normAutofit/>
          </a:bodyPr>
          <a:lstStyle/>
          <a:p>
            <a:pPr marL="0" indent="0" algn="just">
              <a:buNone/>
            </a:pPr>
            <a:endParaRPr lang="fr-FR" sz="2000" dirty="0" smtClean="0">
              <a:solidFill>
                <a:schemeClr val="tx1"/>
              </a:solidFill>
              <a:latin typeface="Arial Narrow" pitchFamily="34" charset="0"/>
            </a:endParaRPr>
          </a:p>
          <a:p>
            <a:pPr marL="0" indent="0" algn="just">
              <a:buNone/>
            </a:pPr>
            <a:r>
              <a:rPr lang="fr-FR" sz="1800" b="1" dirty="0" smtClean="0">
                <a:solidFill>
                  <a:schemeClr val="tx1"/>
                </a:solidFill>
                <a:latin typeface="Arial Narrow" pitchFamily="34" charset="0"/>
              </a:rPr>
              <a:t>2</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Tax</a:t>
            </a:r>
            <a:r>
              <a:rPr lang="fr-FR" sz="1800" b="1" dirty="0">
                <a:solidFill>
                  <a:schemeClr val="tx1"/>
                </a:solidFill>
                <a:latin typeface="Arial Narrow" pitchFamily="34" charset="0"/>
              </a:rPr>
              <a:t> on Money </a:t>
            </a:r>
            <a:r>
              <a:rPr lang="fr-FR" sz="1800" b="1" dirty="0" err="1" smtClean="0">
                <a:solidFill>
                  <a:schemeClr val="tx1"/>
                </a:solidFill>
                <a:latin typeface="Arial Narrow" pitchFamily="34" charset="0"/>
              </a:rPr>
              <a:t>Transfers</a:t>
            </a:r>
            <a:r>
              <a:rPr lang="fr-FR" sz="1800" b="1" dirty="0" smtClean="0">
                <a:solidFill>
                  <a:schemeClr val="tx1"/>
                </a:solidFill>
                <a:latin typeface="Arial Narrow" pitchFamily="34" charset="0"/>
              </a:rPr>
              <a:t>:</a:t>
            </a:r>
            <a:endParaRPr lang="fr-FR" sz="1800" dirty="0">
              <a:solidFill>
                <a:schemeClr val="tx1"/>
              </a:solidFill>
              <a:latin typeface="Arial Narrow" pitchFamily="34" charset="0"/>
            </a:endParaRPr>
          </a:p>
          <a:p>
            <a:pPr marL="0" indent="0" algn="just">
              <a:buNone/>
            </a:pPr>
            <a:endParaRPr lang="fr-FR" sz="1800" dirty="0" smtClean="0">
              <a:solidFill>
                <a:schemeClr val="tx1"/>
              </a:solidFill>
              <a:latin typeface="Arial Narrow" pitchFamily="34" charset="0"/>
            </a:endParaRPr>
          </a:p>
          <a:p>
            <a:pPr marL="0" indent="0" algn="just">
              <a:buNone/>
            </a:pPr>
            <a:r>
              <a:rPr lang="fr-FR" sz="1800" dirty="0" smtClean="0">
                <a:solidFill>
                  <a:schemeClr val="tx1"/>
                </a:solidFill>
                <a:latin typeface="Arial Narrow" pitchFamily="34" charset="0"/>
              </a:rPr>
              <a:t>A </a:t>
            </a:r>
            <a:r>
              <a:rPr lang="fr-FR" sz="1800" b="1" dirty="0">
                <a:solidFill>
                  <a:schemeClr val="tx1"/>
                </a:solidFill>
                <a:latin typeface="Arial Narrow" pitchFamily="34" charset="0"/>
              </a:rPr>
              <a:t>0.5% </a:t>
            </a:r>
            <a:r>
              <a:rPr lang="fr-FR" sz="1800" b="1" dirty="0" err="1">
                <a:solidFill>
                  <a:schemeClr val="tx1"/>
                </a:solidFill>
                <a:latin typeface="Arial Narrow" pitchFamily="34" charset="0"/>
              </a:rPr>
              <a:t>tax</a:t>
            </a:r>
            <a:r>
              <a:rPr lang="fr-FR" sz="1800" dirty="0">
                <a:solidFill>
                  <a:schemeClr val="tx1"/>
                </a:solidFill>
                <a:latin typeface="Arial Narrow" pitchFamily="34" charset="0"/>
              </a:rPr>
              <a:t> (</a:t>
            </a:r>
            <a:r>
              <a:rPr lang="fr-FR" sz="1800" dirty="0" err="1">
                <a:solidFill>
                  <a:schemeClr val="tx1"/>
                </a:solidFill>
                <a:latin typeface="Arial Narrow" pitchFamily="34" charset="0"/>
              </a:rPr>
              <a:t>capped</a:t>
            </a:r>
            <a:r>
              <a:rPr lang="fr-FR" sz="1800" dirty="0">
                <a:solidFill>
                  <a:schemeClr val="tx1"/>
                </a:solidFill>
                <a:latin typeface="Arial Narrow" pitchFamily="34" charset="0"/>
              </a:rPr>
              <a:t> </a:t>
            </a:r>
            <a:r>
              <a:rPr lang="fr-FR" sz="1800" dirty="0" err="1">
                <a:solidFill>
                  <a:schemeClr val="tx1"/>
                </a:solidFill>
                <a:latin typeface="Arial Narrow" pitchFamily="34" charset="0"/>
              </a:rPr>
              <a:t>at</a:t>
            </a:r>
            <a:r>
              <a:rPr lang="fr-FR" sz="1800" dirty="0">
                <a:solidFill>
                  <a:schemeClr val="tx1"/>
                </a:solidFill>
                <a:latin typeface="Arial Narrow" pitchFamily="34" charset="0"/>
              </a:rPr>
              <a:t> 2,000 CFA francs per transaction) </a:t>
            </a:r>
            <a:r>
              <a:rPr lang="fr-FR" sz="1800" dirty="0" err="1">
                <a:solidFill>
                  <a:schemeClr val="tx1"/>
                </a:solidFill>
                <a:latin typeface="Arial Narrow" pitchFamily="34" charset="0"/>
              </a:rPr>
              <a:t>is</a:t>
            </a:r>
            <a:r>
              <a:rPr lang="fr-FR" sz="1800" dirty="0">
                <a:solidFill>
                  <a:schemeClr val="tx1"/>
                </a:solidFill>
                <a:latin typeface="Arial Narrow" pitchFamily="34" charset="0"/>
              </a:rPr>
              <a:t> </a:t>
            </a:r>
            <a:r>
              <a:rPr lang="fr-FR" sz="1800" dirty="0" err="1">
                <a:solidFill>
                  <a:schemeClr val="tx1"/>
                </a:solidFill>
                <a:latin typeface="Arial Narrow" pitchFamily="34" charset="0"/>
              </a:rPr>
              <a:t>applied</a:t>
            </a:r>
            <a:r>
              <a:rPr lang="fr-FR" sz="1800" dirty="0">
                <a:solidFill>
                  <a:schemeClr val="tx1"/>
                </a:solidFill>
                <a:latin typeface="Arial Narrow" pitchFamily="34" charset="0"/>
              </a:rPr>
              <a:t> to </a:t>
            </a:r>
            <a:r>
              <a:rPr lang="fr-FR" sz="1800" b="1" dirty="0">
                <a:solidFill>
                  <a:schemeClr val="tx1"/>
                </a:solidFill>
                <a:latin typeface="Arial Narrow" pitchFamily="34" charset="0"/>
              </a:rPr>
              <a:t>money </a:t>
            </a:r>
            <a:r>
              <a:rPr lang="fr-FR" sz="1800" b="1" dirty="0" err="1">
                <a:solidFill>
                  <a:schemeClr val="tx1"/>
                </a:solidFill>
                <a:latin typeface="Arial Narrow" pitchFamily="34" charset="0"/>
              </a:rPr>
              <a:t>transfer</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operations</a:t>
            </a:r>
            <a:r>
              <a:rPr lang="fr-FR" sz="1800" dirty="0">
                <a:solidFill>
                  <a:schemeClr val="tx1"/>
                </a:solidFill>
                <a:latin typeface="Arial Narrow" pitchFamily="34" charset="0"/>
              </a:rPr>
              <a:t> </a:t>
            </a:r>
            <a:r>
              <a:rPr lang="fr-FR" sz="1800" dirty="0" err="1">
                <a:solidFill>
                  <a:schemeClr val="tx1"/>
                </a:solidFill>
                <a:latin typeface="Arial Narrow" pitchFamily="34" charset="0"/>
              </a:rPr>
              <a:t>performed</a:t>
            </a:r>
            <a:r>
              <a:rPr lang="fr-FR" sz="1800" dirty="0">
                <a:solidFill>
                  <a:schemeClr val="tx1"/>
                </a:solidFill>
                <a:latin typeface="Arial Narrow" pitchFamily="34" charset="0"/>
              </a:rPr>
              <a:t> via mobile phones and </a:t>
            </a:r>
            <a:r>
              <a:rPr lang="fr-FR" sz="1800" dirty="0" err="1">
                <a:solidFill>
                  <a:schemeClr val="tx1"/>
                </a:solidFill>
                <a:latin typeface="Arial Narrow" pitchFamily="34" charset="0"/>
              </a:rPr>
              <a:t>bank</a:t>
            </a:r>
            <a:r>
              <a:rPr lang="fr-FR" sz="1800" dirty="0">
                <a:solidFill>
                  <a:schemeClr val="tx1"/>
                </a:solidFill>
                <a:latin typeface="Arial Narrow" pitchFamily="34" charset="0"/>
              </a:rPr>
              <a:t> </a:t>
            </a:r>
            <a:r>
              <a:rPr lang="fr-FR" sz="1800" dirty="0" err="1">
                <a:solidFill>
                  <a:schemeClr val="tx1"/>
                </a:solidFill>
                <a:latin typeface="Arial Narrow" pitchFamily="34" charset="0"/>
              </a:rPr>
              <a:t>cards</a:t>
            </a:r>
            <a:r>
              <a:rPr lang="fr-FR" sz="1800" dirty="0" smtClean="0">
                <a:solidFill>
                  <a:schemeClr val="tx1"/>
                </a:solidFill>
                <a:latin typeface="Arial Narrow" pitchFamily="34" charset="0"/>
              </a:rPr>
              <a:t>.</a:t>
            </a:r>
          </a:p>
          <a:p>
            <a:pPr marL="0" indent="0" algn="just">
              <a:buNone/>
            </a:pPr>
            <a:endParaRPr lang="fr-FR" sz="1800" dirty="0">
              <a:solidFill>
                <a:schemeClr val="tx1"/>
              </a:solidFill>
              <a:latin typeface="Arial Narrow" pitchFamily="34" charset="0"/>
            </a:endParaRPr>
          </a:p>
          <a:p>
            <a:pPr marL="0" lvl="0" indent="0" algn="just">
              <a:buNone/>
            </a:pPr>
            <a:r>
              <a:rPr lang="fr-FR" sz="1800" b="1" dirty="0">
                <a:solidFill>
                  <a:schemeClr val="tx1"/>
                </a:solidFill>
                <a:latin typeface="Arial Narrow" pitchFamily="34" charset="0"/>
              </a:rPr>
              <a:t>Exemptions</a:t>
            </a:r>
            <a:r>
              <a:rPr lang="fr-FR" sz="1800" dirty="0">
                <a:solidFill>
                  <a:schemeClr val="tx1"/>
                </a:solidFill>
                <a:latin typeface="Arial Narrow" pitchFamily="34" charset="0"/>
              </a:rPr>
              <a:t>: </a:t>
            </a:r>
            <a:r>
              <a:rPr lang="fr-FR" sz="1800" dirty="0" err="1">
                <a:solidFill>
                  <a:schemeClr val="tx1"/>
                </a:solidFill>
                <a:latin typeface="Arial Narrow" pitchFamily="34" charset="0"/>
              </a:rPr>
              <a:t>deposits</a:t>
            </a:r>
            <a:r>
              <a:rPr lang="fr-FR" sz="1800" dirty="0">
                <a:solidFill>
                  <a:schemeClr val="tx1"/>
                </a:solidFill>
                <a:latin typeface="Arial Narrow" pitchFamily="34" charset="0"/>
              </a:rPr>
              <a:t>, </a:t>
            </a:r>
            <a:r>
              <a:rPr lang="fr-FR" sz="1800" dirty="0" err="1">
                <a:solidFill>
                  <a:schemeClr val="tx1"/>
                </a:solidFill>
                <a:latin typeface="Arial Narrow" pitchFamily="34" charset="0"/>
              </a:rPr>
              <a:t>small</a:t>
            </a:r>
            <a:r>
              <a:rPr lang="fr-FR" sz="1800" dirty="0">
                <a:solidFill>
                  <a:schemeClr val="tx1"/>
                </a:solidFill>
                <a:latin typeface="Arial Narrow" pitchFamily="34" charset="0"/>
              </a:rPr>
              <a:t> </a:t>
            </a:r>
            <a:r>
              <a:rPr lang="fr-FR" sz="1800" dirty="0" err="1">
                <a:solidFill>
                  <a:schemeClr val="tx1"/>
                </a:solidFill>
                <a:latin typeface="Arial Narrow" pitchFamily="34" charset="0"/>
              </a:rPr>
              <a:t>withdrawals</a:t>
            </a:r>
            <a:r>
              <a:rPr lang="fr-FR" sz="1800" dirty="0">
                <a:solidFill>
                  <a:schemeClr val="tx1"/>
                </a:solidFill>
                <a:latin typeface="Arial Narrow" pitchFamily="34" charset="0"/>
              </a:rPr>
              <a:t> (≤ 20,000 CFA/</a:t>
            </a:r>
            <a:r>
              <a:rPr lang="fr-FR" sz="1800" dirty="0" err="1">
                <a:solidFill>
                  <a:schemeClr val="tx1"/>
                </a:solidFill>
                <a:latin typeface="Arial Narrow" pitchFamily="34" charset="0"/>
              </a:rPr>
              <a:t>day</a:t>
            </a:r>
            <a:r>
              <a:rPr lang="fr-FR" sz="1800" dirty="0">
                <a:solidFill>
                  <a:schemeClr val="tx1"/>
                </a:solidFill>
                <a:latin typeface="Arial Narrow" pitchFamily="34" charset="0"/>
              </a:rPr>
              <a:t>), </a:t>
            </a:r>
            <a:r>
              <a:rPr lang="fr-FR" sz="1800" dirty="0" err="1">
                <a:solidFill>
                  <a:schemeClr val="tx1"/>
                </a:solidFill>
                <a:latin typeface="Arial Narrow" pitchFamily="34" charset="0"/>
              </a:rPr>
              <a:t>bank</a:t>
            </a:r>
            <a:r>
              <a:rPr lang="fr-FR" sz="1800" dirty="0">
                <a:solidFill>
                  <a:schemeClr val="tx1"/>
                </a:solidFill>
                <a:latin typeface="Arial Narrow" pitchFamily="34" charset="0"/>
              </a:rPr>
              <a:t> </a:t>
            </a:r>
            <a:r>
              <a:rPr lang="fr-FR" sz="1800" dirty="0" err="1">
                <a:solidFill>
                  <a:schemeClr val="tx1"/>
                </a:solidFill>
                <a:latin typeface="Arial Narrow" pitchFamily="34" charset="0"/>
              </a:rPr>
              <a:t>transfers</a:t>
            </a:r>
            <a:r>
              <a:rPr lang="fr-FR" sz="1800" dirty="0">
                <a:solidFill>
                  <a:schemeClr val="tx1"/>
                </a:solidFill>
                <a:latin typeface="Arial Narrow" pitchFamily="34" charset="0"/>
              </a:rPr>
              <a:t>, </a:t>
            </a:r>
            <a:r>
              <a:rPr lang="fr-FR" sz="1800" dirty="0" err="1">
                <a:solidFill>
                  <a:schemeClr val="tx1"/>
                </a:solidFill>
                <a:latin typeface="Arial Narrow" pitchFamily="34" charset="0"/>
              </a:rPr>
              <a:t>operator</a:t>
            </a:r>
            <a:r>
              <a:rPr lang="fr-FR" sz="1800" dirty="0">
                <a:solidFill>
                  <a:schemeClr val="tx1"/>
                </a:solidFill>
                <a:latin typeface="Arial Narrow" pitchFamily="34" charset="0"/>
              </a:rPr>
              <a:t>-to-</a:t>
            </a:r>
            <a:r>
              <a:rPr lang="fr-FR" sz="1800" dirty="0" err="1">
                <a:solidFill>
                  <a:schemeClr val="tx1"/>
                </a:solidFill>
                <a:latin typeface="Arial Narrow" pitchFamily="34" charset="0"/>
              </a:rPr>
              <a:t>operator</a:t>
            </a:r>
            <a:r>
              <a:rPr lang="fr-FR" sz="1800" dirty="0">
                <a:solidFill>
                  <a:schemeClr val="tx1"/>
                </a:solidFill>
                <a:latin typeface="Arial Narrow" pitchFamily="34" charset="0"/>
              </a:rPr>
              <a:t> </a:t>
            </a:r>
            <a:r>
              <a:rPr lang="fr-FR" sz="1800" dirty="0" err="1">
                <a:solidFill>
                  <a:schemeClr val="tx1"/>
                </a:solidFill>
                <a:latin typeface="Arial Narrow" pitchFamily="34" charset="0"/>
              </a:rPr>
              <a:t>transfers</a:t>
            </a:r>
            <a:r>
              <a:rPr lang="fr-FR" sz="1800" dirty="0">
                <a:solidFill>
                  <a:schemeClr val="tx1"/>
                </a:solidFill>
                <a:latin typeface="Arial Narrow" pitchFamily="34" charset="0"/>
              </a:rPr>
              <a:t>, </a:t>
            </a:r>
            <a:r>
              <a:rPr lang="fr-FR" sz="1800" dirty="0" err="1">
                <a:solidFill>
                  <a:schemeClr val="tx1"/>
                </a:solidFill>
                <a:latin typeface="Arial Narrow" pitchFamily="34" charset="0"/>
              </a:rPr>
              <a:t>government</a:t>
            </a:r>
            <a:r>
              <a:rPr lang="fr-FR" sz="1800" dirty="0">
                <a:solidFill>
                  <a:schemeClr val="tx1"/>
                </a:solidFill>
                <a:latin typeface="Arial Narrow" pitchFamily="34" charset="0"/>
              </a:rPr>
              <a:t> </a:t>
            </a:r>
            <a:r>
              <a:rPr lang="fr-FR" sz="1800" dirty="0" err="1">
                <a:solidFill>
                  <a:schemeClr val="tx1"/>
                </a:solidFill>
                <a:latin typeface="Arial Narrow" pitchFamily="34" charset="0"/>
              </a:rPr>
              <a:t>transfers</a:t>
            </a:r>
            <a:r>
              <a:rPr lang="fr-FR" sz="1800" dirty="0">
                <a:solidFill>
                  <a:schemeClr val="tx1"/>
                </a:solidFill>
                <a:latin typeface="Arial Narrow" pitchFamily="34" charset="0"/>
              </a:rPr>
              <a:t>, salaries, and </a:t>
            </a:r>
            <a:r>
              <a:rPr lang="fr-FR" sz="1800" dirty="0" err="1">
                <a:solidFill>
                  <a:schemeClr val="tx1"/>
                </a:solidFill>
                <a:latin typeface="Arial Narrow" pitchFamily="34" charset="0"/>
              </a:rPr>
              <a:t>scholarships</a:t>
            </a:r>
            <a:r>
              <a:rPr lang="fr-FR" sz="1800" dirty="0" smtClean="0">
                <a:solidFill>
                  <a:schemeClr val="tx1"/>
                </a:solidFill>
                <a:latin typeface="Arial Narrow" pitchFamily="34" charset="0"/>
              </a:rPr>
              <a:t>.</a:t>
            </a:r>
          </a:p>
          <a:p>
            <a:pPr marL="0" lvl="0" indent="0" algn="just">
              <a:buNone/>
            </a:pPr>
            <a:endParaRPr lang="fr-FR" sz="1800" dirty="0">
              <a:solidFill>
                <a:schemeClr val="tx1"/>
              </a:solidFill>
              <a:latin typeface="Arial Narrow" pitchFamily="34" charset="0"/>
            </a:endParaRPr>
          </a:p>
          <a:p>
            <a:pPr marL="0" lvl="0" indent="0" algn="just">
              <a:buNone/>
            </a:pPr>
            <a:r>
              <a:rPr lang="fr-FR" sz="1800" b="1" dirty="0">
                <a:solidFill>
                  <a:schemeClr val="tx1"/>
                </a:solidFill>
                <a:latin typeface="Arial Narrow" pitchFamily="34" charset="0"/>
              </a:rPr>
              <a:t>Impact</a:t>
            </a:r>
            <a:r>
              <a:rPr lang="fr-FR" sz="1800" dirty="0">
                <a:solidFill>
                  <a:schemeClr val="tx1"/>
                </a:solidFill>
                <a:latin typeface="Arial Narrow" pitchFamily="34" charset="0"/>
              </a:rPr>
              <a:t>: </a:t>
            </a:r>
            <a:r>
              <a:rPr lang="fr-FR" sz="1800" dirty="0" err="1">
                <a:solidFill>
                  <a:schemeClr val="tx1"/>
                </a:solidFill>
                <a:latin typeface="Arial Narrow" pitchFamily="34" charset="0"/>
              </a:rPr>
              <a:t>While</a:t>
            </a:r>
            <a:r>
              <a:rPr lang="fr-FR" sz="1800" dirty="0">
                <a:solidFill>
                  <a:schemeClr val="tx1"/>
                </a:solidFill>
                <a:latin typeface="Arial Narrow" pitchFamily="34" charset="0"/>
              </a:rPr>
              <a:t> </a:t>
            </a:r>
            <a:r>
              <a:rPr lang="fr-FR" sz="1800" dirty="0" err="1">
                <a:solidFill>
                  <a:schemeClr val="tx1"/>
                </a:solidFill>
                <a:latin typeface="Arial Narrow" pitchFamily="34" charset="0"/>
              </a:rPr>
              <a:t>this</a:t>
            </a:r>
            <a:r>
              <a:rPr lang="fr-FR" sz="1800" dirty="0">
                <a:solidFill>
                  <a:schemeClr val="tx1"/>
                </a:solidFill>
                <a:latin typeface="Arial Narrow" pitchFamily="34" charset="0"/>
              </a:rPr>
              <a:t> </a:t>
            </a:r>
            <a:r>
              <a:rPr lang="fr-FR" sz="1800" dirty="0" err="1">
                <a:solidFill>
                  <a:schemeClr val="tx1"/>
                </a:solidFill>
                <a:latin typeface="Arial Narrow" pitchFamily="34" charset="0"/>
              </a:rPr>
              <a:t>tax</a:t>
            </a:r>
            <a:r>
              <a:rPr lang="fr-FR" sz="1800" dirty="0">
                <a:solidFill>
                  <a:schemeClr val="tx1"/>
                </a:solidFill>
                <a:latin typeface="Arial Narrow" pitchFamily="34" charset="0"/>
              </a:rPr>
              <a:t> </a:t>
            </a:r>
            <a:r>
              <a:rPr lang="fr-FR" sz="1800" dirty="0" err="1">
                <a:solidFill>
                  <a:schemeClr val="tx1"/>
                </a:solidFill>
                <a:latin typeface="Arial Narrow" pitchFamily="34" charset="0"/>
              </a:rPr>
              <a:t>helps</a:t>
            </a:r>
            <a:r>
              <a:rPr lang="fr-FR" sz="1800" dirty="0">
                <a:solidFill>
                  <a:schemeClr val="tx1"/>
                </a:solidFill>
                <a:latin typeface="Arial Narrow" pitchFamily="34" charset="0"/>
              </a:rPr>
              <a:t> capture a </a:t>
            </a:r>
            <a:r>
              <a:rPr lang="fr-FR" sz="1800" dirty="0" err="1">
                <a:solidFill>
                  <a:schemeClr val="tx1"/>
                </a:solidFill>
                <a:latin typeface="Arial Narrow" pitchFamily="34" charset="0"/>
              </a:rPr>
              <a:t>growing</a:t>
            </a:r>
            <a:r>
              <a:rPr lang="fr-FR" sz="1800" dirty="0">
                <a:solidFill>
                  <a:schemeClr val="tx1"/>
                </a:solidFill>
                <a:latin typeface="Arial Narrow" pitchFamily="34" charset="0"/>
              </a:rPr>
              <a:t> </a:t>
            </a:r>
            <a:r>
              <a:rPr lang="fr-FR" sz="1800" dirty="0" err="1">
                <a:solidFill>
                  <a:schemeClr val="tx1"/>
                </a:solidFill>
                <a:latin typeface="Arial Narrow" pitchFamily="34" charset="0"/>
              </a:rPr>
              <a:t>market</a:t>
            </a:r>
            <a:r>
              <a:rPr lang="fr-FR" sz="1800" dirty="0">
                <a:solidFill>
                  <a:schemeClr val="tx1"/>
                </a:solidFill>
                <a:latin typeface="Arial Narrow" pitchFamily="34" charset="0"/>
              </a:rPr>
              <a:t>, </a:t>
            </a:r>
            <a:r>
              <a:rPr lang="fr-FR" sz="1800" dirty="0" err="1">
                <a:solidFill>
                  <a:schemeClr val="tx1"/>
                </a:solidFill>
                <a:latin typeface="Arial Narrow" pitchFamily="34" charset="0"/>
              </a:rPr>
              <a:t>it</a:t>
            </a:r>
            <a:r>
              <a:rPr lang="fr-FR" sz="1800" dirty="0">
                <a:solidFill>
                  <a:schemeClr val="tx1"/>
                </a:solidFill>
                <a:latin typeface="Arial Narrow" pitchFamily="34" charset="0"/>
              </a:rPr>
              <a:t> </a:t>
            </a:r>
            <a:r>
              <a:rPr lang="fr-FR" sz="1800" dirty="0" err="1">
                <a:solidFill>
                  <a:schemeClr val="tx1"/>
                </a:solidFill>
                <a:latin typeface="Arial Narrow" pitchFamily="34" charset="0"/>
              </a:rPr>
              <a:t>also</a:t>
            </a:r>
            <a:r>
              <a:rPr lang="fr-FR" sz="1800" dirty="0">
                <a:solidFill>
                  <a:schemeClr val="tx1"/>
                </a:solidFill>
                <a:latin typeface="Arial Narrow" pitchFamily="34" charset="0"/>
              </a:rPr>
              <a:t> </a:t>
            </a:r>
            <a:r>
              <a:rPr lang="fr-FR" sz="1800" dirty="0" err="1">
                <a:solidFill>
                  <a:schemeClr val="tx1"/>
                </a:solidFill>
                <a:latin typeface="Arial Narrow" pitchFamily="34" charset="0"/>
              </a:rPr>
              <a:t>risks</a:t>
            </a:r>
            <a:r>
              <a:rPr lang="fr-FR" sz="1800" dirty="0">
                <a:solidFill>
                  <a:schemeClr val="tx1"/>
                </a:solidFill>
                <a:latin typeface="Arial Narrow" pitchFamily="34" charset="0"/>
              </a:rPr>
              <a:t> </a:t>
            </a:r>
            <a:r>
              <a:rPr lang="fr-FR" sz="1800" dirty="0" err="1">
                <a:solidFill>
                  <a:schemeClr val="tx1"/>
                </a:solidFill>
                <a:latin typeface="Arial Narrow" pitchFamily="34" charset="0"/>
              </a:rPr>
              <a:t>affecting</a:t>
            </a:r>
            <a:r>
              <a:rPr lang="fr-FR" sz="1800" dirty="0">
                <a:solidFill>
                  <a:schemeClr val="tx1"/>
                </a:solidFill>
                <a:latin typeface="Arial Narrow" pitchFamily="34" charset="0"/>
              </a:rPr>
              <a:t> </a:t>
            </a:r>
            <a:r>
              <a:rPr lang="fr-FR" sz="1800" dirty="0" err="1">
                <a:solidFill>
                  <a:schemeClr val="tx1"/>
                </a:solidFill>
                <a:latin typeface="Arial Narrow" pitchFamily="34" charset="0"/>
              </a:rPr>
              <a:t>low-income</a:t>
            </a:r>
            <a:r>
              <a:rPr lang="fr-FR" sz="1800" dirty="0">
                <a:solidFill>
                  <a:schemeClr val="tx1"/>
                </a:solidFill>
                <a:latin typeface="Arial Narrow" pitchFamily="34" charset="0"/>
              </a:rPr>
              <a:t> populations </a:t>
            </a:r>
            <a:r>
              <a:rPr lang="fr-FR" sz="1800" dirty="0" err="1">
                <a:solidFill>
                  <a:schemeClr val="tx1"/>
                </a:solidFill>
                <a:latin typeface="Arial Narrow" pitchFamily="34" charset="0"/>
              </a:rPr>
              <a:t>who</a:t>
            </a:r>
            <a:r>
              <a:rPr lang="fr-FR" sz="1800" dirty="0">
                <a:solidFill>
                  <a:schemeClr val="tx1"/>
                </a:solidFill>
                <a:latin typeface="Arial Narrow" pitchFamily="34" charset="0"/>
              </a:rPr>
              <a:t> </a:t>
            </a:r>
            <a:r>
              <a:rPr lang="fr-FR" sz="1800" dirty="0" err="1">
                <a:solidFill>
                  <a:schemeClr val="tx1"/>
                </a:solidFill>
                <a:latin typeface="Arial Narrow" pitchFamily="34" charset="0"/>
              </a:rPr>
              <a:t>rely</a:t>
            </a:r>
            <a:r>
              <a:rPr lang="fr-FR" sz="1800" dirty="0">
                <a:solidFill>
                  <a:schemeClr val="tx1"/>
                </a:solidFill>
                <a:latin typeface="Arial Narrow" pitchFamily="34" charset="0"/>
              </a:rPr>
              <a:t> </a:t>
            </a:r>
            <a:r>
              <a:rPr lang="fr-FR" sz="1800" dirty="0" err="1">
                <a:solidFill>
                  <a:schemeClr val="tx1"/>
                </a:solidFill>
                <a:latin typeface="Arial Narrow" pitchFamily="34" charset="0"/>
              </a:rPr>
              <a:t>heavily</a:t>
            </a:r>
            <a:r>
              <a:rPr lang="fr-FR" sz="1800" dirty="0">
                <a:solidFill>
                  <a:schemeClr val="tx1"/>
                </a:solidFill>
                <a:latin typeface="Arial Narrow" pitchFamily="34" charset="0"/>
              </a:rPr>
              <a:t> on mobile money.</a:t>
            </a:r>
          </a:p>
          <a:p>
            <a:pPr marL="0" indent="0">
              <a:buNone/>
            </a:pPr>
            <a:endParaRPr lang="fr-FR" dirty="0"/>
          </a:p>
        </p:txBody>
      </p:sp>
      <p:sp>
        <p:nvSpPr>
          <p:cNvPr id="4" name="Espace réservé du pied de page 3"/>
          <p:cNvSpPr>
            <a:spLocks noGrp="1"/>
          </p:cNvSpPr>
          <p:nvPr>
            <p:ph type="ftr" sz="quarter" idx="11"/>
          </p:nvPr>
        </p:nvSpPr>
        <p:spPr>
          <a:xfrm>
            <a:off x="457200" y="6356350"/>
            <a:ext cx="7509933" cy="365125"/>
          </a:xfrm>
          <a:solidFill>
            <a:schemeClr val="bg2"/>
          </a:solidFill>
          <a:ln>
            <a:solidFill>
              <a:schemeClr val="bg2"/>
            </a:solidFill>
          </a:ln>
        </p:spPr>
        <p:txBody>
          <a:bodyPr/>
          <a:lstStyle/>
          <a:p>
            <a:r>
              <a:rPr lang="en-US" b="1" dirty="0" smtClean="0">
                <a:solidFill>
                  <a:schemeClr val="accent1">
                    <a:lumMod val="75000"/>
                  </a:schemeClr>
                </a:solidFill>
                <a:latin typeface="Arial Narrow" pitchFamily="34" charset="0"/>
              </a:rPr>
              <a:t>Ibrahima Barry - ATAIC Workshop 2025</a:t>
            </a:r>
            <a:endParaRPr lang="en-US" b="1" dirty="0">
              <a:solidFill>
                <a:schemeClr val="accent1">
                  <a:lumMod val="75000"/>
                </a:schemeClr>
              </a:solidFill>
              <a:latin typeface="Arial Narrow" pitchFamily="34" charset="0"/>
            </a:endParaRPr>
          </a:p>
        </p:txBody>
      </p:sp>
      <p:sp>
        <p:nvSpPr>
          <p:cNvPr id="5" name="Espace réservé du numéro de diapositive 4"/>
          <p:cNvSpPr>
            <a:spLocks noGrp="1"/>
          </p:cNvSpPr>
          <p:nvPr>
            <p:ph type="sldNum" sz="quarter" idx="12"/>
          </p:nvPr>
        </p:nvSpPr>
        <p:spPr>
          <a:xfrm>
            <a:off x="7603068" y="6356350"/>
            <a:ext cx="364066" cy="365125"/>
          </a:xfrm>
        </p:spPr>
        <p:txBody>
          <a:bodyPr>
            <a:normAutofit/>
          </a:bodyPr>
          <a:lstStyle/>
          <a:p>
            <a:fld id="{C1FF6DA9-008F-8B48-92A6-B652298478BF}" type="slidenum">
              <a:rPr lang="en-US" smtClean="0"/>
              <a:t>6</a:t>
            </a:fld>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333" y="6332008"/>
            <a:ext cx="575734" cy="38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89587941"/>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6467" y="457201"/>
            <a:ext cx="8229600" cy="889000"/>
          </a:xfrm>
          <a:solidFill>
            <a:schemeClr val="bg2"/>
          </a:solidFill>
          <a:ln>
            <a:solidFill>
              <a:schemeClr val="bg2"/>
            </a:solidFill>
          </a:ln>
        </p:spPr>
        <p:txBody>
          <a:bodyPr/>
          <a:lstStyle/>
          <a:p>
            <a:r>
              <a:rPr lang="fr-FR" sz="3200" b="1" dirty="0" err="1">
                <a:effectLst/>
                <a:latin typeface="Arial Narrow" pitchFamily="34" charset="0"/>
              </a:rPr>
              <a:t>Opportunities</a:t>
            </a:r>
            <a:r>
              <a:rPr lang="fr-FR" sz="3200" b="1" dirty="0">
                <a:effectLst/>
                <a:latin typeface="Arial Narrow" pitchFamily="34" charset="0"/>
              </a:rPr>
              <a:t> of </a:t>
            </a:r>
            <a:r>
              <a:rPr lang="fr-FR" sz="3200" b="1" dirty="0" err="1">
                <a:effectLst/>
                <a:latin typeface="Arial Narrow" pitchFamily="34" charset="0"/>
              </a:rPr>
              <a:t>Taxing</a:t>
            </a:r>
            <a:r>
              <a:rPr lang="fr-FR" sz="3200" b="1" dirty="0">
                <a:effectLst/>
                <a:latin typeface="Arial Narrow" pitchFamily="34" charset="0"/>
              </a:rPr>
              <a:t> Digital Transactions</a:t>
            </a:r>
            <a:endParaRPr lang="fr-FR" sz="3200" dirty="0">
              <a:effectLst/>
              <a:latin typeface="Arial Narrow" pitchFamily="34" charset="0"/>
            </a:endParaRPr>
          </a:p>
        </p:txBody>
      </p:sp>
      <p:sp>
        <p:nvSpPr>
          <p:cNvPr id="3" name="Content Placeholder 2"/>
          <p:cNvSpPr>
            <a:spLocks noGrp="1"/>
          </p:cNvSpPr>
          <p:nvPr>
            <p:ph idx="1"/>
          </p:nvPr>
        </p:nvSpPr>
        <p:spPr>
          <a:xfrm>
            <a:off x="516467" y="1422400"/>
            <a:ext cx="8229600" cy="4732867"/>
          </a:xfrm>
          <a:ln>
            <a:solidFill>
              <a:schemeClr val="bg2"/>
            </a:solidFill>
          </a:ln>
        </p:spPr>
        <p:txBody>
          <a:bodyPr>
            <a:normAutofit/>
          </a:bodyPr>
          <a:lstStyle/>
          <a:p>
            <a:endParaRPr lang="fr-FR" sz="1800" b="1" dirty="0" smtClean="0"/>
          </a:p>
          <a:p>
            <a:endParaRPr lang="fr-FR" sz="1800" b="1" dirty="0" smtClean="0">
              <a:solidFill>
                <a:schemeClr val="tx1"/>
              </a:solidFill>
              <a:latin typeface="Arial Narrow" pitchFamily="34" charset="0"/>
            </a:endParaRPr>
          </a:p>
          <a:p>
            <a:pPr marL="0" indent="0">
              <a:buNone/>
            </a:pPr>
            <a:r>
              <a:rPr lang="fr-FR" sz="1800" b="1" dirty="0" smtClean="0">
                <a:solidFill>
                  <a:schemeClr val="tx1"/>
                </a:solidFill>
                <a:latin typeface="Arial Narrow" pitchFamily="34" charset="0"/>
              </a:rPr>
              <a:t>3</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Tax</a:t>
            </a:r>
            <a:r>
              <a:rPr lang="fr-FR" sz="1800" b="1" dirty="0">
                <a:solidFill>
                  <a:schemeClr val="tx1"/>
                </a:solidFill>
                <a:latin typeface="Arial Narrow" pitchFamily="34" charset="0"/>
              </a:rPr>
              <a:t> on </a:t>
            </a:r>
            <a:r>
              <a:rPr lang="fr-FR" sz="1800" b="1" dirty="0" err="1">
                <a:solidFill>
                  <a:schemeClr val="tx1"/>
                </a:solidFill>
                <a:latin typeface="Arial Narrow" pitchFamily="34" charset="0"/>
              </a:rPr>
              <a:t>Gambling</a:t>
            </a:r>
            <a:r>
              <a:rPr lang="fr-FR" sz="1800" b="1" dirty="0">
                <a:solidFill>
                  <a:schemeClr val="tx1"/>
                </a:solidFill>
                <a:latin typeface="Arial Narrow" pitchFamily="34" charset="0"/>
              </a:rPr>
              <a:t> and Entertainment </a:t>
            </a:r>
            <a:r>
              <a:rPr lang="fr-FR" sz="1800" b="1" dirty="0" err="1" smtClean="0">
                <a:solidFill>
                  <a:schemeClr val="tx1"/>
                </a:solidFill>
                <a:latin typeface="Arial Narrow" pitchFamily="34" charset="0"/>
              </a:rPr>
              <a:t>Operators</a:t>
            </a:r>
            <a:r>
              <a:rPr lang="fr-FR" sz="1800" b="1" dirty="0" smtClean="0">
                <a:solidFill>
                  <a:schemeClr val="tx1"/>
                </a:solidFill>
                <a:latin typeface="Arial Narrow" pitchFamily="34" charset="0"/>
              </a:rPr>
              <a:t>:</a:t>
            </a:r>
          </a:p>
          <a:p>
            <a:pPr marL="0" indent="0">
              <a:buNone/>
            </a:pPr>
            <a:endParaRPr lang="fr-FR" sz="1800" dirty="0">
              <a:solidFill>
                <a:schemeClr val="tx1"/>
              </a:solidFill>
              <a:latin typeface="Arial Narrow" pitchFamily="34" charset="0"/>
            </a:endParaRPr>
          </a:p>
          <a:p>
            <a:pPr marL="0" indent="0">
              <a:buNone/>
            </a:pPr>
            <a:r>
              <a:rPr lang="fr-FR" sz="1800" dirty="0">
                <a:solidFill>
                  <a:schemeClr val="tx1"/>
                </a:solidFill>
                <a:latin typeface="Arial Narrow" pitchFamily="34" charset="0"/>
              </a:rPr>
              <a:t>A </a:t>
            </a:r>
            <a:r>
              <a:rPr lang="fr-FR" sz="1800" b="1" dirty="0">
                <a:solidFill>
                  <a:schemeClr val="tx1"/>
                </a:solidFill>
                <a:latin typeface="Arial Narrow" pitchFamily="34" charset="0"/>
              </a:rPr>
              <a:t>20% </a:t>
            </a:r>
            <a:r>
              <a:rPr lang="fr-FR" sz="1800" b="1" dirty="0" err="1">
                <a:solidFill>
                  <a:schemeClr val="tx1"/>
                </a:solidFill>
                <a:latin typeface="Arial Narrow" pitchFamily="34" charset="0"/>
              </a:rPr>
              <a:t>tax</a:t>
            </a:r>
            <a:r>
              <a:rPr lang="fr-FR" sz="1800" dirty="0">
                <a:solidFill>
                  <a:schemeClr val="tx1"/>
                </a:solidFill>
                <a:latin typeface="Arial Narrow" pitchFamily="34" charset="0"/>
              </a:rPr>
              <a:t> </a:t>
            </a:r>
            <a:r>
              <a:rPr lang="fr-FR" sz="1800" dirty="0" err="1">
                <a:solidFill>
                  <a:schemeClr val="tx1"/>
                </a:solidFill>
                <a:latin typeface="Arial Narrow" pitchFamily="34" charset="0"/>
              </a:rPr>
              <a:t>is</a:t>
            </a:r>
            <a:r>
              <a:rPr lang="fr-FR" sz="1800" dirty="0">
                <a:solidFill>
                  <a:schemeClr val="tx1"/>
                </a:solidFill>
                <a:latin typeface="Arial Narrow" pitchFamily="34" charset="0"/>
              </a:rPr>
              <a:t> </a:t>
            </a:r>
            <a:r>
              <a:rPr lang="fr-FR" sz="1800" dirty="0" err="1">
                <a:solidFill>
                  <a:schemeClr val="tx1"/>
                </a:solidFill>
                <a:latin typeface="Arial Narrow" pitchFamily="34" charset="0"/>
              </a:rPr>
              <a:t>levied</a:t>
            </a:r>
            <a:r>
              <a:rPr lang="fr-FR" sz="1800" dirty="0">
                <a:solidFill>
                  <a:schemeClr val="tx1"/>
                </a:solidFill>
                <a:latin typeface="Arial Narrow" pitchFamily="34" charset="0"/>
              </a:rPr>
              <a:t> on the </a:t>
            </a:r>
            <a:r>
              <a:rPr lang="fr-FR" sz="1800" dirty="0" err="1">
                <a:solidFill>
                  <a:schemeClr val="tx1"/>
                </a:solidFill>
                <a:latin typeface="Arial Narrow" pitchFamily="34" charset="0"/>
              </a:rPr>
              <a:t>income</a:t>
            </a:r>
            <a:r>
              <a:rPr lang="fr-FR" sz="1800" dirty="0">
                <a:solidFill>
                  <a:schemeClr val="tx1"/>
                </a:solidFill>
                <a:latin typeface="Arial Narrow" pitchFamily="34" charset="0"/>
              </a:rPr>
              <a:t> of </a:t>
            </a:r>
            <a:r>
              <a:rPr lang="fr-FR" sz="1800" dirty="0" err="1">
                <a:solidFill>
                  <a:schemeClr val="tx1"/>
                </a:solidFill>
                <a:latin typeface="Arial Narrow" pitchFamily="34" charset="0"/>
              </a:rPr>
              <a:t>gambling</a:t>
            </a:r>
            <a:r>
              <a:rPr lang="fr-FR" sz="1800" dirty="0">
                <a:solidFill>
                  <a:schemeClr val="tx1"/>
                </a:solidFill>
                <a:latin typeface="Arial Narrow" pitchFamily="34" charset="0"/>
              </a:rPr>
              <a:t> and </a:t>
            </a:r>
            <a:r>
              <a:rPr lang="fr-FR" sz="1800" dirty="0" err="1">
                <a:solidFill>
                  <a:schemeClr val="tx1"/>
                </a:solidFill>
                <a:latin typeface="Arial Narrow" pitchFamily="34" charset="0"/>
              </a:rPr>
              <a:t>entertainment</a:t>
            </a:r>
            <a:r>
              <a:rPr lang="fr-FR" sz="1800" dirty="0">
                <a:solidFill>
                  <a:schemeClr val="tx1"/>
                </a:solidFill>
                <a:latin typeface="Arial Narrow" pitchFamily="34" charset="0"/>
              </a:rPr>
              <a:t> </a:t>
            </a:r>
            <a:r>
              <a:rPr lang="fr-FR" sz="1800" dirty="0" err="1">
                <a:solidFill>
                  <a:schemeClr val="tx1"/>
                </a:solidFill>
                <a:latin typeface="Arial Narrow" pitchFamily="34" charset="0"/>
              </a:rPr>
              <a:t>operators</a:t>
            </a:r>
            <a:r>
              <a:rPr lang="fr-FR" sz="1800" dirty="0">
                <a:solidFill>
                  <a:schemeClr val="tx1"/>
                </a:solidFill>
                <a:latin typeface="Arial Narrow" pitchFamily="34" charset="0"/>
              </a:rPr>
              <a:t>, </a:t>
            </a:r>
            <a:r>
              <a:rPr lang="fr-FR" sz="1800" dirty="0" err="1">
                <a:solidFill>
                  <a:schemeClr val="tx1"/>
                </a:solidFill>
                <a:latin typeface="Arial Narrow" pitchFamily="34" charset="0"/>
              </a:rPr>
              <a:t>withheld</a:t>
            </a:r>
            <a:r>
              <a:rPr lang="fr-FR" sz="1800" dirty="0">
                <a:solidFill>
                  <a:schemeClr val="tx1"/>
                </a:solidFill>
                <a:latin typeface="Arial Narrow" pitchFamily="34" charset="0"/>
              </a:rPr>
              <a:t> </a:t>
            </a:r>
            <a:r>
              <a:rPr lang="fr-FR" sz="1800" dirty="0" err="1">
                <a:solidFill>
                  <a:schemeClr val="tx1"/>
                </a:solidFill>
                <a:latin typeface="Arial Narrow" pitchFamily="34" charset="0"/>
              </a:rPr>
              <a:t>at</a:t>
            </a:r>
            <a:r>
              <a:rPr lang="fr-FR" sz="1800" dirty="0">
                <a:solidFill>
                  <a:schemeClr val="tx1"/>
                </a:solidFill>
                <a:latin typeface="Arial Narrow" pitchFamily="34" charset="0"/>
              </a:rPr>
              <a:t> source and </a:t>
            </a:r>
            <a:r>
              <a:rPr lang="fr-FR" sz="1800" dirty="0" err="1">
                <a:solidFill>
                  <a:schemeClr val="tx1"/>
                </a:solidFill>
                <a:latin typeface="Arial Narrow" pitchFamily="34" charset="0"/>
              </a:rPr>
              <a:t>transferred</a:t>
            </a:r>
            <a:r>
              <a:rPr lang="fr-FR" sz="1800" dirty="0">
                <a:solidFill>
                  <a:schemeClr val="tx1"/>
                </a:solidFill>
                <a:latin typeface="Arial Narrow" pitchFamily="34" charset="0"/>
              </a:rPr>
              <a:t> to the state budget</a:t>
            </a:r>
            <a:r>
              <a:rPr lang="fr-FR" sz="1800" dirty="0" smtClean="0">
                <a:solidFill>
                  <a:schemeClr val="tx1"/>
                </a:solidFill>
                <a:latin typeface="Arial Narrow" pitchFamily="34" charset="0"/>
              </a:rPr>
              <a:t>.</a:t>
            </a:r>
          </a:p>
          <a:p>
            <a:pPr marL="0" indent="0">
              <a:buNone/>
            </a:pPr>
            <a:endParaRPr lang="fr-FR" sz="1800" dirty="0" smtClean="0">
              <a:solidFill>
                <a:schemeClr val="tx1"/>
              </a:solidFill>
              <a:latin typeface="Arial Narrow" pitchFamily="34" charset="0"/>
            </a:endParaRPr>
          </a:p>
          <a:p>
            <a:pPr marL="0" indent="0">
              <a:buNone/>
            </a:pPr>
            <a:endParaRPr lang="fr-FR" sz="1800" dirty="0">
              <a:solidFill>
                <a:schemeClr val="tx1"/>
              </a:solidFill>
              <a:latin typeface="Arial Narrow" pitchFamily="34" charset="0"/>
            </a:endParaRPr>
          </a:p>
          <a:p>
            <a:pPr marL="0" indent="0">
              <a:buNone/>
            </a:pPr>
            <a:r>
              <a:rPr lang="fr-FR" sz="1800" b="1" dirty="0">
                <a:solidFill>
                  <a:schemeClr val="tx1"/>
                </a:solidFill>
                <a:latin typeface="Arial Narrow" pitchFamily="34" charset="0"/>
              </a:rPr>
              <a:t>4. </a:t>
            </a:r>
            <a:r>
              <a:rPr lang="fr-FR" sz="1800" b="1" dirty="0" err="1">
                <a:solidFill>
                  <a:schemeClr val="tx1"/>
                </a:solidFill>
                <a:latin typeface="Arial Narrow" pitchFamily="34" charset="0"/>
              </a:rPr>
              <a:t>Withholding</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Tax</a:t>
            </a:r>
            <a:r>
              <a:rPr lang="fr-FR" sz="1800" b="1" dirty="0">
                <a:solidFill>
                  <a:schemeClr val="tx1"/>
                </a:solidFill>
                <a:latin typeface="Arial Narrow" pitchFamily="34" charset="0"/>
              </a:rPr>
              <a:t> on </a:t>
            </a:r>
            <a:r>
              <a:rPr lang="fr-FR" sz="1800" b="1" dirty="0" err="1">
                <a:solidFill>
                  <a:schemeClr val="tx1"/>
                </a:solidFill>
                <a:latin typeface="Arial Narrow" pitchFamily="34" charset="0"/>
              </a:rPr>
              <a:t>Gambling</a:t>
            </a:r>
            <a:r>
              <a:rPr lang="fr-FR" sz="1800" b="1" dirty="0">
                <a:solidFill>
                  <a:schemeClr val="tx1"/>
                </a:solidFill>
                <a:latin typeface="Arial Narrow" pitchFamily="34" charset="0"/>
              </a:rPr>
              <a:t> </a:t>
            </a:r>
            <a:r>
              <a:rPr lang="fr-FR" sz="1800" b="1" dirty="0" smtClean="0">
                <a:solidFill>
                  <a:schemeClr val="tx1"/>
                </a:solidFill>
                <a:latin typeface="Arial Narrow" pitchFamily="34" charset="0"/>
              </a:rPr>
              <a:t>Gains:</a:t>
            </a:r>
            <a:endParaRPr lang="fr-FR" sz="1800" dirty="0">
              <a:solidFill>
                <a:schemeClr val="tx1"/>
              </a:solidFill>
              <a:latin typeface="Arial Narrow" pitchFamily="34" charset="0"/>
            </a:endParaRPr>
          </a:p>
          <a:p>
            <a:pPr marL="0" indent="0">
              <a:buNone/>
            </a:pPr>
            <a:endParaRPr lang="fr-FR" sz="1800" dirty="0" smtClean="0">
              <a:solidFill>
                <a:schemeClr val="tx1"/>
              </a:solidFill>
              <a:latin typeface="Arial Narrow" pitchFamily="34" charset="0"/>
            </a:endParaRPr>
          </a:p>
          <a:p>
            <a:pPr marL="0" indent="0">
              <a:buNone/>
            </a:pPr>
            <a:r>
              <a:rPr lang="fr-FR" sz="1800" dirty="0" smtClean="0">
                <a:solidFill>
                  <a:schemeClr val="tx1"/>
                </a:solidFill>
                <a:latin typeface="Arial Narrow" pitchFamily="34" charset="0"/>
              </a:rPr>
              <a:t>A </a:t>
            </a:r>
            <a:r>
              <a:rPr lang="fr-FR" sz="1800" dirty="0" err="1">
                <a:solidFill>
                  <a:schemeClr val="tx1"/>
                </a:solidFill>
                <a:latin typeface="Arial Narrow" pitchFamily="34" charset="0"/>
              </a:rPr>
              <a:t>further</a:t>
            </a:r>
            <a:r>
              <a:rPr lang="fr-FR" sz="1800" dirty="0">
                <a:solidFill>
                  <a:schemeClr val="tx1"/>
                </a:solidFill>
                <a:latin typeface="Arial Narrow" pitchFamily="34" charset="0"/>
              </a:rPr>
              <a:t> </a:t>
            </a:r>
            <a:r>
              <a:rPr lang="fr-FR" sz="1800" b="1" dirty="0">
                <a:solidFill>
                  <a:schemeClr val="tx1"/>
                </a:solidFill>
                <a:latin typeface="Arial Narrow" pitchFamily="34" charset="0"/>
              </a:rPr>
              <a:t>20% </a:t>
            </a:r>
            <a:r>
              <a:rPr lang="fr-FR" sz="1800" b="1" dirty="0" err="1">
                <a:solidFill>
                  <a:schemeClr val="tx1"/>
                </a:solidFill>
                <a:latin typeface="Arial Narrow" pitchFamily="34" charset="0"/>
              </a:rPr>
              <a:t>tax</a:t>
            </a:r>
            <a:r>
              <a:rPr lang="fr-FR" sz="1800" dirty="0">
                <a:solidFill>
                  <a:schemeClr val="tx1"/>
                </a:solidFill>
                <a:latin typeface="Arial Narrow" pitchFamily="34" charset="0"/>
              </a:rPr>
              <a:t> </a:t>
            </a:r>
            <a:r>
              <a:rPr lang="fr-FR" sz="1800" dirty="0" err="1">
                <a:solidFill>
                  <a:schemeClr val="tx1"/>
                </a:solidFill>
                <a:latin typeface="Arial Narrow" pitchFamily="34" charset="0"/>
              </a:rPr>
              <a:t>applies</a:t>
            </a:r>
            <a:r>
              <a:rPr lang="fr-FR" sz="1800" dirty="0">
                <a:solidFill>
                  <a:schemeClr val="tx1"/>
                </a:solidFill>
                <a:latin typeface="Arial Narrow" pitchFamily="34" charset="0"/>
              </a:rPr>
              <a:t> to </a:t>
            </a:r>
            <a:r>
              <a:rPr lang="fr-FR" sz="1800" dirty="0" err="1">
                <a:solidFill>
                  <a:schemeClr val="tx1"/>
                </a:solidFill>
                <a:latin typeface="Arial Narrow" pitchFamily="34" charset="0"/>
              </a:rPr>
              <a:t>winnings</a:t>
            </a:r>
            <a:r>
              <a:rPr lang="fr-FR" sz="1800" dirty="0">
                <a:solidFill>
                  <a:schemeClr val="tx1"/>
                </a:solidFill>
                <a:latin typeface="Arial Narrow" pitchFamily="34" charset="0"/>
              </a:rPr>
              <a:t> </a:t>
            </a:r>
            <a:r>
              <a:rPr lang="fr-FR" sz="1800" dirty="0" err="1">
                <a:solidFill>
                  <a:schemeClr val="tx1"/>
                </a:solidFill>
                <a:latin typeface="Arial Narrow" pitchFamily="34" charset="0"/>
              </a:rPr>
              <a:t>from</a:t>
            </a:r>
            <a:r>
              <a:rPr lang="fr-FR" sz="1800" dirty="0">
                <a:solidFill>
                  <a:schemeClr val="tx1"/>
                </a:solidFill>
                <a:latin typeface="Arial Narrow" pitchFamily="34" charset="0"/>
              </a:rPr>
              <a:t> </a:t>
            </a:r>
            <a:r>
              <a:rPr lang="fr-FR" sz="1800" dirty="0" err="1">
                <a:solidFill>
                  <a:schemeClr val="tx1"/>
                </a:solidFill>
                <a:latin typeface="Arial Narrow" pitchFamily="34" charset="0"/>
              </a:rPr>
              <a:t>gambling</a:t>
            </a:r>
            <a:r>
              <a:rPr lang="fr-FR" sz="1800" dirty="0">
                <a:solidFill>
                  <a:schemeClr val="tx1"/>
                </a:solidFill>
                <a:latin typeface="Arial Narrow" pitchFamily="34" charset="0"/>
              </a:rPr>
              <a:t>, </a:t>
            </a:r>
            <a:r>
              <a:rPr lang="fr-FR" sz="1800" dirty="0" err="1">
                <a:solidFill>
                  <a:schemeClr val="tx1"/>
                </a:solidFill>
                <a:latin typeface="Arial Narrow" pitchFamily="34" charset="0"/>
              </a:rPr>
              <a:t>withheld</a:t>
            </a:r>
            <a:r>
              <a:rPr lang="fr-FR" sz="1800" dirty="0">
                <a:solidFill>
                  <a:schemeClr val="tx1"/>
                </a:solidFill>
                <a:latin typeface="Arial Narrow" pitchFamily="34" charset="0"/>
              </a:rPr>
              <a:t> </a:t>
            </a:r>
            <a:r>
              <a:rPr lang="fr-FR" sz="1800" dirty="0" err="1">
                <a:solidFill>
                  <a:schemeClr val="tx1"/>
                </a:solidFill>
                <a:latin typeface="Arial Narrow" pitchFamily="34" charset="0"/>
              </a:rPr>
              <a:t>directly</a:t>
            </a:r>
            <a:r>
              <a:rPr lang="fr-FR" sz="1800" dirty="0">
                <a:solidFill>
                  <a:schemeClr val="tx1"/>
                </a:solidFill>
                <a:latin typeface="Arial Narrow" pitchFamily="34" charset="0"/>
              </a:rPr>
              <a:t> by the national </a:t>
            </a:r>
            <a:r>
              <a:rPr lang="fr-FR" sz="1800" dirty="0" err="1">
                <a:solidFill>
                  <a:schemeClr val="tx1"/>
                </a:solidFill>
                <a:latin typeface="Arial Narrow" pitchFamily="34" charset="0"/>
              </a:rPr>
              <a:t>lottery</a:t>
            </a:r>
            <a:r>
              <a:rPr lang="fr-FR" sz="1800" dirty="0">
                <a:solidFill>
                  <a:schemeClr val="tx1"/>
                </a:solidFill>
                <a:latin typeface="Arial Narrow" pitchFamily="34" charset="0"/>
              </a:rPr>
              <a:t> </a:t>
            </a:r>
            <a:r>
              <a:rPr lang="fr-FR" sz="1800" dirty="0" err="1">
                <a:solidFill>
                  <a:schemeClr val="tx1"/>
                </a:solidFill>
                <a:latin typeface="Arial Narrow" pitchFamily="34" charset="0"/>
              </a:rPr>
              <a:t>company</a:t>
            </a:r>
            <a:r>
              <a:rPr lang="fr-FR" sz="1800" dirty="0">
                <a:solidFill>
                  <a:schemeClr val="tx1"/>
                </a:solidFill>
                <a:latin typeface="Arial Narrow" pitchFamily="34" charset="0"/>
              </a:rPr>
              <a:t>.</a:t>
            </a:r>
          </a:p>
          <a:p>
            <a:pPr marL="0" indent="0">
              <a:buNone/>
            </a:pPr>
            <a:endParaRPr lang="fr-FR" dirty="0"/>
          </a:p>
        </p:txBody>
      </p:sp>
      <p:sp>
        <p:nvSpPr>
          <p:cNvPr id="4" name="Espace réservé du pied de page 3"/>
          <p:cNvSpPr>
            <a:spLocks noGrp="1"/>
          </p:cNvSpPr>
          <p:nvPr>
            <p:ph type="ftr" sz="quarter" idx="11"/>
          </p:nvPr>
        </p:nvSpPr>
        <p:spPr>
          <a:xfrm>
            <a:off x="457200" y="6356350"/>
            <a:ext cx="7509933" cy="365125"/>
          </a:xfrm>
          <a:solidFill>
            <a:schemeClr val="bg2"/>
          </a:solidFill>
          <a:ln>
            <a:solidFill>
              <a:schemeClr val="bg2"/>
            </a:solidFill>
          </a:ln>
        </p:spPr>
        <p:txBody>
          <a:bodyPr/>
          <a:lstStyle/>
          <a:p>
            <a:r>
              <a:rPr lang="en-US" b="1" dirty="0" smtClean="0">
                <a:solidFill>
                  <a:schemeClr val="accent1">
                    <a:lumMod val="75000"/>
                  </a:schemeClr>
                </a:solidFill>
                <a:latin typeface="Arial Narrow" pitchFamily="34" charset="0"/>
              </a:rPr>
              <a:t>Ibrahima Barry - ATAIC Workshop 2025</a:t>
            </a:r>
            <a:endParaRPr lang="en-US" b="1" dirty="0">
              <a:solidFill>
                <a:schemeClr val="accent1">
                  <a:lumMod val="75000"/>
                </a:schemeClr>
              </a:solidFill>
              <a:latin typeface="Arial Narrow" pitchFamily="34" charset="0"/>
            </a:endParaRPr>
          </a:p>
        </p:txBody>
      </p:sp>
      <p:sp>
        <p:nvSpPr>
          <p:cNvPr id="5" name="Espace réservé du numéro de diapositive 4"/>
          <p:cNvSpPr>
            <a:spLocks noGrp="1"/>
          </p:cNvSpPr>
          <p:nvPr>
            <p:ph type="sldNum" sz="quarter" idx="12"/>
          </p:nvPr>
        </p:nvSpPr>
        <p:spPr>
          <a:xfrm>
            <a:off x="7603068" y="6356350"/>
            <a:ext cx="364066" cy="365125"/>
          </a:xfrm>
        </p:spPr>
        <p:txBody>
          <a:bodyPr>
            <a:normAutofit/>
          </a:bodyPr>
          <a:lstStyle/>
          <a:p>
            <a:fld id="{C1FF6DA9-008F-8B48-92A6-B652298478BF}" type="slidenum">
              <a:rPr lang="en-US" smtClean="0"/>
              <a:t>7</a:t>
            </a:fld>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333" y="6332008"/>
            <a:ext cx="575734" cy="38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7556137"/>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6467" y="457201"/>
            <a:ext cx="8229600" cy="889000"/>
          </a:xfrm>
          <a:solidFill>
            <a:schemeClr val="bg2"/>
          </a:solidFill>
          <a:ln>
            <a:solidFill>
              <a:schemeClr val="bg2"/>
            </a:solidFill>
          </a:ln>
        </p:spPr>
        <p:txBody>
          <a:bodyPr/>
          <a:lstStyle/>
          <a:p>
            <a:r>
              <a:rPr lang="fr-FR" sz="3200" dirty="0" smtClean="0">
                <a:latin typeface="Arial Narrow" pitchFamily="34" charset="0"/>
              </a:rPr>
              <a:t>Challenges</a:t>
            </a:r>
            <a:endParaRPr sz="3200" dirty="0">
              <a:latin typeface="Arial Narrow" pitchFamily="34" charset="0"/>
            </a:endParaRPr>
          </a:p>
        </p:txBody>
      </p:sp>
      <p:sp>
        <p:nvSpPr>
          <p:cNvPr id="3" name="Content Placeholder 2"/>
          <p:cNvSpPr>
            <a:spLocks noGrp="1"/>
          </p:cNvSpPr>
          <p:nvPr>
            <p:ph idx="1"/>
          </p:nvPr>
        </p:nvSpPr>
        <p:spPr>
          <a:xfrm>
            <a:off x="516467" y="1422400"/>
            <a:ext cx="8229600" cy="4732867"/>
          </a:xfrm>
          <a:ln>
            <a:solidFill>
              <a:schemeClr val="bg2"/>
            </a:solidFill>
          </a:ln>
        </p:spPr>
        <p:txBody>
          <a:bodyPr>
            <a:normAutofit/>
          </a:bodyPr>
          <a:lstStyle/>
          <a:p>
            <a:pPr marL="0" indent="0" algn="just">
              <a:buNone/>
            </a:pPr>
            <a:endParaRPr lang="fr-FR" sz="2000" dirty="0" smtClean="0">
              <a:solidFill>
                <a:schemeClr val="tx1"/>
              </a:solidFill>
              <a:latin typeface="Arial Narrow" pitchFamily="34" charset="0"/>
            </a:endParaRPr>
          </a:p>
          <a:p>
            <a:pPr lvl="0"/>
            <a:r>
              <a:rPr lang="fr-FR" sz="1800" b="1" dirty="0" err="1">
                <a:solidFill>
                  <a:schemeClr val="tx1"/>
                </a:solidFill>
                <a:latin typeface="Arial Narrow" pitchFamily="34" charset="0"/>
              </a:rPr>
              <a:t>Electronic</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Invoicing</a:t>
            </a:r>
            <a:r>
              <a:rPr lang="fr-FR" sz="1800" dirty="0">
                <a:solidFill>
                  <a:schemeClr val="tx1"/>
                </a:solidFill>
                <a:latin typeface="Arial Narrow" pitchFamily="34" charset="0"/>
              </a:rPr>
              <a:t>: </a:t>
            </a:r>
            <a:r>
              <a:rPr lang="fr-FR" sz="1800" dirty="0" err="1">
                <a:solidFill>
                  <a:schemeClr val="tx1"/>
                </a:solidFill>
                <a:latin typeface="Arial Narrow" pitchFamily="34" charset="0"/>
              </a:rPr>
              <a:t>Although</a:t>
            </a:r>
            <a:r>
              <a:rPr lang="fr-FR" sz="1800" dirty="0">
                <a:solidFill>
                  <a:schemeClr val="tx1"/>
                </a:solidFill>
                <a:latin typeface="Arial Narrow" pitchFamily="34" charset="0"/>
              </a:rPr>
              <a:t> </a:t>
            </a:r>
            <a:r>
              <a:rPr lang="fr-FR" sz="1800" dirty="0" err="1">
                <a:solidFill>
                  <a:schemeClr val="tx1"/>
                </a:solidFill>
                <a:latin typeface="Arial Narrow" pitchFamily="34" charset="0"/>
              </a:rPr>
              <a:t>provided</a:t>
            </a:r>
            <a:r>
              <a:rPr lang="fr-FR" sz="1800" dirty="0">
                <a:solidFill>
                  <a:schemeClr val="tx1"/>
                </a:solidFill>
                <a:latin typeface="Arial Narrow" pitchFamily="34" charset="0"/>
              </a:rPr>
              <a:t> for in the </a:t>
            </a:r>
            <a:r>
              <a:rPr lang="fr-FR" sz="1800" dirty="0" err="1">
                <a:solidFill>
                  <a:schemeClr val="tx1"/>
                </a:solidFill>
                <a:latin typeface="Arial Narrow" pitchFamily="34" charset="0"/>
              </a:rPr>
              <a:t>law</a:t>
            </a:r>
            <a:r>
              <a:rPr lang="fr-FR" sz="1800" dirty="0">
                <a:solidFill>
                  <a:schemeClr val="tx1"/>
                </a:solidFill>
                <a:latin typeface="Arial Narrow" pitchFamily="34" charset="0"/>
              </a:rPr>
              <a:t>, </a:t>
            </a:r>
            <a:r>
              <a:rPr lang="fr-FR" sz="1800" dirty="0" err="1">
                <a:solidFill>
                  <a:schemeClr val="tx1"/>
                </a:solidFill>
                <a:latin typeface="Arial Narrow" pitchFamily="34" charset="0"/>
              </a:rPr>
              <a:t>implementation</a:t>
            </a:r>
            <a:r>
              <a:rPr lang="fr-FR" sz="1800" dirty="0">
                <a:solidFill>
                  <a:schemeClr val="tx1"/>
                </a:solidFill>
                <a:latin typeface="Arial Narrow" pitchFamily="34" charset="0"/>
              </a:rPr>
              <a:t> has been </a:t>
            </a:r>
            <a:r>
              <a:rPr lang="fr-FR" sz="1800" dirty="0" err="1">
                <a:solidFill>
                  <a:schemeClr val="tx1"/>
                </a:solidFill>
                <a:latin typeface="Arial Narrow" pitchFamily="34" charset="0"/>
              </a:rPr>
              <a:t>delayed</a:t>
            </a:r>
            <a:r>
              <a:rPr lang="fr-FR" sz="1800" dirty="0">
                <a:solidFill>
                  <a:schemeClr val="tx1"/>
                </a:solidFill>
                <a:latin typeface="Arial Narrow" pitchFamily="34" charset="0"/>
              </a:rPr>
              <a:t> by </a:t>
            </a:r>
            <a:r>
              <a:rPr lang="fr-FR" sz="1800" dirty="0" err="1">
                <a:solidFill>
                  <a:schemeClr val="tx1"/>
                </a:solidFill>
                <a:latin typeface="Arial Narrow" pitchFamily="34" charset="0"/>
              </a:rPr>
              <a:t>two</a:t>
            </a:r>
            <a:r>
              <a:rPr lang="fr-FR" sz="1800" dirty="0">
                <a:solidFill>
                  <a:schemeClr val="tx1"/>
                </a:solidFill>
                <a:latin typeface="Arial Narrow" pitchFamily="34" charset="0"/>
              </a:rPr>
              <a:t> </a:t>
            </a:r>
            <a:r>
              <a:rPr lang="fr-FR" sz="1800" dirty="0" err="1">
                <a:solidFill>
                  <a:schemeClr val="tx1"/>
                </a:solidFill>
                <a:latin typeface="Arial Narrow" pitchFamily="34" charset="0"/>
              </a:rPr>
              <a:t>years</a:t>
            </a:r>
            <a:r>
              <a:rPr lang="fr-FR" sz="1800" dirty="0">
                <a:solidFill>
                  <a:schemeClr val="tx1"/>
                </a:solidFill>
                <a:latin typeface="Arial Narrow" pitchFamily="34" charset="0"/>
              </a:rPr>
              <a:t> due to </a:t>
            </a:r>
            <a:r>
              <a:rPr lang="fr-FR" sz="1800" dirty="0" err="1">
                <a:solidFill>
                  <a:schemeClr val="tx1"/>
                </a:solidFill>
                <a:latin typeface="Arial Narrow" pitchFamily="34" charset="0"/>
              </a:rPr>
              <a:t>insufficient</a:t>
            </a:r>
            <a:r>
              <a:rPr lang="fr-FR" sz="1800" dirty="0">
                <a:solidFill>
                  <a:schemeClr val="tx1"/>
                </a:solidFill>
                <a:latin typeface="Arial Narrow" pitchFamily="34" charset="0"/>
              </a:rPr>
              <a:t> IT infrastructure</a:t>
            </a:r>
            <a:r>
              <a:rPr lang="fr-FR" sz="1800" dirty="0" smtClean="0">
                <a:solidFill>
                  <a:schemeClr val="tx1"/>
                </a:solidFill>
                <a:latin typeface="Arial Narrow" pitchFamily="34" charset="0"/>
              </a:rPr>
              <a:t>.</a:t>
            </a:r>
          </a:p>
          <a:p>
            <a:pPr lvl="0"/>
            <a:endParaRPr lang="fr-FR" sz="1800" dirty="0">
              <a:solidFill>
                <a:schemeClr val="tx1"/>
              </a:solidFill>
              <a:latin typeface="Arial Narrow" pitchFamily="34" charset="0"/>
            </a:endParaRPr>
          </a:p>
          <a:p>
            <a:pPr lvl="0"/>
            <a:r>
              <a:rPr lang="fr-FR" sz="1800" b="1" dirty="0">
                <a:solidFill>
                  <a:schemeClr val="tx1"/>
                </a:solidFill>
                <a:latin typeface="Arial Narrow" pitchFamily="34" charset="0"/>
              </a:rPr>
              <a:t>GLOBE </a:t>
            </a:r>
            <a:r>
              <a:rPr lang="fr-FR" sz="1800" b="1" dirty="0" err="1">
                <a:solidFill>
                  <a:schemeClr val="tx1"/>
                </a:solidFill>
                <a:latin typeface="Arial Narrow" pitchFamily="34" charset="0"/>
              </a:rPr>
              <a:t>Rule</a:t>
            </a:r>
            <a:r>
              <a:rPr lang="fr-FR" sz="1800" b="1" dirty="0">
                <a:solidFill>
                  <a:schemeClr val="tx1"/>
                </a:solidFill>
                <a:latin typeface="Arial Narrow" pitchFamily="34" charset="0"/>
              </a:rPr>
              <a:t> – </a:t>
            </a:r>
            <a:r>
              <a:rPr lang="fr-FR" sz="1800" b="1" dirty="0" err="1">
                <a:solidFill>
                  <a:schemeClr val="tx1"/>
                </a:solidFill>
                <a:latin typeface="Arial Narrow" pitchFamily="34" charset="0"/>
              </a:rPr>
              <a:t>Pillar</a:t>
            </a:r>
            <a:r>
              <a:rPr lang="fr-FR" sz="1800" b="1" dirty="0">
                <a:solidFill>
                  <a:schemeClr val="tx1"/>
                </a:solidFill>
                <a:latin typeface="Arial Narrow" pitchFamily="34" charset="0"/>
              </a:rPr>
              <a:t> 2</a:t>
            </a:r>
            <a:r>
              <a:rPr lang="fr-FR" sz="1800" dirty="0">
                <a:solidFill>
                  <a:schemeClr val="tx1"/>
                </a:solidFill>
                <a:latin typeface="Arial Narrow" pitchFamily="34" charset="0"/>
              </a:rPr>
              <a:t>: The global minimum </a:t>
            </a:r>
            <a:r>
              <a:rPr lang="fr-FR" sz="1800" dirty="0" err="1">
                <a:solidFill>
                  <a:schemeClr val="tx1"/>
                </a:solidFill>
                <a:latin typeface="Arial Narrow" pitchFamily="34" charset="0"/>
              </a:rPr>
              <a:t>tax</a:t>
            </a:r>
            <a:r>
              <a:rPr lang="fr-FR" sz="1800" dirty="0">
                <a:solidFill>
                  <a:schemeClr val="tx1"/>
                </a:solidFill>
                <a:latin typeface="Arial Narrow" pitchFamily="34" charset="0"/>
              </a:rPr>
              <a:t> of </a:t>
            </a:r>
            <a:r>
              <a:rPr lang="fr-FR" sz="1800" b="1" dirty="0">
                <a:solidFill>
                  <a:schemeClr val="tx1"/>
                </a:solidFill>
                <a:latin typeface="Arial Narrow" pitchFamily="34" charset="0"/>
              </a:rPr>
              <a:t>15%</a:t>
            </a:r>
            <a:r>
              <a:rPr lang="fr-FR" sz="1800" dirty="0">
                <a:solidFill>
                  <a:schemeClr val="tx1"/>
                </a:solidFill>
                <a:latin typeface="Arial Narrow" pitchFamily="34" charset="0"/>
              </a:rPr>
              <a:t> has not </a:t>
            </a:r>
            <a:r>
              <a:rPr lang="fr-FR" sz="1800" dirty="0" err="1">
                <a:solidFill>
                  <a:schemeClr val="tx1"/>
                </a:solidFill>
                <a:latin typeface="Arial Narrow" pitchFamily="34" charset="0"/>
              </a:rPr>
              <a:t>yet</a:t>
            </a:r>
            <a:r>
              <a:rPr lang="fr-FR" sz="1800" dirty="0">
                <a:solidFill>
                  <a:schemeClr val="tx1"/>
                </a:solidFill>
                <a:latin typeface="Arial Narrow" pitchFamily="34" charset="0"/>
              </a:rPr>
              <a:t> been </a:t>
            </a:r>
            <a:r>
              <a:rPr lang="fr-FR" sz="1800" dirty="0" err="1">
                <a:solidFill>
                  <a:schemeClr val="tx1"/>
                </a:solidFill>
                <a:latin typeface="Arial Narrow" pitchFamily="34" charset="0"/>
              </a:rPr>
              <a:t>applied</a:t>
            </a:r>
            <a:r>
              <a:rPr lang="fr-FR" sz="1800" dirty="0">
                <a:solidFill>
                  <a:schemeClr val="tx1"/>
                </a:solidFill>
                <a:latin typeface="Arial Narrow" pitchFamily="34" charset="0"/>
              </a:rPr>
              <a:t> on GAFAM profits, </a:t>
            </a:r>
            <a:r>
              <a:rPr lang="fr-FR" sz="1800" dirty="0" err="1">
                <a:solidFill>
                  <a:schemeClr val="tx1"/>
                </a:solidFill>
                <a:latin typeface="Arial Narrow" pitchFamily="34" charset="0"/>
              </a:rPr>
              <a:t>despite</a:t>
            </a:r>
            <a:r>
              <a:rPr lang="fr-FR" sz="1800" dirty="0">
                <a:solidFill>
                  <a:schemeClr val="tx1"/>
                </a:solidFill>
                <a:latin typeface="Arial Narrow" pitchFamily="34" charset="0"/>
              </a:rPr>
              <a:t> the introduction of VAT on </a:t>
            </a:r>
            <a:r>
              <a:rPr lang="fr-FR" sz="1800" dirty="0" err="1">
                <a:solidFill>
                  <a:schemeClr val="tx1"/>
                </a:solidFill>
                <a:latin typeface="Arial Narrow" pitchFamily="34" charset="0"/>
              </a:rPr>
              <a:t>their</a:t>
            </a:r>
            <a:r>
              <a:rPr lang="fr-FR" sz="1800" dirty="0">
                <a:solidFill>
                  <a:schemeClr val="tx1"/>
                </a:solidFill>
                <a:latin typeface="Arial Narrow" pitchFamily="34" charset="0"/>
              </a:rPr>
              <a:t> digital </a:t>
            </a:r>
            <a:r>
              <a:rPr lang="fr-FR" sz="1800" dirty="0" err="1">
                <a:solidFill>
                  <a:schemeClr val="tx1"/>
                </a:solidFill>
                <a:latin typeface="Arial Narrow" pitchFamily="34" charset="0"/>
              </a:rPr>
              <a:t>activities</a:t>
            </a:r>
            <a:r>
              <a:rPr lang="fr-FR" sz="1800" dirty="0" smtClean="0">
                <a:solidFill>
                  <a:schemeClr val="tx1"/>
                </a:solidFill>
                <a:latin typeface="Arial Narrow" pitchFamily="34" charset="0"/>
              </a:rPr>
              <a:t>.</a:t>
            </a:r>
          </a:p>
          <a:p>
            <a:pPr lvl="0"/>
            <a:endParaRPr lang="fr-FR" sz="1800" dirty="0">
              <a:solidFill>
                <a:schemeClr val="tx1"/>
              </a:solidFill>
              <a:latin typeface="Arial Narrow" pitchFamily="34" charset="0"/>
            </a:endParaRPr>
          </a:p>
          <a:p>
            <a:pPr lvl="0"/>
            <a:r>
              <a:rPr lang="fr-FR" sz="1800" b="1" dirty="0" err="1">
                <a:solidFill>
                  <a:schemeClr val="tx1"/>
                </a:solidFill>
                <a:latin typeface="Arial Narrow" pitchFamily="34" charset="0"/>
              </a:rPr>
              <a:t>Risk</a:t>
            </a:r>
            <a:r>
              <a:rPr lang="fr-FR" sz="1800" b="1" dirty="0">
                <a:solidFill>
                  <a:schemeClr val="tx1"/>
                </a:solidFill>
                <a:latin typeface="Arial Narrow" pitchFamily="34" charset="0"/>
              </a:rPr>
              <a:t> of </a:t>
            </a:r>
            <a:r>
              <a:rPr lang="fr-FR" sz="1800" b="1" dirty="0" err="1">
                <a:solidFill>
                  <a:schemeClr val="tx1"/>
                </a:solidFill>
                <a:latin typeface="Arial Narrow" pitchFamily="34" charset="0"/>
              </a:rPr>
              <a:t>Popular</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Resistance</a:t>
            </a:r>
            <a:r>
              <a:rPr lang="fr-FR" sz="1800" b="1" dirty="0">
                <a:solidFill>
                  <a:schemeClr val="tx1"/>
                </a:solidFill>
                <a:latin typeface="Arial Narrow" pitchFamily="34" charset="0"/>
              </a:rPr>
              <a:t> and </a:t>
            </a:r>
            <a:r>
              <a:rPr lang="fr-FR" sz="1800" b="1" dirty="0" err="1">
                <a:solidFill>
                  <a:schemeClr val="tx1"/>
                </a:solidFill>
                <a:latin typeface="Arial Narrow" pitchFamily="34" charset="0"/>
              </a:rPr>
              <a:t>Tax</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Avoidance</a:t>
            </a:r>
            <a:r>
              <a:rPr lang="fr-FR" sz="1800" dirty="0">
                <a:solidFill>
                  <a:schemeClr val="tx1"/>
                </a:solidFill>
                <a:latin typeface="Arial Narrow" pitchFamily="34" charset="0"/>
              </a:rPr>
              <a:t>:</a:t>
            </a:r>
          </a:p>
          <a:p>
            <a:pPr lvl="1"/>
            <a:r>
              <a:rPr lang="fr-FR" sz="1800" dirty="0">
                <a:solidFill>
                  <a:schemeClr val="tx1"/>
                </a:solidFill>
                <a:latin typeface="Arial Narrow" pitchFamily="34" charset="0"/>
              </a:rPr>
              <a:t>Taxes on </a:t>
            </a:r>
            <a:r>
              <a:rPr lang="fr-FR" sz="1800" b="1" dirty="0">
                <a:solidFill>
                  <a:schemeClr val="tx1"/>
                </a:solidFill>
                <a:latin typeface="Arial Narrow" pitchFamily="34" charset="0"/>
              </a:rPr>
              <a:t>mobile money </a:t>
            </a:r>
            <a:r>
              <a:rPr lang="fr-FR" sz="1800" b="1" dirty="0" err="1">
                <a:solidFill>
                  <a:schemeClr val="tx1"/>
                </a:solidFill>
                <a:latin typeface="Arial Narrow" pitchFamily="34" charset="0"/>
              </a:rPr>
              <a:t>transfers</a:t>
            </a:r>
            <a:r>
              <a:rPr lang="fr-FR" sz="1800" dirty="0">
                <a:solidFill>
                  <a:schemeClr val="tx1"/>
                </a:solidFill>
                <a:latin typeface="Arial Narrow" pitchFamily="34" charset="0"/>
              </a:rPr>
              <a:t> </a:t>
            </a:r>
            <a:r>
              <a:rPr lang="fr-FR" sz="1800" dirty="0" err="1">
                <a:solidFill>
                  <a:schemeClr val="tx1"/>
                </a:solidFill>
                <a:latin typeface="Arial Narrow" pitchFamily="34" charset="0"/>
              </a:rPr>
              <a:t>disproportionately</a:t>
            </a:r>
            <a:r>
              <a:rPr lang="fr-FR" sz="1800" dirty="0">
                <a:solidFill>
                  <a:schemeClr val="tx1"/>
                </a:solidFill>
                <a:latin typeface="Arial Narrow" pitchFamily="34" charset="0"/>
              </a:rPr>
              <a:t> affect </a:t>
            </a:r>
            <a:r>
              <a:rPr lang="fr-FR" sz="1800" dirty="0" err="1">
                <a:solidFill>
                  <a:schemeClr val="tx1"/>
                </a:solidFill>
                <a:latin typeface="Arial Narrow" pitchFamily="34" charset="0"/>
              </a:rPr>
              <a:t>poorer</a:t>
            </a:r>
            <a:r>
              <a:rPr lang="fr-FR" sz="1800" dirty="0">
                <a:solidFill>
                  <a:schemeClr val="tx1"/>
                </a:solidFill>
                <a:latin typeface="Arial Narrow" pitchFamily="34" charset="0"/>
              </a:rPr>
              <a:t> populations, </a:t>
            </a:r>
            <a:r>
              <a:rPr lang="fr-FR" sz="1800" dirty="0" err="1">
                <a:solidFill>
                  <a:schemeClr val="tx1"/>
                </a:solidFill>
                <a:latin typeface="Arial Narrow" pitchFamily="34" charset="0"/>
              </a:rPr>
              <a:t>sparking</a:t>
            </a:r>
            <a:r>
              <a:rPr lang="fr-FR" sz="1800" dirty="0">
                <a:solidFill>
                  <a:schemeClr val="tx1"/>
                </a:solidFill>
                <a:latin typeface="Arial Narrow" pitchFamily="34" charset="0"/>
              </a:rPr>
              <a:t> </a:t>
            </a:r>
            <a:r>
              <a:rPr lang="fr-FR" sz="1800" dirty="0" err="1">
                <a:solidFill>
                  <a:schemeClr val="tx1"/>
                </a:solidFill>
                <a:latin typeface="Arial Narrow" pitchFamily="34" charset="0"/>
              </a:rPr>
              <a:t>resistance</a:t>
            </a:r>
            <a:r>
              <a:rPr lang="fr-FR" sz="1800" dirty="0">
                <a:solidFill>
                  <a:schemeClr val="tx1"/>
                </a:solidFill>
                <a:latin typeface="Arial Narrow" pitchFamily="34" charset="0"/>
              </a:rPr>
              <a:t>.</a:t>
            </a:r>
          </a:p>
          <a:p>
            <a:pPr lvl="1"/>
            <a:r>
              <a:rPr lang="fr-FR" sz="1800" dirty="0">
                <a:solidFill>
                  <a:schemeClr val="tx1"/>
                </a:solidFill>
                <a:latin typeface="Arial Narrow" pitchFamily="34" charset="0"/>
              </a:rPr>
              <a:t>Taxes on </a:t>
            </a:r>
            <a:r>
              <a:rPr lang="fr-FR" sz="1800" b="1" dirty="0" err="1">
                <a:solidFill>
                  <a:schemeClr val="tx1"/>
                </a:solidFill>
                <a:latin typeface="Arial Narrow" pitchFamily="34" charset="0"/>
              </a:rPr>
              <a:t>gambling</a:t>
            </a:r>
            <a:r>
              <a:rPr lang="fr-FR" sz="1800" dirty="0">
                <a:solidFill>
                  <a:schemeClr val="tx1"/>
                </a:solidFill>
                <a:latin typeface="Arial Narrow" pitchFamily="34" charset="0"/>
              </a:rPr>
              <a:t> </a:t>
            </a:r>
            <a:r>
              <a:rPr lang="fr-FR" sz="1800" dirty="0" err="1">
                <a:solidFill>
                  <a:schemeClr val="tx1"/>
                </a:solidFill>
                <a:latin typeface="Arial Narrow" pitchFamily="34" charset="0"/>
              </a:rPr>
              <a:t>target</a:t>
            </a:r>
            <a:r>
              <a:rPr lang="fr-FR" sz="1800" dirty="0">
                <a:solidFill>
                  <a:schemeClr val="tx1"/>
                </a:solidFill>
                <a:latin typeface="Arial Narrow" pitchFamily="34" charset="0"/>
              </a:rPr>
              <a:t> </a:t>
            </a:r>
            <a:r>
              <a:rPr lang="fr-FR" sz="1800" dirty="0" err="1">
                <a:solidFill>
                  <a:schemeClr val="tx1"/>
                </a:solidFill>
                <a:latin typeface="Arial Narrow" pitchFamily="34" charset="0"/>
              </a:rPr>
              <a:t>youth</a:t>
            </a:r>
            <a:r>
              <a:rPr lang="fr-FR" sz="1800" dirty="0">
                <a:solidFill>
                  <a:schemeClr val="tx1"/>
                </a:solidFill>
                <a:latin typeface="Arial Narrow" pitchFamily="34" charset="0"/>
              </a:rPr>
              <a:t> and </a:t>
            </a:r>
            <a:r>
              <a:rPr lang="fr-FR" sz="1800" dirty="0" err="1">
                <a:solidFill>
                  <a:schemeClr val="tx1"/>
                </a:solidFill>
                <a:latin typeface="Arial Narrow" pitchFamily="34" charset="0"/>
              </a:rPr>
              <a:t>may</a:t>
            </a:r>
            <a:r>
              <a:rPr lang="fr-FR" sz="1800" dirty="0">
                <a:solidFill>
                  <a:schemeClr val="tx1"/>
                </a:solidFill>
                <a:latin typeface="Arial Narrow" pitchFamily="34" charset="0"/>
              </a:rPr>
              <a:t> encourage </a:t>
            </a:r>
            <a:r>
              <a:rPr lang="fr-FR" sz="1800" dirty="0" err="1">
                <a:solidFill>
                  <a:schemeClr val="tx1"/>
                </a:solidFill>
                <a:latin typeface="Arial Narrow" pitchFamily="34" charset="0"/>
              </a:rPr>
              <a:t>avoidance</a:t>
            </a:r>
            <a:r>
              <a:rPr lang="fr-FR" sz="1800" dirty="0">
                <a:solidFill>
                  <a:schemeClr val="tx1"/>
                </a:solidFill>
                <a:latin typeface="Arial Narrow" pitchFamily="34" charset="0"/>
              </a:rPr>
              <a:t> or underground </a:t>
            </a:r>
            <a:r>
              <a:rPr lang="fr-FR" sz="1800" dirty="0" err="1">
                <a:solidFill>
                  <a:schemeClr val="tx1"/>
                </a:solidFill>
                <a:latin typeface="Arial Narrow" pitchFamily="34" charset="0"/>
              </a:rPr>
              <a:t>activity</a:t>
            </a:r>
            <a:r>
              <a:rPr lang="fr-FR" sz="1800" dirty="0" smtClean="0">
                <a:solidFill>
                  <a:schemeClr val="tx1"/>
                </a:solidFill>
                <a:latin typeface="Arial Narrow" pitchFamily="34" charset="0"/>
              </a:rPr>
              <a:t>.</a:t>
            </a:r>
          </a:p>
          <a:p>
            <a:pPr marL="457200" lvl="1" indent="0">
              <a:buNone/>
            </a:pPr>
            <a:endParaRPr lang="fr-FR" sz="1800" dirty="0">
              <a:solidFill>
                <a:schemeClr val="tx1"/>
              </a:solidFill>
              <a:latin typeface="Arial Narrow" pitchFamily="34" charset="0"/>
            </a:endParaRPr>
          </a:p>
          <a:p>
            <a:pPr lvl="0"/>
            <a:r>
              <a:rPr lang="fr-FR" sz="1800" b="1" dirty="0" err="1">
                <a:solidFill>
                  <a:schemeClr val="tx1"/>
                </a:solidFill>
                <a:latin typeface="Arial Narrow" pitchFamily="34" charset="0"/>
              </a:rPr>
              <a:t>Capacity</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Constraints</a:t>
            </a:r>
            <a:r>
              <a:rPr lang="fr-FR" sz="1800" dirty="0">
                <a:solidFill>
                  <a:schemeClr val="tx1"/>
                </a:solidFill>
                <a:latin typeface="Arial Narrow" pitchFamily="34" charset="0"/>
              </a:rPr>
              <a:t>: Monitoring cross-border digital </a:t>
            </a:r>
            <a:r>
              <a:rPr lang="fr-FR" sz="1800" dirty="0" err="1">
                <a:solidFill>
                  <a:schemeClr val="tx1"/>
                </a:solidFill>
                <a:latin typeface="Arial Narrow" pitchFamily="34" charset="0"/>
              </a:rPr>
              <a:t>flows</a:t>
            </a:r>
            <a:r>
              <a:rPr lang="fr-FR" sz="1800" dirty="0">
                <a:solidFill>
                  <a:schemeClr val="tx1"/>
                </a:solidFill>
                <a:latin typeface="Arial Narrow" pitchFamily="34" charset="0"/>
              </a:rPr>
              <a:t> </a:t>
            </a:r>
            <a:r>
              <a:rPr lang="fr-FR" sz="1800" dirty="0" err="1">
                <a:solidFill>
                  <a:schemeClr val="tx1"/>
                </a:solidFill>
                <a:latin typeface="Arial Narrow" pitchFamily="34" charset="0"/>
              </a:rPr>
              <a:t>requires</a:t>
            </a:r>
            <a:r>
              <a:rPr lang="fr-FR" sz="1800" dirty="0">
                <a:solidFill>
                  <a:schemeClr val="tx1"/>
                </a:solidFill>
                <a:latin typeface="Arial Narrow" pitchFamily="34" charset="0"/>
              </a:rPr>
              <a:t> </a:t>
            </a:r>
            <a:r>
              <a:rPr lang="fr-FR" sz="1800" dirty="0" err="1">
                <a:solidFill>
                  <a:schemeClr val="tx1"/>
                </a:solidFill>
                <a:latin typeface="Arial Narrow" pitchFamily="34" charset="0"/>
              </a:rPr>
              <a:t>stronger</a:t>
            </a:r>
            <a:r>
              <a:rPr lang="fr-FR" sz="1800" dirty="0">
                <a:solidFill>
                  <a:schemeClr val="tx1"/>
                </a:solidFill>
                <a:latin typeface="Arial Narrow" pitchFamily="34" charset="0"/>
              </a:rPr>
              <a:t> </a:t>
            </a:r>
            <a:r>
              <a:rPr lang="fr-FR" sz="1800" b="1" dirty="0" err="1">
                <a:solidFill>
                  <a:schemeClr val="tx1"/>
                </a:solidFill>
                <a:latin typeface="Arial Narrow" pitchFamily="34" charset="0"/>
              </a:rPr>
              <a:t>technical</a:t>
            </a:r>
            <a:r>
              <a:rPr lang="fr-FR" sz="1800" b="1" dirty="0">
                <a:solidFill>
                  <a:schemeClr val="tx1"/>
                </a:solidFill>
                <a:latin typeface="Arial Narrow" pitchFamily="34" charset="0"/>
              </a:rPr>
              <a:t> and </a:t>
            </a:r>
            <a:r>
              <a:rPr lang="fr-FR" sz="1800" b="1" dirty="0" err="1">
                <a:solidFill>
                  <a:schemeClr val="tx1"/>
                </a:solidFill>
                <a:latin typeface="Arial Narrow" pitchFamily="34" charset="0"/>
              </a:rPr>
              <a:t>human</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resources</a:t>
            </a:r>
            <a:r>
              <a:rPr lang="fr-FR" sz="1800" dirty="0">
                <a:solidFill>
                  <a:schemeClr val="tx1"/>
                </a:solidFill>
                <a:latin typeface="Arial Narrow" pitchFamily="34" charset="0"/>
              </a:rPr>
              <a:t> </a:t>
            </a:r>
            <a:r>
              <a:rPr lang="fr-FR" sz="1800" dirty="0" err="1">
                <a:solidFill>
                  <a:schemeClr val="tx1"/>
                </a:solidFill>
                <a:latin typeface="Arial Narrow" pitchFamily="34" charset="0"/>
              </a:rPr>
              <a:t>within</a:t>
            </a:r>
            <a:r>
              <a:rPr lang="fr-FR" sz="1800" dirty="0">
                <a:solidFill>
                  <a:schemeClr val="tx1"/>
                </a:solidFill>
                <a:latin typeface="Arial Narrow" pitchFamily="34" charset="0"/>
              </a:rPr>
              <a:t> the </a:t>
            </a:r>
            <a:r>
              <a:rPr lang="fr-FR" sz="1800" dirty="0" err="1">
                <a:solidFill>
                  <a:schemeClr val="tx1"/>
                </a:solidFill>
                <a:latin typeface="Arial Narrow" pitchFamily="34" charset="0"/>
              </a:rPr>
              <a:t>Tax</a:t>
            </a:r>
            <a:r>
              <a:rPr lang="fr-FR" sz="1800" dirty="0">
                <a:solidFill>
                  <a:schemeClr val="tx1"/>
                </a:solidFill>
                <a:latin typeface="Arial Narrow" pitchFamily="34" charset="0"/>
              </a:rPr>
              <a:t> Administration.</a:t>
            </a:r>
          </a:p>
          <a:p>
            <a:pPr marL="0" indent="0">
              <a:buNone/>
            </a:pPr>
            <a:endParaRPr lang="fr-FR" dirty="0"/>
          </a:p>
        </p:txBody>
      </p:sp>
      <p:sp>
        <p:nvSpPr>
          <p:cNvPr id="4" name="Espace réservé du pied de page 3"/>
          <p:cNvSpPr>
            <a:spLocks noGrp="1"/>
          </p:cNvSpPr>
          <p:nvPr>
            <p:ph type="ftr" sz="quarter" idx="11"/>
          </p:nvPr>
        </p:nvSpPr>
        <p:spPr>
          <a:xfrm>
            <a:off x="457200" y="6356350"/>
            <a:ext cx="7509933" cy="365125"/>
          </a:xfrm>
          <a:solidFill>
            <a:schemeClr val="bg2"/>
          </a:solidFill>
          <a:ln>
            <a:solidFill>
              <a:schemeClr val="bg2"/>
            </a:solidFill>
          </a:ln>
        </p:spPr>
        <p:txBody>
          <a:bodyPr/>
          <a:lstStyle/>
          <a:p>
            <a:r>
              <a:rPr lang="en-US" b="1" dirty="0" smtClean="0">
                <a:solidFill>
                  <a:schemeClr val="accent1">
                    <a:lumMod val="75000"/>
                  </a:schemeClr>
                </a:solidFill>
                <a:latin typeface="Arial Narrow" pitchFamily="34" charset="0"/>
              </a:rPr>
              <a:t>Ibrahima Barry - ATAIC Workshop 2025</a:t>
            </a:r>
            <a:endParaRPr lang="en-US" b="1" dirty="0">
              <a:solidFill>
                <a:schemeClr val="accent1">
                  <a:lumMod val="75000"/>
                </a:schemeClr>
              </a:solidFill>
              <a:latin typeface="Arial Narrow" pitchFamily="34" charset="0"/>
            </a:endParaRPr>
          </a:p>
        </p:txBody>
      </p:sp>
      <p:sp>
        <p:nvSpPr>
          <p:cNvPr id="5" name="Espace réservé du numéro de diapositive 4"/>
          <p:cNvSpPr>
            <a:spLocks noGrp="1"/>
          </p:cNvSpPr>
          <p:nvPr>
            <p:ph type="sldNum" sz="quarter" idx="12"/>
          </p:nvPr>
        </p:nvSpPr>
        <p:spPr>
          <a:xfrm>
            <a:off x="7603068" y="6356350"/>
            <a:ext cx="364066" cy="365125"/>
          </a:xfrm>
        </p:spPr>
        <p:txBody>
          <a:bodyPr>
            <a:normAutofit/>
          </a:bodyPr>
          <a:lstStyle/>
          <a:p>
            <a:fld id="{C1FF6DA9-008F-8B48-92A6-B652298478BF}" type="slidenum">
              <a:rPr lang="en-US" smtClean="0"/>
              <a:t>8</a:t>
            </a:fld>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333" y="6332008"/>
            <a:ext cx="575734" cy="38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3273110"/>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6467" y="457201"/>
            <a:ext cx="8229600" cy="889000"/>
          </a:xfrm>
          <a:solidFill>
            <a:schemeClr val="bg2"/>
          </a:solidFill>
          <a:ln>
            <a:solidFill>
              <a:schemeClr val="bg2"/>
            </a:solidFill>
          </a:ln>
        </p:spPr>
        <p:txBody>
          <a:bodyPr/>
          <a:lstStyle/>
          <a:p>
            <a:r>
              <a:rPr lang="fr-FR" sz="3200" dirty="0" err="1" smtClean="0">
                <a:latin typeface="Arial Narrow" pitchFamily="34" charset="0"/>
              </a:rPr>
              <a:t>Opportunities</a:t>
            </a:r>
            <a:endParaRPr sz="3200" dirty="0">
              <a:latin typeface="Arial Narrow" pitchFamily="34" charset="0"/>
            </a:endParaRPr>
          </a:p>
        </p:txBody>
      </p:sp>
      <p:sp>
        <p:nvSpPr>
          <p:cNvPr id="3" name="Content Placeholder 2"/>
          <p:cNvSpPr>
            <a:spLocks noGrp="1"/>
          </p:cNvSpPr>
          <p:nvPr>
            <p:ph idx="1"/>
          </p:nvPr>
        </p:nvSpPr>
        <p:spPr>
          <a:xfrm>
            <a:off x="516467" y="1422400"/>
            <a:ext cx="8229600" cy="4732867"/>
          </a:xfrm>
          <a:ln>
            <a:solidFill>
              <a:schemeClr val="bg2"/>
            </a:solidFill>
          </a:ln>
        </p:spPr>
        <p:txBody>
          <a:bodyPr>
            <a:normAutofit/>
          </a:bodyPr>
          <a:lstStyle/>
          <a:p>
            <a:pPr marL="0" indent="0" algn="just">
              <a:buNone/>
            </a:pPr>
            <a:endParaRPr lang="fr-FR" sz="2000" dirty="0" smtClean="0">
              <a:solidFill>
                <a:schemeClr val="tx1"/>
              </a:solidFill>
              <a:latin typeface="Arial Narrow" pitchFamily="34" charset="0"/>
            </a:endParaRPr>
          </a:p>
          <a:p>
            <a:pPr lvl="0"/>
            <a:r>
              <a:rPr lang="fr-FR" sz="1800" b="1" dirty="0" err="1">
                <a:solidFill>
                  <a:schemeClr val="tx1"/>
                </a:solidFill>
                <a:latin typeface="Arial Narrow" pitchFamily="34" charset="0"/>
              </a:rPr>
              <a:t>Electronic</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Invoicing</a:t>
            </a:r>
            <a:r>
              <a:rPr lang="fr-FR" sz="1800" dirty="0">
                <a:solidFill>
                  <a:schemeClr val="tx1"/>
                </a:solidFill>
                <a:latin typeface="Arial Narrow" pitchFamily="34" charset="0"/>
              </a:rPr>
              <a:t>: </a:t>
            </a:r>
            <a:r>
              <a:rPr lang="fr-FR" sz="1800" dirty="0" err="1">
                <a:solidFill>
                  <a:schemeClr val="tx1"/>
                </a:solidFill>
                <a:latin typeface="Arial Narrow" pitchFamily="34" charset="0"/>
              </a:rPr>
              <a:t>Although</a:t>
            </a:r>
            <a:r>
              <a:rPr lang="fr-FR" sz="1800" dirty="0">
                <a:solidFill>
                  <a:schemeClr val="tx1"/>
                </a:solidFill>
                <a:latin typeface="Arial Narrow" pitchFamily="34" charset="0"/>
              </a:rPr>
              <a:t> </a:t>
            </a:r>
            <a:r>
              <a:rPr lang="fr-FR" sz="1800" dirty="0" err="1">
                <a:solidFill>
                  <a:schemeClr val="tx1"/>
                </a:solidFill>
                <a:latin typeface="Arial Narrow" pitchFamily="34" charset="0"/>
              </a:rPr>
              <a:t>provided</a:t>
            </a:r>
            <a:r>
              <a:rPr lang="fr-FR" sz="1800" dirty="0">
                <a:solidFill>
                  <a:schemeClr val="tx1"/>
                </a:solidFill>
                <a:latin typeface="Arial Narrow" pitchFamily="34" charset="0"/>
              </a:rPr>
              <a:t> for in the </a:t>
            </a:r>
            <a:r>
              <a:rPr lang="fr-FR" sz="1800" dirty="0" err="1">
                <a:solidFill>
                  <a:schemeClr val="tx1"/>
                </a:solidFill>
                <a:latin typeface="Arial Narrow" pitchFamily="34" charset="0"/>
              </a:rPr>
              <a:t>law</a:t>
            </a:r>
            <a:r>
              <a:rPr lang="fr-FR" sz="1800" dirty="0">
                <a:solidFill>
                  <a:schemeClr val="tx1"/>
                </a:solidFill>
                <a:latin typeface="Arial Narrow" pitchFamily="34" charset="0"/>
              </a:rPr>
              <a:t>, </a:t>
            </a:r>
            <a:r>
              <a:rPr lang="fr-FR" sz="1800" dirty="0" err="1">
                <a:solidFill>
                  <a:schemeClr val="tx1"/>
                </a:solidFill>
                <a:latin typeface="Arial Narrow" pitchFamily="34" charset="0"/>
              </a:rPr>
              <a:t>implementation</a:t>
            </a:r>
            <a:r>
              <a:rPr lang="fr-FR" sz="1800" dirty="0">
                <a:solidFill>
                  <a:schemeClr val="tx1"/>
                </a:solidFill>
                <a:latin typeface="Arial Narrow" pitchFamily="34" charset="0"/>
              </a:rPr>
              <a:t> has been </a:t>
            </a:r>
            <a:r>
              <a:rPr lang="fr-FR" sz="1800" dirty="0" err="1">
                <a:solidFill>
                  <a:schemeClr val="tx1"/>
                </a:solidFill>
                <a:latin typeface="Arial Narrow" pitchFamily="34" charset="0"/>
              </a:rPr>
              <a:t>delayed</a:t>
            </a:r>
            <a:r>
              <a:rPr lang="fr-FR" sz="1800" dirty="0">
                <a:solidFill>
                  <a:schemeClr val="tx1"/>
                </a:solidFill>
                <a:latin typeface="Arial Narrow" pitchFamily="34" charset="0"/>
              </a:rPr>
              <a:t> by </a:t>
            </a:r>
            <a:r>
              <a:rPr lang="fr-FR" sz="1800" dirty="0" err="1">
                <a:solidFill>
                  <a:schemeClr val="tx1"/>
                </a:solidFill>
                <a:latin typeface="Arial Narrow" pitchFamily="34" charset="0"/>
              </a:rPr>
              <a:t>two</a:t>
            </a:r>
            <a:r>
              <a:rPr lang="fr-FR" sz="1800" dirty="0">
                <a:solidFill>
                  <a:schemeClr val="tx1"/>
                </a:solidFill>
                <a:latin typeface="Arial Narrow" pitchFamily="34" charset="0"/>
              </a:rPr>
              <a:t> </a:t>
            </a:r>
            <a:r>
              <a:rPr lang="fr-FR" sz="1800" dirty="0" err="1">
                <a:solidFill>
                  <a:schemeClr val="tx1"/>
                </a:solidFill>
                <a:latin typeface="Arial Narrow" pitchFamily="34" charset="0"/>
              </a:rPr>
              <a:t>years</a:t>
            </a:r>
            <a:r>
              <a:rPr lang="fr-FR" sz="1800" dirty="0">
                <a:solidFill>
                  <a:schemeClr val="tx1"/>
                </a:solidFill>
                <a:latin typeface="Arial Narrow" pitchFamily="34" charset="0"/>
              </a:rPr>
              <a:t> due to </a:t>
            </a:r>
            <a:r>
              <a:rPr lang="fr-FR" sz="1800" dirty="0" err="1">
                <a:solidFill>
                  <a:schemeClr val="tx1"/>
                </a:solidFill>
                <a:latin typeface="Arial Narrow" pitchFamily="34" charset="0"/>
              </a:rPr>
              <a:t>insufficient</a:t>
            </a:r>
            <a:r>
              <a:rPr lang="fr-FR" sz="1800" dirty="0">
                <a:solidFill>
                  <a:schemeClr val="tx1"/>
                </a:solidFill>
                <a:latin typeface="Arial Narrow" pitchFamily="34" charset="0"/>
              </a:rPr>
              <a:t> IT infrastructure</a:t>
            </a:r>
            <a:r>
              <a:rPr lang="fr-FR" sz="1800" dirty="0" smtClean="0">
                <a:solidFill>
                  <a:schemeClr val="tx1"/>
                </a:solidFill>
                <a:latin typeface="Arial Narrow" pitchFamily="34" charset="0"/>
              </a:rPr>
              <a:t>.</a:t>
            </a:r>
          </a:p>
          <a:p>
            <a:pPr lvl="0"/>
            <a:endParaRPr lang="fr-FR" sz="1800" dirty="0">
              <a:solidFill>
                <a:schemeClr val="tx1"/>
              </a:solidFill>
              <a:latin typeface="Arial Narrow" pitchFamily="34" charset="0"/>
            </a:endParaRPr>
          </a:p>
          <a:p>
            <a:pPr lvl="0"/>
            <a:r>
              <a:rPr lang="fr-FR" sz="1800" b="1" dirty="0">
                <a:solidFill>
                  <a:schemeClr val="tx1"/>
                </a:solidFill>
                <a:latin typeface="Arial Narrow" pitchFamily="34" charset="0"/>
              </a:rPr>
              <a:t>GLOBE </a:t>
            </a:r>
            <a:r>
              <a:rPr lang="fr-FR" sz="1800" b="1" dirty="0" err="1">
                <a:solidFill>
                  <a:schemeClr val="tx1"/>
                </a:solidFill>
                <a:latin typeface="Arial Narrow" pitchFamily="34" charset="0"/>
              </a:rPr>
              <a:t>Rule</a:t>
            </a:r>
            <a:r>
              <a:rPr lang="fr-FR" sz="1800" b="1" dirty="0">
                <a:solidFill>
                  <a:schemeClr val="tx1"/>
                </a:solidFill>
                <a:latin typeface="Arial Narrow" pitchFamily="34" charset="0"/>
              </a:rPr>
              <a:t> – </a:t>
            </a:r>
            <a:r>
              <a:rPr lang="fr-FR" sz="1800" b="1" dirty="0" err="1">
                <a:solidFill>
                  <a:schemeClr val="tx1"/>
                </a:solidFill>
                <a:latin typeface="Arial Narrow" pitchFamily="34" charset="0"/>
              </a:rPr>
              <a:t>Pillar</a:t>
            </a:r>
            <a:r>
              <a:rPr lang="fr-FR" sz="1800" b="1" dirty="0">
                <a:solidFill>
                  <a:schemeClr val="tx1"/>
                </a:solidFill>
                <a:latin typeface="Arial Narrow" pitchFamily="34" charset="0"/>
              </a:rPr>
              <a:t> 2</a:t>
            </a:r>
            <a:r>
              <a:rPr lang="fr-FR" sz="1800" dirty="0">
                <a:solidFill>
                  <a:schemeClr val="tx1"/>
                </a:solidFill>
                <a:latin typeface="Arial Narrow" pitchFamily="34" charset="0"/>
              </a:rPr>
              <a:t>: The global minimum </a:t>
            </a:r>
            <a:r>
              <a:rPr lang="fr-FR" sz="1800" dirty="0" err="1">
                <a:solidFill>
                  <a:schemeClr val="tx1"/>
                </a:solidFill>
                <a:latin typeface="Arial Narrow" pitchFamily="34" charset="0"/>
              </a:rPr>
              <a:t>tax</a:t>
            </a:r>
            <a:r>
              <a:rPr lang="fr-FR" sz="1800" dirty="0">
                <a:solidFill>
                  <a:schemeClr val="tx1"/>
                </a:solidFill>
                <a:latin typeface="Arial Narrow" pitchFamily="34" charset="0"/>
              </a:rPr>
              <a:t> of </a:t>
            </a:r>
            <a:r>
              <a:rPr lang="fr-FR" sz="1800" b="1" dirty="0">
                <a:solidFill>
                  <a:schemeClr val="tx1"/>
                </a:solidFill>
                <a:latin typeface="Arial Narrow" pitchFamily="34" charset="0"/>
              </a:rPr>
              <a:t>15%</a:t>
            </a:r>
            <a:r>
              <a:rPr lang="fr-FR" sz="1800" dirty="0">
                <a:solidFill>
                  <a:schemeClr val="tx1"/>
                </a:solidFill>
                <a:latin typeface="Arial Narrow" pitchFamily="34" charset="0"/>
              </a:rPr>
              <a:t> has not </a:t>
            </a:r>
            <a:r>
              <a:rPr lang="fr-FR" sz="1800" dirty="0" err="1">
                <a:solidFill>
                  <a:schemeClr val="tx1"/>
                </a:solidFill>
                <a:latin typeface="Arial Narrow" pitchFamily="34" charset="0"/>
              </a:rPr>
              <a:t>yet</a:t>
            </a:r>
            <a:r>
              <a:rPr lang="fr-FR" sz="1800" dirty="0">
                <a:solidFill>
                  <a:schemeClr val="tx1"/>
                </a:solidFill>
                <a:latin typeface="Arial Narrow" pitchFamily="34" charset="0"/>
              </a:rPr>
              <a:t> been </a:t>
            </a:r>
            <a:r>
              <a:rPr lang="fr-FR" sz="1800" dirty="0" err="1">
                <a:solidFill>
                  <a:schemeClr val="tx1"/>
                </a:solidFill>
                <a:latin typeface="Arial Narrow" pitchFamily="34" charset="0"/>
              </a:rPr>
              <a:t>applied</a:t>
            </a:r>
            <a:r>
              <a:rPr lang="fr-FR" sz="1800" dirty="0">
                <a:solidFill>
                  <a:schemeClr val="tx1"/>
                </a:solidFill>
                <a:latin typeface="Arial Narrow" pitchFamily="34" charset="0"/>
              </a:rPr>
              <a:t> on GAFAM profits, </a:t>
            </a:r>
            <a:r>
              <a:rPr lang="fr-FR" sz="1800" dirty="0" err="1">
                <a:solidFill>
                  <a:schemeClr val="tx1"/>
                </a:solidFill>
                <a:latin typeface="Arial Narrow" pitchFamily="34" charset="0"/>
              </a:rPr>
              <a:t>despite</a:t>
            </a:r>
            <a:r>
              <a:rPr lang="fr-FR" sz="1800" dirty="0">
                <a:solidFill>
                  <a:schemeClr val="tx1"/>
                </a:solidFill>
                <a:latin typeface="Arial Narrow" pitchFamily="34" charset="0"/>
              </a:rPr>
              <a:t> the introduction of VAT on </a:t>
            </a:r>
            <a:r>
              <a:rPr lang="fr-FR" sz="1800" dirty="0" err="1">
                <a:solidFill>
                  <a:schemeClr val="tx1"/>
                </a:solidFill>
                <a:latin typeface="Arial Narrow" pitchFamily="34" charset="0"/>
              </a:rPr>
              <a:t>their</a:t>
            </a:r>
            <a:r>
              <a:rPr lang="fr-FR" sz="1800" dirty="0">
                <a:solidFill>
                  <a:schemeClr val="tx1"/>
                </a:solidFill>
                <a:latin typeface="Arial Narrow" pitchFamily="34" charset="0"/>
              </a:rPr>
              <a:t> digital </a:t>
            </a:r>
            <a:r>
              <a:rPr lang="fr-FR" sz="1800" dirty="0" err="1">
                <a:solidFill>
                  <a:schemeClr val="tx1"/>
                </a:solidFill>
                <a:latin typeface="Arial Narrow" pitchFamily="34" charset="0"/>
              </a:rPr>
              <a:t>activities</a:t>
            </a:r>
            <a:r>
              <a:rPr lang="fr-FR" sz="1800" dirty="0" smtClean="0">
                <a:solidFill>
                  <a:schemeClr val="tx1"/>
                </a:solidFill>
                <a:latin typeface="Arial Narrow" pitchFamily="34" charset="0"/>
              </a:rPr>
              <a:t>.</a:t>
            </a:r>
          </a:p>
          <a:p>
            <a:pPr lvl="0"/>
            <a:endParaRPr lang="fr-FR" sz="1800" dirty="0">
              <a:solidFill>
                <a:schemeClr val="tx1"/>
              </a:solidFill>
              <a:latin typeface="Arial Narrow" pitchFamily="34" charset="0"/>
            </a:endParaRPr>
          </a:p>
          <a:p>
            <a:pPr lvl="0"/>
            <a:r>
              <a:rPr lang="fr-FR" sz="1800" b="1" dirty="0" err="1">
                <a:solidFill>
                  <a:schemeClr val="tx1"/>
                </a:solidFill>
                <a:latin typeface="Arial Narrow" pitchFamily="34" charset="0"/>
              </a:rPr>
              <a:t>Risk</a:t>
            </a:r>
            <a:r>
              <a:rPr lang="fr-FR" sz="1800" b="1" dirty="0">
                <a:solidFill>
                  <a:schemeClr val="tx1"/>
                </a:solidFill>
                <a:latin typeface="Arial Narrow" pitchFamily="34" charset="0"/>
              </a:rPr>
              <a:t> of </a:t>
            </a:r>
            <a:r>
              <a:rPr lang="fr-FR" sz="1800" b="1" dirty="0" err="1">
                <a:solidFill>
                  <a:schemeClr val="tx1"/>
                </a:solidFill>
                <a:latin typeface="Arial Narrow" pitchFamily="34" charset="0"/>
              </a:rPr>
              <a:t>Popular</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Resistance</a:t>
            </a:r>
            <a:r>
              <a:rPr lang="fr-FR" sz="1800" b="1" dirty="0">
                <a:solidFill>
                  <a:schemeClr val="tx1"/>
                </a:solidFill>
                <a:latin typeface="Arial Narrow" pitchFamily="34" charset="0"/>
              </a:rPr>
              <a:t> and </a:t>
            </a:r>
            <a:r>
              <a:rPr lang="fr-FR" sz="1800" b="1" dirty="0" err="1">
                <a:solidFill>
                  <a:schemeClr val="tx1"/>
                </a:solidFill>
                <a:latin typeface="Arial Narrow" pitchFamily="34" charset="0"/>
              </a:rPr>
              <a:t>Tax</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Avoidance</a:t>
            </a:r>
            <a:r>
              <a:rPr lang="fr-FR" sz="1800" dirty="0">
                <a:solidFill>
                  <a:schemeClr val="tx1"/>
                </a:solidFill>
                <a:latin typeface="Arial Narrow" pitchFamily="34" charset="0"/>
              </a:rPr>
              <a:t>:</a:t>
            </a:r>
          </a:p>
          <a:p>
            <a:pPr lvl="1"/>
            <a:r>
              <a:rPr lang="fr-FR" sz="1800" dirty="0">
                <a:solidFill>
                  <a:schemeClr val="tx1"/>
                </a:solidFill>
                <a:latin typeface="Arial Narrow" pitchFamily="34" charset="0"/>
              </a:rPr>
              <a:t>Taxes on </a:t>
            </a:r>
            <a:r>
              <a:rPr lang="fr-FR" sz="1800" b="1" dirty="0">
                <a:solidFill>
                  <a:schemeClr val="tx1"/>
                </a:solidFill>
                <a:latin typeface="Arial Narrow" pitchFamily="34" charset="0"/>
              </a:rPr>
              <a:t>mobile money </a:t>
            </a:r>
            <a:r>
              <a:rPr lang="fr-FR" sz="1800" b="1" dirty="0" err="1">
                <a:solidFill>
                  <a:schemeClr val="tx1"/>
                </a:solidFill>
                <a:latin typeface="Arial Narrow" pitchFamily="34" charset="0"/>
              </a:rPr>
              <a:t>transfers</a:t>
            </a:r>
            <a:r>
              <a:rPr lang="fr-FR" sz="1800" dirty="0">
                <a:solidFill>
                  <a:schemeClr val="tx1"/>
                </a:solidFill>
                <a:latin typeface="Arial Narrow" pitchFamily="34" charset="0"/>
              </a:rPr>
              <a:t> </a:t>
            </a:r>
            <a:r>
              <a:rPr lang="fr-FR" sz="1800" dirty="0" err="1">
                <a:solidFill>
                  <a:schemeClr val="tx1"/>
                </a:solidFill>
                <a:latin typeface="Arial Narrow" pitchFamily="34" charset="0"/>
              </a:rPr>
              <a:t>disproportionately</a:t>
            </a:r>
            <a:r>
              <a:rPr lang="fr-FR" sz="1800" dirty="0">
                <a:solidFill>
                  <a:schemeClr val="tx1"/>
                </a:solidFill>
                <a:latin typeface="Arial Narrow" pitchFamily="34" charset="0"/>
              </a:rPr>
              <a:t> affect </a:t>
            </a:r>
            <a:r>
              <a:rPr lang="fr-FR" sz="1800" dirty="0" err="1">
                <a:solidFill>
                  <a:schemeClr val="tx1"/>
                </a:solidFill>
                <a:latin typeface="Arial Narrow" pitchFamily="34" charset="0"/>
              </a:rPr>
              <a:t>poorer</a:t>
            </a:r>
            <a:r>
              <a:rPr lang="fr-FR" sz="1800" dirty="0">
                <a:solidFill>
                  <a:schemeClr val="tx1"/>
                </a:solidFill>
                <a:latin typeface="Arial Narrow" pitchFamily="34" charset="0"/>
              </a:rPr>
              <a:t> populations, </a:t>
            </a:r>
            <a:r>
              <a:rPr lang="fr-FR" sz="1800" dirty="0" err="1">
                <a:solidFill>
                  <a:schemeClr val="tx1"/>
                </a:solidFill>
                <a:latin typeface="Arial Narrow" pitchFamily="34" charset="0"/>
              </a:rPr>
              <a:t>sparking</a:t>
            </a:r>
            <a:r>
              <a:rPr lang="fr-FR" sz="1800" dirty="0">
                <a:solidFill>
                  <a:schemeClr val="tx1"/>
                </a:solidFill>
                <a:latin typeface="Arial Narrow" pitchFamily="34" charset="0"/>
              </a:rPr>
              <a:t> </a:t>
            </a:r>
            <a:r>
              <a:rPr lang="fr-FR" sz="1800" dirty="0" err="1">
                <a:solidFill>
                  <a:schemeClr val="tx1"/>
                </a:solidFill>
                <a:latin typeface="Arial Narrow" pitchFamily="34" charset="0"/>
              </a:rPr>
              <a:t>resistance</a:t>
            </a:r>
            <a:r>
              <a:rPr lang="fr-FR" sz="1800" dirty="0">
                <a:solidFill>
                  <a:schemeClr val="tx1"/>
                </a:solidFill>
                <a:latin typeface="Arial Narrow" pitchFamily="34" charset="0"/>
              </a:rPr>
              <a:t>.</a:t>
            </a:r>
          </a:p>
          <a:p>
            <a:pPr lvl="1"/>
            <a:r>
              <a:rPr lang="fr-FR" sz="1800" dirty="0">
                <a:solidFill>
                  <a:schemeClr val="tx1"/>
                </a:solidFill>
                <a:latin typeface="Arial Narrow" pitchFamily="34" charset="0"/>
              </a:rPr>
              <a:t>Taxes on </a:t>
            </a:r>
            <a:r>
              <a:rPr lang="fr-FR" sz="1800" b="1" dirty="0" err="1">
                <a:solidFill>
                  <a:schemeClr val="tx1"/>
                </a:solidFill>
                <a:latin typeface="Arial Narrow" pitchFamily="34" charset="0"/>
              </a:rPr>
              <a:t>gambling</a:t>
            </a:r>
            <a:r>
              <a:rPr lang="fr-FR" sz="1800" dirty="0">
                <a:solidFill>
                  <a:schemeClr val="tx1"/>
                </a:solidFill>
                <a:latin typeface="Arial Narrow" pitchFamily="34" charset="0"/>
              </a:rPr>
              <a:t> </a:t>
            </a:r>
            <a:r>
              <a:rPr lang="fr-FR" sz="1800" dirty="0" err="1">
                <a:solidFill>
                  <a:schemeClr val="tx1"/>
                </a:solidFill>
                <a:latin typeface="Arial Narrow" pitchFamily="34" charset="0"/>
              </a:rPr>
              <a:t>target</a:t>
            </a:r>
            <a:r>
              <a:rPr lang="fr-FR" sz="1800" dirty="0">
                <a:solidFill>
                  <a:schemeClr val="tx1"/>
                </a:solidFill>
                <a:latin typeface="Arial Narrow" pitchFamily="34" charset="0"/>
              </a:rPr>
              <a:t> </a:t>
            </a:r>
            <a:r>
              <a:rPr lang="fr-FR" sz="1800" dirty="0" err="1">
                <a:solidFill>
                  <a:schemeClr val="tx1"/>
                </a:solidFill>
                <a:latin typeface="Arial Narrow" pitchFamily="34" charset="0"/>
              </a:rPr>
              <a:t>youth</a:t>
            </a:r>
            <a:r>
              <a:rPr lang="fr-FR" sz="1800" dirty="0">
                <a:solidFill>
                  <a:schemeClr val="tx1"/>
                </a:solidFill>
                <a:latin typeface="Arial Narrow" pitchFamily="34" charset="0"/>
              </a:rPr>
              <a:t> and </a:t>
            </a:r>
            <a:r>
              <a:rPr lang="fr-FR" sz="1800" dirty="0" err="1">
                <a:solidFill>
                  <a:schemeClr val="tx1"/>
                </a:solidFill>
                <a:latin typeface="Arial Narrow" pitchFamily="34" charset="0"/>
              </a:rPr>
              <a:t>may</a:t>
            </a:r>
            <a:r>
              <a:rPr lang="fr-FR" sz="1800" dirty="0">
                <a:solidFill>
                  <a:schemeClr val="tx1"/>
                </a:solidFill>
                <a:latin typeface="Arial Narrow" pitchFamily="34" charset="0"/>
              </a:rPr>
              <a:t> encourage </a:t>
            </a:r>
            <a:r>
              <a:rPr lang="fr-FR" sz="1800" dirty="0" err="1">
                <a:solidFill>
                  <a:schemeClr val="tx1"/>
                </a:solidFill>
                <a:latin typeface="Arial Narrow" pitchFamily="34" charset="0"/>
              </a:rPr>
              <a:t>avoidance</a:t>
            </a:r>
            <a:r>
              <a:rPr lang="fr-FR" sz="1800" dirty="0">
                <a:solidFill>
                  <a:schemeClr val="tx1"/>
                </a:solidFill>
                <a:latin typeface="Arial Narrow" pitchFamily="34" charset="0"/>
              </a:rPr>
              <a:t> or underground </a:t>
            </a:r>
            <a:r>
              <a:rPr lang="fr-FR" sz="1800" dirty="0" err="1">
                <a:solidFill>
                  <a:schemeClr val="tx1"/>
                </a:solidFill>
                <a:latin typeface="Arial Narrow" pitchFamily="34" charset="0"/>
              </a:rPr>
              <a:t>activity</a:t>
            </a:r>
            <a:r>
              <a:rPr lang="fr-FR" sz="1800" dirty="0" smtClean="0">
                <a:solidFill>
                  <a:schemeClr val="tx1"/>
                </a:solidFill>
                <a:latin typeface="Arial Narrow" pitchFamily="34" charset="0"/>
              </a:rPr>
              <a:t>.</a:t>
            </a:r>
          </a:p>
          <a:p>
            <a:pPr marL="457200" lvl="1" indent="0">
              <a:buNone/>
            </a:pPr>
            <a:endParaRPr lang="fr-FR" sz="1800" dirty="0">
              <a:solidFill>
                <a:schemeClr val="tx1"/>
              </a:solidFill>
              <a:latin typeface="Arial Narrow" pitchFamily="34" charset="0"/>
            </a:endParaRPr>
          </a:p>
          <a:p>
            <a:pPr lvl="0"/>
            <a:r>
              <a:rPr lang="fr-FR" sz="1800" b="1" dirty="0" err="1">
                <a:solidFill>
                  <a:schemeClr val="tx1"/>
                </a:solidFill>
                <a:latin typeface="Arial Narrow" pitchFamily="34" charset="0"/>
              </a:rPr>
              <a:t>Capacity</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Constraints</a:t>
            </a:r>
            <a:r>
              <a:rPr lang="fr-FR" sz="1800" dirty="0">
                <a:solidFill>
                  <a:schemeClr val="tx1"/>
                </a:solidFill>
                <a:latin typeface="Arial Narrow" pitchFamily="34" charset="0"/>
              </a:rPr>
              <a:t>: Monitoring cross-border digital </a:t>
            </a:r>
            <a:r>
              <a:rPr lang="fr-FR" sz="1800" dirty="0" err="1">
                <a:solidFill>
                  <a:schemeClr val="tx1"/>
                </a:solidFill>
                <a:latin typeface="Arial Narrow" pitchFamily="34" charset="0"/>
              </a:rPr>
              <a:t>flows</a:t>
            </a:r>
            <a:r>
              <a:rPr lang="fr-FR" sz="1800" dirty="0">
                <a:solidFill>
                  <a:schemeClr val="tx1"/>
                </a:solidFill>
                <a:latin typeface="Arial Narrow" pitchFamily="34" charset="0"/>
              </a:rPr>
              <a:t> </a:t>
            </a:r>
            <a:r>
              <a:rPr lang="fr-FR" sz="1800" dirty="0" err="1">
                <a:solidFill>
                  <a:schemeClr val="tx1"/>
                </a:solidFill>
                <a:latin typeface="Arial Narrow" pitchFamily="34" charset="0"/>
              </a:rPr>
              <a:t>requires</a:t>
            </a:r>
            <a:r>
              <a:rPr lang="fr-FR" sz="1800" dirty="0">
                <a:solidFill>
                  <a:schemeClr val="tx1"/>
                </a:solidFill>
                <a:latin typeface="Arial Narrow" pitchFamily="34" charset="0"/>
              </a:rPr>
              <a:t> </a:t>
            </a:r>
            <a:r>
              <a:rPr lang="fr-FR" sz="1800" dirty="0" err="1">
                <a:solidFill>
                  <a:schemeClr val="tx1"/>
                </a:solidFill>
                <a:latin typeface="Arial Narrow" pitchFamily="34" charset="0"/>
              </a:rPr>
              <a:t>stronger</a:t>
            </a:r>
            <a:r>
              <a:rPr lang="fr-FR" sz="1800" dirty="0">
                <a:solidFill>
                  <a:schemeClr val="tx1"/>
                </a:solidFill>
                <a:latin typeface="Arial Narrow" pitchFamily="34" charset="0"/>
              </a:rPr>
              <a:t> </a:t>
            </a:r>
            <a:r>
              <a:rPr lang="fr-FR" sz="1800" b="1" dirty="0" err="1">
                <a:solidFill>
                  <a:schemeClr val="tx1"/>
                </a:solidFill>
                <a:latin typeface="Arial Narrow" pitchFamily="34" charset="0"/>
              </a:rPr>
              <a:t>technical</a:t>
            </a:r>
            <a:r>
              <a:rPr lang="fr-FR" sz="1800" b="1" dirty="0">
                <a:solidFill>
                  <a:schemeClr val="tx1"/>
                </a:solidFill>
                <a:latin typeface="Arial Narrow" pitchFamily="34" charset="0"/>
              </a:rPr>
              <a:t> and </a:t>
            </a:r>
            <a:r>
              <a:rPr lang="fr-FR" sz="1800" b="1" dirty="0" err="1">
                <a:solidFill>
                  <a:schemeClr val="tx1"/>
                </a:solidFill>
                <a:latin typeface="Arial Narrow" pitchFamily="34" charset="0"/>
              </a:rPr>
              <a:t>human</a:t>
            </a:r>
            <a:r>
              <a:rPr lang="fr-FR" sz="1800" b="1" dirty="0">
                <a:solidFill>
                  <a:schemeClr val="tx1"/>
                </a:solidFill>
                <a:latin typeface="Arial Narrow" pitchFamily="34" charset="0"/>
              </a:rPr>
              <a:t> </a:t>
            </a:r>
            <a:r>
              <a:rPr lang="fr-FR" sz="1800" b="1" dirty="0" err="1">
                <a:solidFill>
                  <a:schemeClr val="tx1"/>
                </a:solidFill>
                <a:latin typeface="Arial Narrow" pitchFamily="34" charset="0"/>
              </a:rPr>
              <a:t>resources</a:t>
            </a:r>
            <a:r>
              <a:rPr lang="fr-FR" sz="1800" dirty="0">
                <a:solidFill>
                  <a:schemeClr val="tx1"/>
                </a:solidFill>
                <a:latin typeface="Arial Narrow" pitchFamily="34" charset="0"/>
              </a:rPr>
              <a:t> </a:t>
            </a:r>
            <a:r>
              <a:rPr lang="fr-FR" sz="1800" dirty="0" err="1">
                <a:solidFill>
                  <a:schemeClr val="tx1"/>
                </a:solidFill>
                <a:latin typeface="Arial Narrow" pitchFamily="34" charset="0"/>
              </a:rPr>
              <a:t>within</a:t>
            </a:r>
            <a:r>
              <a:rPr lang="fr-FR" sz="1800" dirty="0">
                <a:solidFill>
                  <a:schemeClr val="tx1"/>
                </a:solidFill>
                <a:latin typeface="Arial Narrow" pitchFamily="34" charset="0"/>
              </a:rPr>
              <a:t> the </a:t>
            </a:r>
            <a:r>
              <a:rPr lang="fr-FR" sz="1800" dirty="0" err="1">
                <a:solidFill>
                  <a:schemeClr val="tx1"/>
                </a:solidFill>
                <a:latin typeface="Arial Narrow" pitchFamily="34" charset="0"/>
              </a:rPr>
              <a:t>Tax</a:t>
            </a:r>
            <a:r>
              <a:rPr lang="fr-FR" sz="1800" dirty="0">
                <a:solidFill>
                  <a:schemeClr val="tx1"/>
                </a:solidFill>
                <a:latin typeface="Arial Narrow" pitchFamily="34" charset="0"/>
              </a:rPr>
              <a:t> Administration.</a:t>
            </a:r>
          </a:p>
          <a:p>
            <a:pPr marL="0" indent="0">
              <a:buNone/>
            </a:pPr>
            <a:endParaRPr lang="fr-FR" dirty="0"/>
          </a:p>
        </p:txBody>
      </p:sp>
      <p:sp>
        <p:nvSpPr>
          <p:cNvPr id="4" name="Espace réservé du pied de page 3"/>
          <p:cNvSpPr>
            <a:spLocks noGrp="1"/>
          </p:cNvSpPr>
          <p:nvPr>
            <p:ph type="ftr" sz="quarter" idx="11"/>
          </p:nvPr>
        </p:nvSpPr>
        <p:spPr>
          <a:xfrm>
            <a:off x="457200" y="6356350"/>
            <a:ext cx="7509933" cy="365125"/>
          </a:xfrm>
          <a:solidFill>
            <a:schemeClr val="bg2"/>
          </a:solidFill>
          <a:ln>
            <a:solidFill>
              <a:schemeClr val="bg2"/>
            </a:solidFill>
          </a:ln>
        </p:spPr>
        <p:txBody>
          <a:bodyPr/>
          <a:lstStyle/>
          <a:p>
            <a:r>
              <a:rPr lang="en-US" b="1" dirty="0" smtClean="0">
                <a:solidFill>
                  <a:schemeClr val="accent1">
                    <a:lumMod val="75000"/>
                  </a:schemeClr>
                </a:solidFill>
                <a:latin typeface="Arial Narrow" pitchFamily="34" charset="0"/>
              </a:rPr>
              <a:t>Ibrahima Barry - ATAIC Workshop 2025</a:t>
            </a:r>
            <a:endParaRPr lang="en-US" b="1" dirty="0">
              <a:solidFill>
                <a:schemeClr val="accent1">
                  <a:lumMod val="75000"/>
                </a:schemeClr>
              </a:solidFill>
              <a:latin typeface="Arial Narrow" pitchFamily="34" charset="0"/>
            </a:endParaRPr>
          </a:p>
        </p:txBody>
      </p:sp>
      <p:sp>
        <p:nvSpPr>
          <p:cNvPr id="5" name="Espace réservé du numéro de diapositive 4"/>
          <p:cNvSpPr>
            <a:spLocks noGrp="1"/>
          </p:cNvSpPr>
          <p:nvPr>
            <p:ph type="sldNum" sz="quarter" idx="12"/>
          </p:nvPr>
        </p:nvSpPr>
        <p:spPr>
          <a:xfrm>
            <a:off x="7603068" y="6356350"/>
            <a:ext cx="364066" cy="365125"/>
          </a:xfrm>
        </p:spPr>
        <p:txBody>
          <a:bodyPr>
            <a:normAutofit/>
          </a:bodyPr>
          <a:lstStyle/>
          <a:p>
            <a:fld id="{C1FF6DA9-008F-8B48-92A6-B652298478BF}" type="slidenum">
              <a:rPr lang="en-US" smtClean="0"/>
              <a:t>9</a:t>
            </a:fld>
            <a:endParaRPr lang="en-US" dirty="0"/>
          </a:p>
        </p:txBody>
      </p:sp>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0333" y="6332008"/>
            <a:ext cx="575734" cy="389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5792015"/>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écutif">
  <a:themeElements>
    <a:clrScheme name="Exécutif">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Technique">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rill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166</TotalTime>
  <Words>974</Words>
  <Application>Microsoft Office PowerPoint</Application>
  <PresentationFormat>Affichage à l'écran (4:3)</PresentationFormat>
  <Paragraphs>133</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Exécutif</vt:lpstr>
      <vt:lpstr> TAXATION OF DIGITAL TRANSACTIONS:  OPPORTUNITIES AND CHALLENGES IN SENEGAL </vt:lpstr>
      <vt:lpstr>Presenter </vt:lpstr>
      <vt:lpstr>Introduction</vt:lpstr>
      <vt:lpstr>Context</vt:lpstr>
      <vt:lpstr>Opportunities of Taxing Digital Transactions</vt:lpstr>
      <vt:lpstr>Opportunities of Taxing Digital Transactions</vt:lpstr>
      <vt:lpstr>Opportunities of Taxing Digital Transactions</vt:lpstr>
      <vt:lpstr>Challenges</vt:lpstr>
      <vt:lpstr>Opportunities</vt:lpstr>
      <vt:lpstr>Senegal’s Experience</vt:lpstr>
      <vt:lpstr>Lessons Learned</vt:lpstr>
      <vt:lpstr>Conclusion</vt:lpstr>
      <vt:lpstr>Présentation PowerPoint</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Taxation of Digital Economy in Senegal</dc:title>
  <dc:creator>dabakh</dc:creator>
  <dc:description>generated using python-pptx</dc:description>
  <cp:lastModifiedBy>dabakh</cp:lastModifiedBy>
  <cp:revision>15</cp:revision>
  <dcterms:created xsi:type="dcterms:W3CDTF">2013-01-27T09:14:16Z</dcterms:created>
  <dcterms:modified xsi:type="dcterms:W3CDTF">2025-09-19T19:05:25Z</dcterms:modified>
</cp:coreProperties>
</file>