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 /><Relationship Id="rId2" Type="http://schemas.openxmlformats.org/package/2006/relationships/metadata/core-properties" Target="docProps/core.xml" /><Relationship Id="rId1" Type="http://schemas.openxmlformats.org/officeDocument/2006/relationships/officeDocument" Target="ppt/presentation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6"/>
  </p:notesMasterIdLst>
  <p:sldIdLst>
    <p:sldId id="258" r:id="rId2"/>
    <p:sldId id="272" r:id="rId3"/>
    <p:sldId id="259" r:id="rId4"/>
    <p:sldId id="266" r:id="rId5"/>
    <p:sldId id="269" r:id="rId6"/>
    <p:sldId id="270" r:id="rId7"/>
    <p:sldId id="271" r:id="rId8"/>
    <p:sldId id="268" r:id="rId9"/>
    <p:sldId id="273" r:id="rId10"/>
    <p:sldId id="274" r:id="rId11"/>
    <p:sldId id="277" r:id="rId12"/>
    <p:sldId id="276" r:id="rId13"/>
    <p:sldId id="275" r:id="rId14"/>
    <p:sldId id="267" r:id="rId15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 panose="020F0502020204030204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 panose="020F0502020204030204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 panose="020F0502020204030204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 panose="020F0502020204030204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 panose="020F0502020204030204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 panose="020F0502020204030204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 panose="020F0502020204030204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 panose="020F0502020204030204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 panose="020F0502020204030204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alel" initials="w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E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72" autoAdjust="0"/>
    <p:restoredTop sz="94691"/>
  </p:normalViewPr>
  <p:slideViewPr>
    <p:cSldViewPr snapToGrid="0">
      <p:cViewPr varScale="1">
        <p:scale>
          <a:sx n="64" d="100"/>
          <a:sy n="64" d="100"/>
        </p:scale>
        <p:origin x="96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0" d="100"/>
          <a:sy n="60" d="100"/>
        </p:scale>
        <p:origin x="3187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presProps" Target="presProps.xml" /><Relationship Id="rId3" Type="http://schemas.openxmlformats.org/officeDocument/2006/relationships/slide" Target="slides/slide2.xml" /><Relationship Id="rId21" Type="http://schemas.openxmlformats.org/officeDocument/2006/relationships/tableStyles" Target="tableStyles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commentAuthors" Target="commentAuthors.xml" /><Relationship Id="rId2" Type="http://schemas.openxmlformats.org/officeDocument/2006/relationships/slide" Target="slides/slide1.xml" /><Relationship Id="rId16" Type="http://schemas.openxmlformats.org/officeDocument/2006/relationships/notesMaster" Target="notesMasters/notesMaster1.xml" /><Relationship Id="rId20" Type="http://schemas.openxmlformats.org/officeDocument/2006/relationships/theme" Target="theme/them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10" Type="http://schemas.openxmlformats.org/officeDocument/2006/relationships/slide" Target="slides/slide9.xml" /><Relationship Id="rId19" Type="http://schemas.openxmlformats.org/officeDocument/2006/relationships/viewProps" Target="viewProps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3" name="Shape 23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73096509"/>
      </p:ext>
    </p:extLst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Calibri" panose="020F0502020204030204"/>
      </a:defRPr>
    </a:lvl1pPr>
    <a:lvl2pPr indent="228600" latinLnBrk="0">
      <a:defRPr sz="1200">
        <a:latin typeface="+mn-lt"/>
        <a:ea typeface="+mn-ea"/>
        <a:cs typeface="+mn-cs"/>
        <a:sym typeface="Calibri" panose="020F0502020204030204"/>
      </a:defRPr>
    </a:lvl2pPr>
    <a:lvl3pPr indent="457200" latinLnBrk="0">
      <a:defRPr sz="1200">
        <a:latin typeface="+mn-lt"/>
        <a:ea typeface="+mn-ea"/>
        <a:cs typeface="+mn-cs"/>
        <a:sym typeface="Calibri" panose="020F0502020204030204"/>
      </a:defRPr>
    </a:lvl3pPr>
    <a:lvl4pPr indent="685800" latinLnBrk="0">
      <a:defRPr sz="1200">
        <a:latin typeface="+mn-lt"/>
        <a:ea typeface="+mn-ea"/>
        <a:cs typeface="+mn-cs"/>
        <a:sym typeface="Calibri" panose="020F0502020204030204"/>
      </a:defRPr>
    </a:lvl4pPr>
    <a:lvl5pPr indent="914400" latinLnBrk="0">
      <a:defRPr sz="1200">
        <a:latin typeface="+mn-lt"/>
        <a:ea typeface="+mn-ea"/>
        <a:cs typeface="+mn-cs"/>
        <a:sym typeface="Calibri" panose="020F0502020204030204"/>
      </a:defRPr>
    </a:lvl5pPr>
    <a:lvl6pPr indent="1143000" latinLnBrk="0">
      <a:defRPr sz="1200">
        <a:latin typeface="+mn-lt"/>
        <a:ea typeface="+mn-ea"/>
        <a:cs typeface="+mn-cs"/>
        <a:sym typeface="Calibri" panose="020F0502020204030204"/>
      </a:defRPr>
    </a:lvl6pPr>
    <a:lvl7pPr indent="1371600" latinLnBrk="0">
      <a:defRPr sz="1200">
        <a:latin typeface="+mn-lt"/>
        <a:ea typeface="+mn-ea"/>
        <a:cs typeface="+mn-cs"/>
        <a:sym typeface="Calibri" panose="020F0502020204030204"/>
      </a:defRPr>
    </a:lvl7pPr>
    <a:lvl8pPr indent="1600200" latinLnBrk="0">
      <a:defRPr sz="1200">
        <a:latin typeface="+mn-lt"/>
        <a:ea typeface="+mn-ea"/>
        <a:cs typeface="+mn-cs"/>
        <a:sym typeface="Calibri" panose="020F0502020204030204"/>
      </a:defRPr>
    </a:lvl8pPr>
    <a:lvl9pPr indent="1828800" latinLnBrk="0">
      <a:defRPr sz="1200">
        <a:latin typeface="+mn-lt"/>
        <a:ea typeface="+mn-ea"/>
        <a:cs typeface="+mn-cs"/>
        <a:sym typeface="Calibri" panose="020F0502020204030204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e du titre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15" name="Texte niveau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16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69472" y="6519240"/>
            <a:ext cx="243012" cy="246217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4" Type="http://schemas.openxmlformats.org/officeDocument/2006/relationships/image" Target="../media/image1.png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9000">
              <a:srgbClr val="FAFCF5"/>
            </a:gs>
            <a:gs pos="74000">
              <a:srgbClr val="D1E8A5"/>
            </a:gs>
            <a:gs pos="83000">
              <a:srgbClr val="D1E8A5"/>
            </a:gs>
            <a:gs pos="100000">
              <a:srgbClr val="E0EFC3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/>
          <p:nvPr/>
        </p:nvSpPr>
        <p:spPr>
          <a:xfrm>
            <a:off x="0" y="6400800"/>
            <a:ext cx="12192003" cy="457200"/>
          </a:xfrm>
          <a:prstGeom prst="rect">
            <a:avLst/>
          </a:prstGeom>
          <a:solidFill>
            <a:schemeClr val="accent2"/>
          </a:solidFill>
          <a:ln w="12700">
            <a:miter lim="400000"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3" name="Rectangle 8"/>
          <p:cNvSpPr/>
          <p:nvPr/>
        </p:nvSpPr>
        <p:spPr>
          <a:xfrm>
            <a:off x="14" y="6334316"/>
            <a:ext cx="12191987" cy="66486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5" name="Texte du titre"/>
          <p:cNvSpPr txBox="1">
            <a:spLocks noGrp="1"/>
          </p:cNvSpPr>
          <p:nvPr>
            <p:ph type="title"/>
          </p:nvPr>
        </p:nvSpPr>
        <p:spPr>
          <a:xfrm>
            <a:off x="1097280" y="162366"/>
            <a:ext cx="10058401" cy="1450757"/>
          </a:xfrm>
          <a:prstGeom prst="rect">
            <a:avLst/>
          </a:prstGeom>
          <a:ln w="12700">
            <a:miter lim="400000"/>
          </a:ln>
        </p:spPr>
        <p:txBody>
          <a:bodyPr lIns="45718" tIns="45718" rIns="45718" bIns="45718" anchor="b">
            <a:normAutofit/>
          </a:bodyPr>
          <a:lstStyle/>
          <a:p>
            <a:r>
              <a:t>Texte du titre</a:t>
            </a:r>
          </a:p>
        </p:txBody>
      </p:sp>
      <p:sp>
        <p:nvSpPr>
          <p:cNvPr id="6" name="Texte niveau 1…"/>
          <p:cNvSpPr txBox="1">
            <a:spLocks noGrp="1"/>
          </p:cNvSpPr>
          <p:nvPr>
            <p:ph type="body" idx="1"/>
          </p:nvPr>
        </p:nvSpPr>
        <p:spPr>
          <a:xfrm>
            <a:off x="1097280" y="1845734"/>
            <a:ext cx="10058401" cy="4023360"/>
          </a:xfrm>
          <a:prstGeom prst="rect">
            <a:avLst/>
          </a:prstGeom>
          <a:ln w="12700">
            <a:miter lim="400000"/>
          </a:ln>
        </p:spPr>
        <p:txBody>
          <a:bodyPr lIns="0" tIns="0" rIns="0" bIns="0">
            <a:normAutofit/>
          </a:bodyPr>
          <a:lstStyle/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7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10979609" y="6528093"/>
            <a:ext cx="232875" cy="228510"/>
          </a:xfrm>
          <a:prstGeom prst="rect">
            <a:avLst/>
          </a:prstGeom>
          <a:ln w="12700">
            <a:miter lim="400000"/>
          </a:ln>
        </p:spPr>
        <p:txBody>
          <a:bodyPr wrap="none" lIns="45718" tIns="45718" rIns="45718" bIns="45718" anchor="ctr">
            <a:spAutoFit/>
          </a:bodyPr>
          <a:lstStyle>
            <a:lvl1pPr algn="r">
              <a:defRPr sz="1000"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rPr/>
              <a:t>‹#›</a:t>
            </a:fld>
            <a:endParaRPr/>
          </a:p>
        </p:txBody>
      </p:sp>
      <p:sp>
        <p:nvSpPr>
          <p:cNvPr id="8" name="« WATAF - ENGAGING FOR DEVELOPMENT | FAFOA - S’ENGAGER POUR LE DÉVELOPPEMENT | WATAF - ENGAGEMENTO PARA O DESENVOLVIMENTO »"/>
          <p:cNvSpPr txBox="1"/>
          <p:nvPr userDrawn="1"/>
        </p:nvSpPr>
        <p:spPr>
          <a:xfrm>
            <a:off x="1858962" y="6518196"/>
            <a:ext cx="8456798" cy="253912"/>
          </a:xfrm>
          <a:prstGeom prst="rect">
            <a:avLst/>
          </a:prstGeom>
          <a:ln w="12700">
            <a:miter lim="400000"/>
          </a:ln>
        </p:spPr>
        <p:txBody>
          <a:bodyPr wrap="none" lIns="45718" tIns="45718" rIns="45718" bIns="45718">
            <a:spAutoFit/>
          </a:bodyPr>
          <a:lstStyle>
            <a:lvl1pPr>
              <a:defRPr sz="1200">
                <a:solidFill>
                  <a:srgbClr val="FFFFFF"/>
                </a:solidFill>
              </a:defRPr>
            </a:lvl1pPr>
          </a:lstStyle>
          <a:p>
            <a:pPr algn="ctr"/>
            <a:r>
              <a:rPr sz="1050" dirty="0"/>
              <a:t>« WATAF - ENGAGING FOR DEVELOPMENT | FAFOA - S’ENGAGER POUR LE DÉVELOPPEMENT | WATAF - ENGAGEMENTO PARA O DESENVOLVIMENTO »  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2288" y="139986"/>
            <a:ext cx="1214437" cy="879277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ransition spd="med"/>
  <p:txStyles>
    <p:titleStyle>
      <a:lvl1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defRPr sz="4800" b="0" i="0" u="none" strike="noStrike" cap="none" spc="-50" baseline="0">
          <a:solidFill>
            <a:srgbClr val="404040"/>
          </a:solidFill>
          <a:uFillTx/>
          <a:latin typeface="Calibri Light" panose="020F0302020204030204"/>
          <a:ea typeface="Calibri Light" panose="020F0302020204030204"/>
          <a:cs typeface="Calibri Light" panose="020F0302020204030204"/>
          <a:sym typeface="Calibri Light" panose="020F0302020204030204"/>
        </a:defRPr>
      </a:lvl1pPr>
      <a:lvl2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defRPr sz="4800" b="0" i="0" u="none" strike="noStrike" cap="none" spc="-50" baseline="0">
          <a:solidFill>
            <a:srgbClr val="404040"/>
          </a:solidFill>
          <a:uFillTx/>
          <a:latin typeface="Calibri Light" panose="020F0302020204030204"/>
          <a:ea typeface="Calibri Light" panose="020F0302020204030204"/>
          <a:cs typeface="Calibri Light" panose="020F0302020204030204"/>
          <a:sym typeface="Calibri Light" panose="020F0302020204030204"/>
        </a:defRPr>
      </a:lvl2pPr>
      <a:lvl3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defRPr sz="4800" b="0" i="0" u="none" strike="noStrike" cap="none" spc="-50" baseline="0">
          <a:solidFill>
            <a:srgbClr val="404040"/>
          </a:solidFill>
          <a:uFillTx/>
          <a:latin typeface="Calibri Light" panose="020F0302020204030204"/>
          <a:ea typeface="Calibri Light" panose="020F0302020204030204"/>
          <a:cs typeface="Calibri Light" panose="020F0302020204030204"/>
          <a:sym typeface="Calibri Light" panose="020F0302020204030204"/>
        </a:defRPr>
      </a:lvl3pPr>
      <a:lvl4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defRPr sz="4800" b="0" i="0" u="none" strike="noStrike" cap="none" spc="-50" baseline="0">
          <a:solidFill>
            <a:srgbClr val="404040"/>
          </a:solidFill>
          <a:uFillTx/>
          <a:latin typeface="Calibri Light" panose="020F0302020204030204"/>
          <a:ea typeface="Calibri Light" panose="020F0302020204030204"/>
          <a:cs typeface="Calibri Light" panose="020F0302020204030204"/>
          <a:sym typeface="Calibri Light" panose="020F0302020204030204"/>
        </a:defRPr>
      </a:lvl4pPr>
      <a:lvl5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defRPr sz="4800" b="0" i="0" u="none" strike="noStrike" cap="none" spc="-50" baseline="0">
          <a:solidFill>
            <a:srgbClr val="404040"/>
          </a:solidFill>
          <a:uFillTx/>
          <a:latin typeface="Calibri Light" panose="020F0302020204030204"/>
          <a:ea typeface="Calibri Light" panose="020F0302020204030204"/>
          <a:cs typeface="Calibri Light" panose="020F0302020204030204"/>
          <a:sym typeface="Calibri Light" panose="020F0302020204030204"/>
        </a:defRPr>
      </a:lvl5pPr>
      <a:lvl6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defRPr sz="4800" b="0" i="0" u="none" strike="noStrike" cap="none" spc="-50" baseline="0">
          <a:solidFill>
            <a:srgbClr val="404040"/>
          </a:solidFill>
          <a:uFillTx/>
          <a:latin typeface="Calibri Light" panose="020F0302020204030204"/>
          <a:ea typeface="Calibri Light" panose="020F0302020204030204"/>
          <a:cs typeface="Calibri Light" panose="020F0302020204030204"/>
          <a:sym typeface="Calibri Light" panose="020F0302020204030204"/>
        </a:defRPr>
      </a:lvl6pPr>
      <a:lvl7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defRPr sz="4800" b="0" i="0" u="none" strike="noStrike" cap="none" spc="-50" baseline="0">
          <a:solidFill>
            <a:srgbClr val="404040"/>
          </a:solidFill>
          <a:uFillTx/>
          <a:latin typeface="Calibri Light" panose="020F0302020204030204"/>
          <a:ea typeface="Calibri Light" panose="020F0302020204030204"/>
          <a:cs typeface="Calibri Light" panose="020F0302020204030204"/>
          <a:sym typeface="Calibri Light" panose="020F0302020204030204"/>
        </a:defRPr>
      </a:lvl7pPr>
      <a:lvl8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defRPr sz="4800" b="0" i="0" u="none" strike="noStrike" cap="none" spc="-50" baseline="0">
          <a:solidFill>
            <a:srgbClr val="404040"/>
          </a:solidFill>
          <a:uFillTx/>
          <a:latin typeface="Calibri Light" panose="020F0302020204030204"/>
          <a:ea typeface="Calibri Light" panose="020F0302020204030204"/>
          <a:cs typeface="Calibri Light" panose="020F0302020204030204"/>
          <a:sym typeface="Calibri Light" panose="020F0302020204030204"/>
        </a:defRPr>
      </a:lvl8pPr>
      <a:lvl9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defRPr sz="4800" b="0" i="0" u="none" strike="noStrike" cap="none" spc="-50" baseline="0">
          <a:solidFill>
            <a:srgbClr val="404040"/>
          </a:solidFill>
          <a:uFillTx/>
          <a:latin typeface="Calibri Light" panose="020F0302020204030204"/>
          <a:ea typeface="Calibri Light" panose="020F0302020204030204"/>
          <a:cs typeface="Calibri Light" panose="020F0302020204030204"/>
          <a:sym typeface="Calibri Light" panose="020F0302020204030204"/>
        </a:defRPr>
      </a:lvl9pPr>
    </p:titleStyle>
    <p:bodyStyle>
      <a:lvl1pPr marL="91440" marR="0" indent="-91440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chemeClr val="accent1"/>
        </a:buClr>
        <a:buSzPct val="100000"/>
        <a:buFont typeface="Calibri" panose="020F0502020204030204"/>
        <a:buChar char=" "/>
        <a:defRPr sz="2000" b="0" i="0" u="none" strike="noStrike" cap="none" spc="0" baseline="0">
          <a:solidFill>
            <a:srgbClr val="404040"/>
          </a:solidFill>
          <a:uFillTx/>
          <a:latin typeface="+mn-lt"/>
          <a:ea typeface="+mn-ea"/>
          <a:cs typeface="+mn-cs"/>
          <a:sym typeface="Calibri" panose="020F0502020204030204"/>
        </a:defRPr>
      </a:lvl1pPr>
      <a:lvl2pPr marL="404495" marR="0" indent="-203200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chemeClr val="accent1"/>
        </a:buClr>
        <a:buSzPct val="100000"/>
        <a:buFont typeface="Calibri" panose="020F0502020204030204"/>
        <a:buChar char="◦"/>
        <a:defRPr sz="2000" b="0" i="0" u="none" strike="noStrike" cap="none" spc="0" baseline="0">
          <a:solidFill>
            <a:srgbClr val="404040"/>
          </a:solidFill>
          <a:uFillTx/>
          <a:latin typeface="+mn-lt"/>
          <a:ea typeface="+mn-ea"/>
          <a:cs typeface="+mn-cs"/>
          <a:sym typeface="Calibri" panose="020F0502020204030204"/>
        </a:defRPr>
      </a:lvl2pPr>
      <a:lvl3pPr marL="645160" marR="0" indent="-260985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chemeClr val="accent1"/>
        </a:buClr>
        <a:buSzPct val="100000"/>
        <a:buFont typeface="Calibri" panose="020F0502020204030204"/>
        <a:buChar char="◦"/>
        <a:defRPr sz="2000" b="0" i="0" u="none" strike="noStrike" cap="none" spc="0" baseline="0">
          <a:solidFill>
            <a:srgbClr val="404040"/>
          </a:solidFill>
          <a:uFillTx/>
          <a:latin typeface="+mn-lt"/>
          <a:ea typeface="+mn-ea"/>
          <a:cs typeface="+mn-cs"/>
          <a:sym typeface="Calibri" panose="020F0502020204030204"/>
        </a:defRPr>
      </a:lvl3pPr>
      <a:lvl4pPr marL="828040" marR="0" indent="-260985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chemeClr val="accent1"/>
        </a:buClr>
        <a:buSzPct val="100000"/>
        <a:buFont typeface="Calibri" panose="020F0502020204030204"/>
        <a:buChar char="◦"/>
        <a:defRPr sz="2000" b="0" i="0" u="none" strike="noStrike" cap="none" spc="0" baseline="0">
          <a:solidFill>
            <a:srgbClr val="404040"/>
          </a:solidFill>
          <a:uFillTx/>
          <a:latin typeface="+mn-lt"/>
          <a:ea typeface="+mn-ea"/>
          <a:cs typeface="+mn-cs"/>
          <a:sym typeface="Calibri" panose="020F0502020204030204"/>
        </a:defRPr>
      </a:lvl4pPr>
      <a:lvl5pPr marL="1010920" marR="0" indent="-260985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chemeClr val="accent1"/>
        </a:buClr>
        <a:buSzPct val="100000"/>
        <a:buFont typeface="Calibri" panose="020F0502020204030204"/>
        <a:buChar char="◦"/>
        <a:defRPr sz="2000" b="0" i="0" u="none" strike="noStrike" cap="none" spc="0" baseline="0">
          <a:solidFill>
            <a:srgbClr val="404040"/>
          </a:solidFill>
          <a:uFillTx/>
          <a:latin typeface="+mn-lt"/>
          <a:ea typeface="+mn-ea"/>
          <a:cs typeface="+mn-cs"/>
          <a:sym typeface="Calibri" panose="020F0502020204030204"/>
        </a:defRPr>
      </a:lvl5pPr>
      <a:lvl6pPr marL="1198245" marR="0" indent="-326390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chemeClr val="accent1"/>
        </a:buClr>
        <a:buSzPct val="100000"/>
        <a:buFont typeface="Calibri" panose="020F0502020204030204"/>
        <a:buChar char="◦"/>
        <a:defRPr sz="2000" b="0" i="0" u="none" strike="noStrike" cap="none" spc="0" baseline="0">
          <a:solidFill>
            <a:srgbClr val="404040"/>
          </a:solidFill>
          <a:uFillTx/>
          <a:latin typeface="+mn-lt"/>
          <a:ea typeface="+mn-ea"/>
          <a:cs typeface="+mn-cs"/>
          <a:sym typeface="Calibri" panose="020F0502020204030204"/>
        </a:defRPr>
      </a:lvl6pPr>
      <a:lvl7pPr marL="1398270" marR="0" indent="-326390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chemeClr val="accent1"/>
        </a:buClr>
        <a:buSzPct val="100000"/>
        <a:buFont typeface="Calibri" panose="020F0502020204030204"/>
        <a:buChar char="◦"/>
        <a:defRPr sz="2000" b="0" i="0" u="none" strike="noStrike" cap="none" spc="0" baseline="0">
          <a:solidFill>
            <a:srgbClr val="404040"/>
          </a:solidFill>
          <a:uFillTx/>
          <a:latin typeface="+mn-lt"/>
          <a:ea typeface="+mn-ea"/>
          <a:cs typeface="+mn-cs"/>
          <a:sym typeface="Calibri" panose="020F0502020204030204"/>
        </a:defRPr>
      </a:lvl7pPr>
      <a:lvl8pPr marL="1597660" marR="0" indent="-326390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chemeClr val="accent1"/>
        </a:buClr>
        <a:buSzPct val="100000"/>
        <a:buFont typeface="Calibri" panose="020F0502020204030204"/>
        <a:buChar char="◦"/>
        <a:defRPr sz="2000" b="0" i="0" u="none" strike="noStrike" cap="none" spc="0" baseline="0">
          <a:solidFill>
            <a:srgbClr val="404040"/>
          </a:solidFill>
          <a:uFillTx/>
          <a:latin typeface="+mn-lt"/>
          <a:ea typeface="+mn-ea"/>
          <a:cs typeface="+mn-cs"/>
          <a:sym typeface="Calibri" panose="020F0502020204030204"/>
        </a:defRPr>
      </a:lvl8pPr>
      <a:lvl9pPr marL="1797685" marR="0" indent="-326390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chemeClr val="accent1"/>
        </a:buClr>
        <a:buSzPct val="100000"/>
        <a:buFont typeface="Calibri" panose="020F0502020204030204"/>
        <a:buChar char="◦"/>
        <a:defRPr sz="2000" b="0" i="0" u="none" strike="noStrike" cap="none" spc="0" baseline="0">
          <a:solidFill>
            <a:srgbClr val="404040"/>
          </a:solidFill>
          <a:uFillTx/>
          <a:latin typeface="+mn-lt"/>
          <a:ea typeface="+mn-ea"/>
          <a:cs typeface="+mn-cs"/>
          <a:sym typeface="Calibri" panose="020F0502020204030204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 panose="020F0502020204030204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 panose="020F0502020204030204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 panose="020F0502020204030204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 panose="020F0502020204030204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 panose="020F0502020204030204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 panose="020F0502020204030204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 panose="020F0502020204030204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 panose="020F0502020204030204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 panose="020F0502020204030204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77503" y="1544595"/>
            <a:ext cx="8756073" cy="2829286"/>
          </a:xfrm>
        </p:spPr>
        <p:txBody>
          <a:bodyPr>
            <a:noAutofit/>
          </a:bodyPr>
          <a:lstStyle/>
          <a:p>
            <a:pPr algn="ctr"/>
            <a:r>
              <a:rPr kumimoji="0" lang="en-GB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The Impact of Tax Policies on Investment: Evidence and Lessons from West Africa</a:t>
            </a:r>
            <a:endParaRPr lang="fr-FR" sz="4000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rint MT Shadow" panose="04020605060303030202" pitchFamily="82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67527" y="4586990"/>
            <a:ext cx="8510401" cy="1107228"/>
          </a:xfrm>
        </p:spPr>
        <p:txBody>
          <a:bodyPr>
            <a:normAutofit fontScale="47500" lnSpcReduction="20000"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1800"/>
            </a:pPr>
            <a:r>
              <a:rPr lang="en-GB" sz="4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/>
              </a:rPr>
              <a:t>19th ATAIC Annual Technical Conference | November 17–18, 2025 | Virtual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1800"/>
            </a:pPr>
            <a:r>
              <a:rPr lang="en-GB" sz="4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/>
              </a:rPr>
              <a:t>Presented by: Jules TAPSOBA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1800"/>
            </a:pPr>
            <a:r>
              <a:rPr lang="en-GB" sz="4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/>
              </a:rPr>
              <a:t>Executive Secretary, WATAF</a:t>
            </a: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Noto Sans Symbols"/>
              <a:buNone/>
            </a:pPr>
            <a:endParaRPr lang="en-GB" sz="1200" b="1" dirty="0">
              <a:solidFill>
                <a:srgbClr val="C00000"/>
              </a:solidFill>
              <a:latin typeface="Imprint MT Shadow" panose="04020605060303030202" pitchFamily="82" charset="0"/>
              <a:cs typeface="Arial" panose="020B0604020202020204" pitchFamily="34" charset="0"/>
              <a:sym typeface="Arial" panose="020B0604020202020204"/>
            </a:endParaRP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B8B270-9494-A0EE-C915-3D34CCB37A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AF9B84-1AFD-F2A4-7644-4B6496912C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0764" y="436097"/>
            <a:ext cx="8460011" cy="805723"/>
          </a:xfrm>
        </p:spPr>
        <p:txBody>
          <a:bodyPr/>
          <a:lstStyle/>
          <a:p>
            <a:r>
              <a:rPr lang="en-GB" b="1" dirty="0"/>
              <a:t>Challenges</a:t>
            </a:r>
            <a:endParaRPr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rint MT Shadow" panose="04020605060303030202" pitchFamily="82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DE141D-8228-0D12-DC02-4EED004224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8255" y="1468583"/>
            <a:ext cx="10051354" cy="4453915"/>
          </a:xfrm>
        </p:spPr>
        <p:txBody>
          <a:bodyPr>
            <a:noAutofit/>
          </a:bodyPr>
          <a:lstStyle/>
          <a:p>
            <a:pPr marL="812800" indent="-45720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GB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Frequent changes in tax legislation cause uncertainty.</a:t>
            </a:r>
          </a:p>
          <a:p>
            <a:pPr marL="812800" indent="-45720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GB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Weak inter-agency coordination between tax, trade, and investment authorities.</a:t>
            </a:r>
          </a:p>
          <a:p>
            <a:pPr marL="812800" indent="-45720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GB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Limited capacity to monitor and evaluate the costs and benefits of incentives.</a:t>
            </a:r>
          </a:p>
          <a:p>
            <a:pPr marL="812800" indent="-45720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GB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Widespread informality undermines the reach of formal tax policies.</a:t>
            </a:r>
          </a:p>
          <a:p>
            <a:pPr marL="812800" indent="-45720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GB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 scarcity hampers evidence-based decision-making.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2E8304-064F-EC91-386E-291C8D76A63F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948486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E0F67C-B924-9E0A-D661-67BBD4D63B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9DBD05-DCE7-DABB-629C-6B6DD67381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0764" y="436097"/>
            <a:ext cx="8460011" cy="805723"/>
          </a:xfrm>
        </p:spPr>
        <p:txBody>
          <a:bodyPr/>
          <a:lstStyle/>
          <a:p>
            <a:r>
              <a:rPr lang="en-GB" b="1" dirty="0"/>
              <a:t>Policy Recommendations</a:t>
            </a:r>
            <a:endParaRPr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rint MT Shadow" panose="04020605060303030202" pitchFamily="82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9EEAF0-D57B-29FA-1723-62B470FCBD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8255" y="1468583"/>
            <a:ext cx="10051354" cy="4453915"/>
          </a:xfrm>
        </p:spPr>
        <p:txBody>
          <a:bodyPr>
            <a:noAutofit/>
          </a:bodyPr>
          <a:lstStyle/>
          <a:p>
            <a:pPr marL="812800" indent="-45720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GB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Rationalize and monitor tax incentives using transparent cost-benefit evaluations.</a:t>
            </a:r>
          </a:p>
          <a:p>
            <a:pPr marL="812800" indent="-45720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GB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Enhance stability and predictability in fiscal frameworks.</a:t>
            </a:r>
          </a:p>
          <a:p>
            <a:pPr marL="812800" indent="-45720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GB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Promote digitalization to improve efficiency and compliance.</a:t>
            </a:r>
          </a:p>
          <a:p>
            <a:pPr marL="812800" indent="-45720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GB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Strengthen regional coordination through WATAF-led policy alignment.</a:t>
            </a:r>
          </a:p>
          <a:p>
            <a:pPr marL="812800" indent="-45720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GB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Encourage structured dialogue between governments and investors.</a:t>
            </a:r>
          </a:p>
          <a:p>
            <a:pPr marL="812800" indent="-45720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GB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Institutionalize evaluation systems to measure the long-term impact of tax reforms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36D160-2241-6195-BF1C-60F72223A71A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471067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DBCC07-339F-590E-80B4-31E27B241C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535470-6FE0-BC8D-7E65-E6BD591CD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0764" y="436097"/>
            <a:ext cx="8460011" cy="805723"/>
          </a:xfrm>
        </p:spPr>
        <p:txBody>
          <a:bodyPr/>
          <a:lstStyle/>
          <a:p>
            <a:r>
              <a:rPr lang="en-GB" b="1" dirty="0"/>
              <a:t>The Role of WATAF</a:t>
            </a:r>
            <a:endParaRPr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rint MT Shadow" panose="04020605060303030202" pitchFamily="82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4488E7-746A-BB63-B2BA-49EA5273C8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8255" y="1468583"/>
            <a:ext cx="10051354" cy="4453915"/>
          </a:xfrm>
        </p:spPr>
        <p:txBody>
          <a:bodyPr>
            <a:noAutofit/>
          </a:bodyPr>
          <a:lstStyle/>
          <a:p>
            <a:pPr marL="812800" indent="-45720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GB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Facilitates regional collaboration and exchange of best practices.</a:t>
            </a:r>
          </a:p>
          <a:p>
            <a:pPr marL="812800" indent="-45720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GB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Builds the capacity of tax administrations for effective policy implementation.</a:t>
            </a:r>
          </a:p>
          <a:p>
            <a:pPr marL="812800" indent="-45720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GB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Promotes data-driven decision-making in fiscal governance.</a:t>
            </a:r>
          </a:p>
          <a:p>
            <a:pPr marL="812800" indent="-45720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GB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Leads advocacy on Domestic Resource Mobilization (DRM) while supporting investment-friendly reforms.</a:t>
            </a:r>
          </a:p>
          <a:p>
            <a:pPr marL="812800" indent="-45720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GB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Serves as a regional voice for fair, transparent, and inclusive taxation systems.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FA30EB-9405-77FE-E81B-C3AD1F51A978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405206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8D4D9C-E158-764D-0974-92EC20C269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41F965-8FA8-6CD5-4225-05D2615ACC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0764" y="436097"/>
            <a:ext cx="8460011" cy="805723"/>
          </a:xfrm>
        </p:spPr>
        <p:txBody>
          <a:bodyPr/>
          <a:lstStyle/>
          <a:p>
            <a:r>
              <a:rPr lang="en-GB" b="1" dirty="0"/>
              <a:t>Conclusion</a:t>
            </a:r>
            <a:endParaRPr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rint MT Shadow" panose="04020605060303030202" pitchFamily="82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1DB1F2-E869-479C-B640-C5E1C0073C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8255" y="1468583"/>
            <a:ext cx="10051354" cy="4453915"/>
          </a:xfrm>
        </p:spPr>
        <p:txBody>
          <a:bodyPr>
            <a:noAutofit/>
          </a:bodyPr>
          <a:lstStyle/>
          <a:p>
            <a:pPr marL="35560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balanced and transparent tax policy framework can foster both revenue generation and private investment. Predictability, fairness, and cooperation among member states are crucial for sustainable development.</a:t>
            </a:r>
          </a:p>
          <a:p>
            <a:pPr marL="35560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n-GB" sz="28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560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n-GB" sz="28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560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n-GB" sz="28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560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“Investment thrives where tax policy is clear, fair, and forward-looking.”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A5B0B3-BE0A-FCFD-F15E-B028635667D2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2812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FCC452-92AF-F713-D1AB-4558BC93BC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C59AFF-750E-2E2F-E07D-C99BC11F1D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0764" y="-111953"/>
            <a:ext cx="10565477" cy="1353774"/>
          </a:xfrm>
        </p:spPr>
        <p:txBody>
          <a:bodyPr/>
          <a:lstStyle/>
          <a:p>
            <a:endParaRPr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rint MT Shadow" panose="04020605060303030202" pitchFamily="82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A40B6C-E178-75BB-9803-B9E6C9DE50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8255" y="1468583"/>
            <a:ext cx="10051354" cy="4805040"/>
          </a:xfrm>
        </p:spPr>
        <p:txBody>
          <a:bodyPr>
            <a:noAutofit/>
          </a:bodyPr>
          <a:lstStyle/>
          <a:p>
            <a:pPr marL="35560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5400" dirty="0">
                <a:solidFill>
                  <a:schemeClr val="tx1"/>
                </a:solidFill>
                <a:latin typeface="Imprint MT Shadow" panose="04020605060303030202" pitchFamily="82" charset="0"/>
                <a:cs typeface="Arial" panose="020B0604020202020204" pitchFamily="34" charset="0"/>
              </a:rPr>
              <a:t>                 </a:t>
            </a:r>
          </a:p>
          <a:p>
            <a:pPr marL="35560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n-GB" sz="5400" dirty="0">
              <a:solidFill>
                <a:schemeClr val="tx1"/>
              </a:solidFill>
              <a:latin typeface="Imprint MT Shadow" panose="04020605060303030202" pitchFamily="82" charset="0"/>
              <a:cs typeface="Arial" panose="020B0604020202020204" pitchFamily="34" charset="0"/>
            </a:endParaRPr>
          </a:p>
          <a:p>
            <a:pPr marL="35560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5400" dirty="0">
                <a:solidFill>
                  <a:schemeClr val="tx1"/>
                </a:solidFill>
                <a:latin typeface="Imprint MT Shadow" panose="04020605060303030202" pitchFamily="82" charset="0"/>
                <a:cs typeface="Arial" panose="020B0604020202020204" pitchFamily="34" charset="0"/>
              </a:rPr>
              <a:t>                 Thank You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704DAA-E623-1659-B7C9-4724CC1F1D66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014857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61C0CF-EBBE-6B02-D3BE-40F52E5493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00997" y="295420"/>
            <a:ext cx="6836898" cy="857251"/>
          </a:xfrm>
          <a:ln>
            <a:solidFill>
              <a:srgbClr val="9E0000"/>
            </a:solidFill>
          </a:ln>
        </p:spPr>
        <p:txBody>
          <a:bodyPr/>
          <a:lstStyle/>
          <a:p>
            <a:r>
              <a:rPr lang="en-GB" b="1" dirty="0"/>
              <a:t>Background and Context</a:t>
            </a:r>
            <a:endParaRPr lang="fr-NG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0227145-ECC0-A030-F215-159CB4E1B6F4}"/>
              </a:ext>
            </a:extLst>
          </p:cNvPr>
          <p:cNvSpPr txBox="1"/>
          <p:nvPr/>
        </p:nvSpPr>
        <p:spPr>
          <a:xfrm>
            <a:off x="1349116" y="2409590"/>
            <a:ext cx="10373192" cy="3108543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just"/>
            <a:r>
              <a:rPr lang="en-GB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Investment is a key driver of economic growth, productivity, and job creation in West Africa. Tax policies play a crucial role in shaping investment decisions, influencing competitiveness, and determining the overall business environment. </a:t>
            </a:r>
          </a:p>
          <a:p>
            <a:pPr algn="just"/>
            <a:r>
              <a:rPr lang="en-GB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WATAF’s regional analysis explores how taxation impacts private sector growth, highlighting emerging lessons and reform priorities across its member countries.</a:t>
            </a:r>
            <a:endParaRPr lang="fr-NG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2156615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8606" y="584377"/>
            <a:ext cx="8068586" cy="657444"/>
          </a:xfrm>
          <a:ln>
            <a:solidFill>
              <a:srgbClr val="9E0000"/>
            </a:solidFill>
          </a:ln>
        </p:spPr>
        <p:txBody>
          <a:bodyPr>
            <a:normAutofit fontScale="90000"/>
          </a:bodyPr>
          <a:lstStyle/>
          <a:p>
            <a:r>
              <a:rPr lang="en-GB" sz="4400" b="1" dirty="0"/>
              <a:t>Objectives</a:t>
            </a:r>
            <a:endParaRPr lang="en-GB" sz="4400" b="1" dirty="0">
              <a:solidFill>
                <a:srgbClr val="004678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3</a:t>
            </a:fld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61ADEC5-A453-F04D-D6C2-5384A44D41A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Assess the impact of tax policies on domestic and foreign investment.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Present evidence and lessons from West African economies.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Recommend practical strategies for aligning tax policy with investment promotion and economic development goals.</a:t>
            </a:r>
            <a:endParaRPr lang="en-NG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6BF14B-2639-A315-2224-12894979AF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4A7E3A-A8F8-9D83-6A76-13A6CF1A33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4596" y="234777"/>
            <a:ext cx="7425842" cy="1007043"/>
          </a:xfrm>
          <a:ln>
            <a:solidFill>
              <a:srgbClr val="9E0000"/>
            </a:solidFill>
          </a:ln>
        </p:spPr>
        <p:txBody>
          <a:bodyPr>
            <a:normAutofit fontScale="90000"/>
          </a:bodyPr>
          <a:lstStyle/>
          <a:p>
            <a:br>
              <a:rPr lang="en-GB" b="1" dirty="0">
                <a:solidFill>
                  <a:srgbClr val="004678"/>
                </a:solidFill>
              </a:rPr>
            </a:br>
            <a:br>
              <a:rPr lang="en-GB" b="1" dirty="0">
                <a:solidFill>
                  <a:srgbClr val="004678"/>
                </a:solidFill>
              </a:rPr>
            </a:br>
            <a:br>
              <a:rPr lang="en-GB" b="1" dirty="0">
                <a:solidFill>
                  <a:srgbClr val="004678"/>
                </a:solidFill>
              </a:rPr>
            </a:br>
            <a:br>
              <a:rPr lang="en-GB" b="1" dirty="0">
                <a:solidFill>
                  <a:srgbClr val="004678"/>
                </a:solidFill>
              </a:rPr>
            </a:br>
            <a:br>
              <a:rPr lang="en-GB" b="1" dirty="0">
                <a:solidFill>
                  <a:srgbClr val="004678"/>
                </a:solidFill>
              </a:rPr>
            </a:br>
            <a:br>
              <a:rPr lang="en-GB" b="1" dirty="0">
                <a:solidFill>
                  <a:srgbClr val="004678"/>
                </a:solidFill>
              </a:rPr>
            </a:br>
            <a:br>
              <a:rPr lang="en-GB" b="1" dirty="0">
                <a:solidFill>
                  <a:srgbClr val="004678"/>
                </a:solidFill>
              </a:rPr>
            </a:br>
            <a:br>
              <a:rPr lang="en-GB" b="1" dirty="0">
                <a:solidFill>
                  <a:srgbClr val="004678"/>
                </a:solidFill>
              </a:rPr>
            </a:br>
            <a:br>
              <a:rPr lang="en-GB" b="1" dirty="0">
                <a:solidFill>
                  <a:srgbClr val="004678"/>
                </a:solidFill>
              </a:rPr>
            </a:br>
            <a:br>
              <a:rPr lang="en-GB" b="1" dirty="0">
                <a:solidFill>
                  <a:srgbClr val="004678"/>
                </a:solidFill>
              </a:rPr>
            </a:br>
            <a:br>
              <a:rPr lang="en-GB" b="1" dirty="0">
                <a:solidFill>
                  <a:srgbClr val="004678"/>
                </a:solidFill>
              </a:rPr>
            </a:br>
            <a:br>
              <a:rPr lang="en-GB" b="1" dirty="0">
                <a:solidFill>
                  <a:srgbClr val="004678"/>
                </a:solidFill>
              </a:rPr>
            </a:br>
            <a:br>
              <a:rPr lang="en-GB" b="1" dirty="0">
                <a:solidFill>
                  <a:srgbClr val="004678"/>
                </a:solidFill>
              </a:rPr>
            </a:br>
            <a:br>
              <a:rPr lang="en-GB" b="1" dirty="0">
                <a:solidFill>
                  <a:srgbClr val="004678"/>
                </a:solidFill>
              </a:rPr>
            </a:br>
            <a:br>
              <a:rPr lang="en-GB" b="1" dirty="0">
                <a:solidFill>
                  <a:srgbClr val="004678"/>
                </a:solidFill>
              </a:rPr>
            </a:br>
            <a:br>
              <a:rPr lang="en-GB" b="1" dirty="0">
                <a:solidFill>
                  <a:srgbClr val="004678"/>
                </a:solidFill>
              </a:rPr>
            </a:br>
            <a:br>
              <a:rPr lang="en-GB" b="1" dirty="0">
                <a:solidFill>
                  <a:srgbClr val="004678"/>
                </a:solidFill>
              </a:rPr>
            </a:br>
            <a:br>
              <a:rPr lang="en-GB" b="1" dirty="0">
                <a:solidFill>
                  <a:srgbClr val="004678"/>
                </a:solidFill>
              </a:rPr>
            </a:br>
            <a:br>
              <a:rPr lang="en-GB" b="1" dirty="0">
                <a:solidFill>
                  <a:srgbClr val="004678"/>
                </a:solidFill>
              </a:rPr>
            </a:br>
            <a:br>
              <a:rPr lang="en-GB" b="1" dirty="0">
                <a:solidFill>
                  <a:srgbClr val="004678"/>
                </a:solidFill>
              </a:rPr>
            </a:br>
            <a:br>
              <a:rPr lang="en-GB" b="1" dirty="0">
                <a:solidFill>
                  <a:srgbClr val="004678"/>
                </a:solidFill>
              </a:rPr>
            </a:br>
            <a:br>
              <a:rPr lang="en-GB" b="1" dirty="0">
                <a:solidFill>
                  <a:srgbClr val="004678"/>
                </a:solidFill>
              </a:rPr>
            </a:br>
            <a:br>
              <a:rPr lang="en-GB" b="1" dirty="0">
                <a:solidFill>
                  <a:srgbClr val="004678"/>
                </a:solidFill>
              </a:rPr>
            </a:br>
            <a:br>
              <a:rPr lang="en-GB" b="1" dirty="0">
                <a:solidFill>
                  <a:srgbClr val="004678"/>
                </a:solidFill>
              </a:rPr>
            </a:br>
            <a:br>
              <a:rPr lang="en-GB" b="1" dirty="0">
                <a:solidFill>
                  <a:srgbClr val="004678"/>
                </a:solidFill>
              </a:rPr>
            </a:br>
            <a:br>
              <a:rPr lang="en-GB" b="1" dirty="0">
                <a:solidFill>
                  <a:srgbClr val="004678"/>
                </a:solidFill>
              </a:rPr>
            </a:br>
            <a:br>
              <a:rPr lang="en-GB" b="1" dirty="0">
                <a:solidFill>
                  <a:srgbClr val="004678"/>
                </a:solidFill>
              </a:rPr>
            </a:br>
            <a:br>
              <a:rPr lang="en-GB" b="1" dirty="0">
                <a:solidFill>
                  <a:srgbClr val="004678"/>
                </a:solidFill>
              </a:rPr>
            </a:br>
            <a:br>
              <a:rPr lang="en-GB" b="1" dirty="0">
                <a:solidFill>
                  <a:srgbClr val="004678"/>
                </a:solidFill>
              </a:rPr>
            </a:br>
            <a:r>
              <a:rPr lang="en-GB" b="1" dirty="0"/>
              <a:t>Conceptual Framework</a:t>
            </a:r>
            <a:endParaRPr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rint MT Shadow" panose="04020605060303030202" pitchFamily="82" charset="0"/>
              <a:cs typeface="Arial" panose="020B0604020202020204" pitchFamily="34" charset="0"/>
            </a:endParaRP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6DAAE388-67CD-3DB3-0D15-8341F425AB8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52360879"/>
              </p:ext>
            </p:extLst>
          </p:nvPr>
        </p:nvGraphicFramePr>
        <p:xfrm>
          <a:off x="779489" y="1499016"/>
          <a:ext cx="10199662" cy="2983045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878111">
                  <a:extLst>
                    <a:ext uri="{9D8B030D-6E8A-4147-A177-3AD203B41FA5}">
                      <a16:colId xmlns:a16="http://schemas.microsoft.com/office/drawing/2014/main" val="1252163469"/>
                    </a:ext>
                  </a:extLst>
                </a:gridCol>
                <a:gridCol w="7321551">
                  <a:extLst>
                    <a:ext uri="{9D8B030D-6E8A-4147-A177-3AD203B41FA5}">
                      <a16:colId xmlns:a16="http://schemas.microsoft.com/office/drawing/2014/main" val="2975308815"/>
                    </a:ext>
                  </a:extLst>
                </a:gridCol>
              </a:tblGrid>
              <a:tr h="5966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NG" sz="1800" b="1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Tax Policy Tool</a:t>
                      </a:r>
                      <a:endParaRPr lang="en-NG" sz="1800" b="1" kern="10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17" marR="9517" marT="9517" marB="9517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NG" sz="1800" b="1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Impact on Investment</a:t>
                      </a:r>
                      <a:endParaRPr lang="en-NG" sz="1800" b="1" kern="10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17" marR="9517" marT="9517" marB="9517" anchor="ctr"/>
                </a:tc>
                <a:extLst>
                  <a:ext uri="{0D108BD9-81ED-4DB2-BD59-A6C34878D82A}">
                    <a16:rowId xmlns:a16="http://schemas.microsoft.com/office/drawing/2014/main" val="3223532538"/>
                  </a:ext>
                </a:extLst>
              </a:tr>
              <a:tr h="5966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NG" sz="18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Corporate Tax Rates</a:t>
                      </a:r>
                      <a:endParaRPr lang="en-NG" sz="1800" kern="10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17" marR="9517" marT="9517" marB="9517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NG" sz="18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Affect profitability and reinvestment capacity</a:t>
                      </a:r>
                      <a:endParaRPr lang="en-NG" sz="1800" kern="10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17" marR="9517" marT="9517" marB="9517" anchor="ctr"/>
                </a:tc>
                <a:extLst>
                  <a:ext uri="{0D108BD9-81ED-4DB2-BD59-A6C34878D82A}">
                    <a16:rowId xmlns:a16="http://schemas.microsoft.com/office/drawing/2014/main" val="989063817"/>
                  </a:ext>
                </a:extLst>
              </a:tr>
              <a:tr h="5966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NG" sz="18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VAT &amp; Consumption Taxes</a:t>
                      </a:r>
                      <a:endParaRPr lang="en-NG" sz="18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17" marR="9517" marT="9517" marB="9517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NG" sz="18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Influence competitiveness and cost of production</a:t>
                      </a:r>
                      <a:endParaRPr lang="en-NG" sz="1800" kern="10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17" marR="9517" marT="9517" marB="9517" anchor="ctr"/>
                </a:tc>
                <a:extLst>
                  <a:ext uri="{0D108BD9-81ED-4DB2-BD59-A6C34878D82A}">
                    <a16:rowId xmlns:a16="http://schemas.microsoft.com/office/drawing/2014/main" val="1543681062"/>
                  </a:ext>
                </a:extLst>
              </a:tr>
              <a:tr h="5966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NG" sz="18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Incentives &amp; Exemptions</a:t>
                      </a:r>
                      <a:endParaRPr lang="en-NG" sz="18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17" marR="9517" marT="9517" marB="9517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NG" sz="18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Attract investors but may reduce fiscal space</a:t>
                      </a:r>
                      <a:endParaRPr lang="en-NG" sz="1800" kern="10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17" marR="9517" marT="9517" marB="9517" anchor="ctr"/>
                </a:tc>
                <a:extLst>
                  <a:ext uri="{0D108BD9-81ED-4DB2-BD59-A6C34878D82A}">
                    <a16:rowId xmlns:a16="http://schemas.microsoft.com/office/drawing/2014/main" val="294014335"/>
                  </a:ext>
                </a:extLst>
              </a:tr>
              <a:tr h="5966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NG" sz="18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Administrative Efficiency</a:t>
                      </a:r>
                      <a:endParaRPr lang="en-NG" sz="1800" kern="10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17" marR="9517" marT="9517" marB="9517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NG" sz="18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Builds investor confidence and predictability</a:t>
                      </a:r>
                      <a:endParaRPr lang="en-NG" sz="1800" kern="10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17" marR="9517" marT="9517" marB="9517" anchor="ctr"/>
                </a:tc>
                <a:extLst>
                  <a:ext uri="{0D108BD9-81ED-4DB2-BD59-A6C34878D82A}">
                    <a16:rowId xmlns:a16="http://schemas.microsoft.com/office/drawing/2014/main" val="1210452041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1A29C0-0EFB-D054-D713-0E01555BC39D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255411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BE23F9-651E-A0B3-42A1-A3FDA5407C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4C4CA9-F26B-1E5E-F693-32DF3DE27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7957" y="84995"/>
            <a:ext cx="9425354" cy="1353774"/>
          </a:xfrm>
          <a:ln>
            <a:solidFill>
              <a:srgbClr val="9E0000"/>
            </a:solidFill>
          </a:ln>
        </p:spPr>
        <p:txBody>
          <a:bodyPr>
            <a:normAutofit fontScale="90000"/>
          </a:bodyPr>
          <a:lstStyle/>
          <a:p>
            <a:br>
              <a:rPr lang="en-GB" b="1" dirty="0">
                <a:solidFill>
                  <a:srgbClr val="004678"/>
                </a:solidFill>
              </a:rPr>
            </a:br>
            <a:br>
              <a:rPr lang="en-GB" b="1" dirty="0">
                <a:solidFill>
                  <a:srgbClr val="004678"/>
                </a:solidFill>
              </a:rPr>
            </a:br>
            <a:r>
              <a:rPr lang="en-GB" b="1" dirty="0"/>
              <a:t>Regional Overview</a:t>
            </a:r>
            <a:endParaRPr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rint MT Shadow" panose="04020605060303030202" pitchFamily="82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E3CF77-DC37-4A45-31DD-993256A61153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5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6DDEEC2-E468-2879-56A1-2014B07BFE13}"/>
              </a:ext>
            </a:extLst>
          </p:cNvPr>
          <p:cNvSpPr txBox="1"/>
          <p:nvPr/>
        </p:nvSpPr>
        <p:spPr>
          <a:xfrm>
            <a:off x="1237957" y="1994091"/>
            <a:ext cx="10214528" cy="3046988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Corporate tax rates range from 25–33% across ECOWAS countries.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VAT is implemented in nearly all member states, averaging 15–18%.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Common incentives include tax holidays, free zones, and sector-specific exemptions.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Rapid adoption of digital tax systems is improving compliance and administration.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Regional harmonization through WATAF and ECOWAS is promoting coherence and reducing duplication.</a:t>
            </a:r>
          </a:p>
        </p:txBody>
      </p:sp>
    </p:spTree>
    <p:extLst>
      <p:ext uri="{BB962C8B-B14F-4D97-AF65-F5344CB8AC3E}">
        <p14:creationId xmlns:p14="http://schemas.microsoft.com/office/powerpoint/2010/main" val="764631740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2CDD04-95FE-3D6D-F5CD-5CAEDCB517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470A09-4C82-D093-DCAB-C6287F7A46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0764" y="337625"/>
            <a:ext cx="9557291" cy="904196"/>
          </a:xfrm>
          <a:ln>
            <a:solidFill>
              <a:srgbClr val="9E0000"/>
            </a:solidFill>
          </a:ln>
        </p:spPr>
        <p:txBody>
          <a:bodyPr/>
          <a:lstStyle/>
          <a:p>
            <a:r>
              <a:rPr lang="en-GB" b="1" dirty="0"/>
              <a:t>Investment Patterns</a:t>
            </a:r>
            <a:endParaRPr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rint MT Shadow" panose="04020605060303030202" pitchFamily="82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1D5ED6-909A-FC86-7ECB-3960DB7838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8255" y="1609262"/>
            <a:ext cx="10051354" cy="4538322"/>
          </a:xfrm>
          <a:ln>
            <a:solidFill>
              <a:srgbClr val="9E0000"/>
            </a:solidFill>
          </a:ln>
        </p:spPr>
        <p:txBody>
          <a:bodyPr>
            <a:noAutofit/>
          </a:bodyPr>
          <a:lstStyle/>
          <a:p>
            <a:pPr marL="812800" indent="-45720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GB" sz="3200" dirty="0">
                <a:solidFill>
                  <a:schemeClr val="tx1"/>
                </a:solidFill>
              </a:rPr>
              <a:t>Average annual FDI inflows (2019–2024): US$14–20 billion.</a:t>
            </a:r>
          </a:p>
          <a:p>
            <a:pPr marL="812800" indent="-45720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GB" sz="3200" dirty="0">
                <a:solidFill>
                  <a:schemeClr val="tx1"/>
                </a:solidFill>
              </a:rPr>
              <a:t>Major beneficiary sectors: extractives, telecoms, manufacturing, and finance.</a:t>
            </a:r>
          </a:p>
          <a:p>
            <a:pPr marL="812800" indent="-45720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GB" sz="3200" dirty="0">
                <a:solidFill>
                  <a:schemeClr val="tx1"/>
                </a:solidFill>
              </a:rPr>
              <a:t>Investment remains concentrated in Nigeria, Ghana, and Côte d’Ivoire.</a:t>
            </a:r>
          </a:p>
          <a:p>
            <a:pPr marL="812800" indent="-45720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GB" sz="3200" dirty="0">
                <a:solidFill>
                  <a:schemeClr val="tx1"/>
                </a:solidFill>
              </a:rPr>
              <a:t>Key deterrents: policy unpredictability, multiple taxation layers, and coordination gaps among fiscal institutions.</a:t>
            </a:r>
            <a:endParaRPr lang="en-GB" sz="3200" dirty="0">
              <a:solidFill>
                <a:schemeClr val="tx1"/>
              </a:solidFill>
              <a:latin typeface="Imprint MT Shadow" panose="04020605060303030202" pitchFamily="82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9A8605-E408-E6A9-F334-97AE28383112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907761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0B3D6D-E862-3908-54F3-B86368CC10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240EDF-F770-FA8E-3AFF-8EE8F34224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4887" y="436097"/>
            <a:ext cx="8114701" cy="805723"/>
          </a:xfrm>
          <a:ln>
            <a:solidFill>
              <a:srgbClr val="9E0000"/>
            </a:solidFill>
          </a:ln>
        </p:spPr>
        <p:txBody>
          <a:bodyPr>
            <a:normAutofit fontScale="90000"/>
          </a:bodyPr>
          <a:lstStyle/>
          <a:p>
            <a:br>
              <a:rPr lang="en-GB" b="1" dirty="0">
                <a:solidFill>
                  <a:srgbClr val="004678"/>
                </a:solidFill>
              </a:rPr>
            </a:br>
            <a:br>
              <a:rPr lang="en-GB" b="1" dirty="0">
                <a:solidFill>
                  <a:srgbClr val="004678"/>
                </a:solidFill>
              </a:rPr>
            </a:br>
            <a:r>
              <a:rPr lang="en-GB" b="1" dirty="0"/>
              <a:t>Case Study: Nigeria</a:t>
            </a:r>
            <a:endParaRPr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rint MT Shadow" panose="04020605060303030202" pitchFamily="82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0446DC-0458-A44B-0CDC-8A44C8DEA9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8255" y="1468583"/>
            <a:ext cx="10051354" cy="4805040"/>
          </a:xfrm>
          <a:ln>
            <a:solidFill>
              <a:srgbClr val="9E0000"/>
            </a:solidFill>
          </a:ln>
        </p:spPr>
        <p:txBody>
          <a:bodyPr>
            <a:noAutofit/>
          </a:bodyPr>
          <a:lstStyle/>
          <a:p>
            <a:pPr marL="641350" indent="-28575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GB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Finance Acts (2019–2024) aligned fiscal reforms with investment growth priorities.</a:t>
            </a:r>
          </a:p>
          <a:p>
            <a:pPr marL="641350" indent="-28575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GB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Introduction of </a:t>
            </a:r>
            <a:r>
              <a:rPr lang="en-GB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TaxPro</a:t>
            </a:r>
            <a:r>
              <a:rPr lang="en-GB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-Max, a digital filing and payment system, improved transparency.</a:t>
            </a:r>
          </a:p>
          <a:p>
            <a:pPr marL="641350" indent="-28575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GB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Pioneer Status Incentive Scheme granted tax holidays to strategic industries such as fintech, manufacturing, and </a:t>
            </a:r>
            <a:r>
              <a:rPr lang="en-GB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agro</a:t>
            </a:r>
            <a:r>
              <a:rPr lang="en-GB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-processing.</a:t>
            </a:r>
          </a:p>
          <a:p>
            <a:pPr marL="641350" indent="-28575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GB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Overall outcome: increased investor confidence, though clarity and evaluation of incentives remain areas for improvement.</a:t>
            </a:r>
            <a:endParaRPr lang="en-GB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C0B022-F846-3407-DBAE-838D97CFBA96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306841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842CDB-0FB9-5118-712F-F64C66B912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6990EC-71AF-74DF-8963-0C9C1E84CE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0764" y="436097"/>
            <a:ext cx="8460011" cy="805723"/>
          </a:xfrm>
        </p:spPr>
        <p:txBody>
          <a:bodyPr/>
          <a:lstStyle/>
          <a:p>
            <a:r>
              <a:rPr lang="en-GB" b="1" dirty="0"/>
              <a:t>Case Study: Ghana and Senegal</a:t>
            </a:r>
            <a:endParaRPr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rint MT Shadow" panose="04020605060303030202" pitchFamily="82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DECA21-5643-1657-BFA8-2E46C8D17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8255" y="1468583"/>
            <a:ext cx="10051354" cy="4453915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GB" sz="2400" b="1" dirty="0"/>
              <a:t>Ghana:</a:t>
            </a:r>
            <a:endParaRPr lang="en-GB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GB" sz="2400" b="1" dirty="0"/>
              <a:t>Free Zones Act</a:t>
            </a:r>
            <a:r>
              <a:rPr lang="en-GB" sz="2400" dirty="0"/>
              <a:t> provides a 10-year corporate tax holiday for export-oriented firms.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400" b="1" dirty="0"/>
              <a:t>Tax Exemptions Act (2022)</a:t>
            </a:r>
            <a:r>
              <a:rPr lang="en-GB" sz="2400" dirty="0"/>
              <a:t> seeks to rationalize incentive policies and limit revenue losses.</a:t>
            </a:r>
          </a:p>
          <a:p>
            <a:pPr>
              <a:buNone/>
            </a:pPr>
            <a:r>
              <a:rPr lang="en-GB" sz="2400" b="1" dirty="0"/>
              <a:t>Senegal:</a:t>
            </a:r>
            <a:endParaRPr lang="en-GB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GB" sz="2400" dirty="0"/>
              <a:t>Simplified </a:t>
            </a:r>
            <a:r>
              <a:rPr lang="en-GB" sz="2400" b="1" dirty="0"/>
              <a:t>SME tax regime</a:t>
            </a:r>
            <a:r>
              <a:rPr lang="en-GB" sz="2400" dirty="0"/>
              <a:t> promotes formalization.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400" b="1" dirty="0"/>
              <a:t>E-tax system</a:t>
            </a:r>
            <a:r>
              <a:rPr lang="en-GB" sz="2400" dirty="0"/>
              <a:t> strengthens efficiency and reduces compliance costs.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400" b="1" dirty="0"/>
              <a:t>PPP framework</a:t>
            </a:r>
            <a:r>
              <a:rPr lang="en-GB" sz="2400" dirty="0"/>
              <a:t> enhances private participation in infrastructure financing.</a:t>
            </a:r>
            <a:br>
              <a:rPr lang="en-GB" sz="2400" dirty="0"/>
            </a:br>
            <a:r>
              <a:rPr lang="en-GB" sz="2400" dirty="0"/>
              <a:t>Both countries show that </a:t>
            </a:r>
            <a:r>
              <a:rPr lang="en-GB" sz="2400" b="1" dirty="0"/>
              <a:t>clarity, stability, and digital efficiency</a:t>
            </a:r>
            <a:r>
              <a:rPr lang="en-GB" sz="2400" dirty="0"/>
              <a:t> are key determinants of investment growth.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E618C5-E8BA-4860-7FB4-04223E908BBE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567597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CCFFEE-0124-3B4C-4C80-07536D99B6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3BB51A-7747-63C0-7F35-DD21DDEA17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0764" y="436097"/>
            <a:ext cx="8460011" cy="805723"/>
          </a:xfrm>
        </p:spPr>
        <p:txBody>
          <a:bodyPr/>
          <a:lstStyle/>
          <a:p>
            <a:r>
              <a:rPr lang="en-GB" b="1" dirty="0"/>
              <a:t>Key Findings</a:t>
            </a:r>
            <a:endParaRPr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rint MT Shadow" panose="04020605060303030202" pitchFamily="82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02D4AD-0DB0-142D-B464-82D803B594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8255" y="1468583"/>
            <a:ext cx="10051354" cy="4453915"/>
          </a:xfrm>
        </p:spPr>
        <p:txBody>
          <a:bodyPr>
            <a:noAutofit/>
          </a:bodyPr>
          <a:lstStyle/>
          <a:p>
            <a:pPr marL="927100" indent="-57150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GB" sz="3600" dirty="0">
                <a:solidFill>
                  <a:srgbClr val="000000"/>
                </a:solidFill>
              </a:rPr>
              <a:t>Tax incentives alone do not guarantee increased investment inflows.</a:t>
            </a:r>
          </a:p>
          <a:p>
            <a:pPr marL="927100" indent="-57150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GB" sz="3600" dirty="0">
                <a:solidFill>
                  <a:srgbClr val="000000"/>
                </a:solidFill>
              </a:rPr>
              <a:t>Policy stability and administrative simplicity matter more to investors than the level of taxation.</a:t>
            </a:r>
          </a:p>
          <a:p>
            <a:pPr marL="927100" indent="-57150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GB" sz="3600" dirty="0">
                <a:solidFill>
                  <a:srgbClr val="000000"/>
                </a:solidFill>
              </a:rPr>
              <a:t>Countries that have digitalized tax systems report higher compliance and trust.</a:t>
            </a:r>
          </a:p>
          <a:p>
            <a:pPr marL="927100" indent="-57150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GB" sz="3600" dirty="0">
                <a:solidFill>
                  <a:srgbClr val="000000"/>
                </a:solidFill>
              </a:rPr>
              <a:t>There is a pressing need for regional policy alignment to avoid harmful tax competition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17A5BC-DDD6-11AC-8ECE-4D423CB7C69D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536163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0000FF"/>
      </a:hlink>
      <a:folHlink>
        <a:srgbClr val="FF00FF"/>
      </a:folHlink>
    </a:clrScheme>
    <a:fontScheme name="Retrospect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2700000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2700000" rotWithShape="0">
            <a:srgbClr val="000000">
              <a:alpha val="60000"/>
            </a:srgbClr>
          </a:outerShdw>
        </a:effectLst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 panose="020F0502020204030204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2700000" rotWithShape="0">
            <a:srgbClr val="000000">
              <a:alpha val="60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 panose="020F0502020204030204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0000FF"/>
      </a:hlink>
      <a:folHlink>
        <a:srgbClr val="FF00FF"/>
      </a:folHlink>
    </a:clrScheme>
    <a:fontScheme name="Retrospect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2700000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2700000" rotWithShape="0">
            <a:srgbClr val="000000">
              <a:alpha val="60000"/>
            </a:srgbClr>
          </a:outerShdw>
        </a:effectLst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 panose="020F0502020204030204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2700000" rotWithShape="0">
            <a:srgbClr val="000000">
              <a:alpha val="60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 panose="020F0502020204030204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1780</TotalTime>
  <Words>763</Words>
  <Application>Microsoft Office PowerPoint</Application>
  <PresentationFormat>شاشة عريضة</PresentationFormat>
  <Paragraphs>91</Paragraphs>
  <Slides>14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14</vt:i4>
      </vt:variant>
    </vt:vector>
  </HeadingPairs>
  <TitlesOfParts>
    <vt:vector size="15" baseType="lpstr">
      <vt:lpstr>Retrospect</vt:lpstr>
      <vt:lpstr>The Impact of Tax Policies on Investment: Evidence and Lessons from West Africa</vt:lpstr>
      <vt:lpstr>Background and Context</vt:lpstr>
      <vt:lpstr>Objectives</vt:lpstr>
      <vt:lpstr>                             Conceptual Framework</vt:lpstr>
      <vt:lpstr>  Regional Overview</vt:lpstr>
      <vt:lpstr>Investment Patterns</vt:lpstr>
      <vt:lpstr>  Case Study: Nigeria</vt:lpstr>
      <vt:lpstr>Case Study: Ghana and Senegal</vt:lpstr>
      <vt:lpstr>Key Findings</vt:lpstr>
      <vt:lpstr>Challenges</vt:lpstr>
      <vt:lpstr>Policy Recommendations</vt:lpstr>
      <vt:lpstr>The Role of WATAF</vt:lpstr>
      <vt:lpstr>Conclusion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TOCHUKWU</dc:creator>
  <cp:lastModifiedBy>ATAIC Permanent Secretariat</cp:lastModifiedBy>
  <cp:revision>256</cp:revision>
  <dcterms:created xsi:type="dcterms:W3CDTF">2024-12-09T13:45:05Z</dcterms:created>
  <dcterms:modified xsi:type="dcterms:W3CDTF">2025-11-12T08:57:03Z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577FAC08D58C46C09F94792E08CACC5C_12</vt:lpwstr>
  </property>
  <property fmtid="{D5CDD505-2E9C-101B-9397-08002B2CF9AE}" pid="3" name="KSOProductBuildVer">
    <vt:lpwstr>1033-12.2.0.18911</vt:lpwstr>
  </property>
</Properties>
</file>