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Aileron Heavy" charset="1" panose="00000A00000000000000"/>
      <p:regular r:id="rId23"/>
    </p:embeddedFont>
    <p:embeddedFont>
      <p:font typeface="XB Titre" charset="1" panose="02000506080000020004"/>
      <p:regular r:id="rId24"/>
    </p:embeddedFont>
    <p:embeddedFont>
      <p:font typeface="Cairo Heavy" charset="1" panose="00000A00000000000000"/>
      <p:regular r:id="rId25"/>
    </p:embeddedFont>
    <p:embeddedFont>
      <p:font typeface="Cairo Bold" charset="1" panose="00000800000000000000"/>
      <p:regular r:id="rId26"/>
    </p:embeddedFont>
    <p:embeddedFont>
      <p:font typeface="Droid Arabic Naskh Bold" charset="1" panose="020B0806030804020204"/>
      <p:regular r:id="rId27"/>
    </p:embeddedFont>
    <p:embeddedFont>
      <p:font typeface="Cairo" charset="1" panose="00000500000000000000"/>
      <p:regular r:id="rId28"/>
    </p:embeddedFont>
    <p:embeddedFont>
      <p:font typeface="Agrandir Narrow Heavy" charset="1" panose="00000A06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9.jpe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9.jpe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9.jpe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9.jpe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9.jpe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9.jpe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0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3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34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35.jpe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9.jpe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2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9.jpe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jpe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11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9.jpe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9.jpe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2.png" Type="http://schemas.openxmlformats.org/officeDocument/2006/relationships/image"/><Relationship Id="rId3" Target="../media/image18.png" Type="http://schemas.openxmlformats.org/officeDocument/2006/relationships/image"/><Relationship Id="rId4" Target="../media/image29.jpe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9.jpe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005905"/>
            <a:ext cx="12106839" cy="3086100"/>
            <a:chOff x="0" y="0"/>
            <a:chExt cx="318863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88633" cy="812800"/>
            </a:xfrm>
            <a:custGeom>
              <a:avLst/>
              <a:gdLst/>
              <a:ahLst/>
              <a:cxnLst/>
              <a:rect r="r" b="b" t="t" l="l"/>
              <a:pathLst>
                <a:path h="812800" w="3188633">
                  <a:moveTo>
                    <a:pt x="0" y="0"/>
                  </a:moveTo>
                  <a:lnTo>
                    <a:pt x="3188633" y="0"/>
                  </a:lnTo>
                  <a:lnTo>
                    <a:pt x="318863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188633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326755" y="0"/>
            <a:ext cx="7961245" cy="10287000"/>
            <a:chOff x="0" y="0"/>
            <a:chExt cx="1233405" cy="1593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3405" cy="1593725"/>
            </a:xfrm>
            <a:custGeom>
              <a:avLst/>
              <a:gdLst/>
              <a:ahLst/>
              <a:cxnLst/>
              <a:rect r="r" b="b" t="t" l="l"/>
              <a:pathLst>
                <a:path h="1593725" w="1233405">
                  <a:moveTo>
                    <a:pt x="0" y="0"/>
                  </a:moveTo>
                  <a:lnTo>
                    <a:pt x="1233405" y="0"/>
                  </a:lnTo>
                  <a:lnTo>
                    <a:pt x="123340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6593" r="0" b="-659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4554284" y="2126740"/>
            <a:ext cx="10052987" cy="10040421"/>
          </a:xfrm>
          <a:custGeom>
            <a:avLst/>
            <a:gdLst/>
            <a:ahLst/>
            <a:cxnLst/>
            <a:rect r="r" b="b" t="t" l="l"/>
            <a:pathLst>
              <a:path h="10040421" w="10052987">
                <a:moveTo>
                  <a:pt x="0" y="0"/>
                </a:moveTo>
                <a:lnTo>
                  <a:pt x="10052987" y="0"/>
                </a:lnTo>
                <a:lnTo>
                  <a:pt x="10052987" y="10040421"/>
                </a:lnTo>
                <a:lnTo>
                  <a:pt x="0" y="10040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473310" y="750989"/>
            <a:ext cx="3905499" cy="626038"/>
            <a:chOff x="0" y="0"/>
            <a:chExt cx="1028609" cy="1648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8609" cy="164882"/>
            </a:xfrm>
            <a:custGeom>
              <a:avLst/>
              <a:gdLst/>
              <a:ahLst/>
              <a:cxnLst/>
              <a:rect r="r" b="b" t="t" l="l"/>
              <a:pathLst>
                <a:path h="164882" w="1028609">
                  <a:moveTo>
                    <a:pt x="82441" y="0"/>
                  </a:moveTo>
                  <a:lnTo>
                    <a:pt x="946167" y="0"/>
                  </a:lnTo>
                  <a:cubicBezTo>
                    <a:pt x="968032" y="0"/>
                    <a:pt x="989001" y="8686"/>
                    <a:pt x="1004462" y="24146"/>
                  </a:cubicBezTo>
                  <a:cubicBezTo>
                    <a:pt x="1019923" y="39607"/>
                    <a:pt x="1028609" y="60576"/>
                    <a:pt x="1028609" y="82441"/>
                  </a:cubicBezTo>
                  <a:lnTo>
                    <a:pt x="1028609" y="82441"/>
                  </a:lnTo>
                  <a:cubicBezTo>
                    <a:pt x="1028609" y="104306"/>
                    <a:pt x="1019923" y="125275"/>
                    <a:pt x="1004462" y="140736"/>
                  </a:cubicBezTo>
                  <a:cubicBezTo>
                    <a:pt x="989001" y="156197"/>
                    <a:pt x="968032" y="164882"/>
                    <a:pt x="946167" y="164882"/>
                  </a:cubicBezTo>
                  <a:lnTo>
                    <a:pt x="82441" y="164882"/>
                  </a:lnTo>
                  <a:cubicBezTo>
                    <a:pt x="60576" y="164882"/>
                    <a:pt x="39607" y="156197"/>
                    <a:pt x="24146" y="140736"/>
                  </a:cubicBezTo>
                  <a:cubicBezTo>
                    <a:pt x="8686" y="125275"/>
                    <a:pt x="0" y="104306"/>
                    <a:pt x="0" y="82441"/>
                  </a:cubicBezTo>
                  <a:lnTo>
                    <a:pt x="0" y="82441"/>
                  </a:lnTo>
                  <a:cubicBezTo>
                    <a:pt x="0" y="60576"/>
                    <a:pt x="8686" y="39607"/>
                    <a:pt x="24146" y="24146"/>
                  </a:cubicBezTo>
                  <a:cubicBezTo>
                    <a:pt x="39607" y="8686"/>
                    <a:pt x="60576" y="0"/>
                    <a:pt x="82441" y="0"/>
                  </a:cubicBez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28609" cy="22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161222" y="914185"/>
            <a:ext cx="292311" cy="292311"/>
          </a:xfrm>
          <a:custGeom>
            <a:avLst/>
            <a:gdLst/>
            <a:ahLst/>
            <a:cxnLst/>
            <a:rect r="r" b="b" t="t" l="l"/>
            <a:pathLst>
              <a:path h="292311" w="292311">
                <a:moveTo>
                  <a:pt x="0" y="0"/>
                </a:moveTo>
                <a:lnTo>
                  <a:pt x="292311" y="0"/>
                </a:lnTo>
                <a:lnTo>
                  <a:pt x="292311" y="292311"/>
                </a:lnTo>
                <a:lnTo>
                  <a:pt x="0" y="292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31864" y="7960060"/>
            <a:ext cx="1595836" cy="159583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755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76578" y="8500221"/>
            <a:ext cx="789785" cy="515514"/>
          </a:xfrm>
          <a:custGeom>
            <a:avLst/>
            <a:gdLst/>
            <a:ahLst/>
            <a:cxnLst/>
            <a:rect r="r" b="b" t="t" l="l"/>
            <a:pathLst>
              <a:path h="515514" w="789785">
                <a:moveTo>
                  <a:pt x="0" y="0"/>
                </a:moveTo>
                <a:lnTo>
                  <a:pt x="789785" y="0"/>
                </a:lnTo>
                <a:lnTo>
                  <a:pt x="789785" y="515514"/>
                </a:lnTo>
                <a:lnTo>
                  <a:pt x="0" y="515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798312" y="890732"/>
            <a:ext cx="1850797" cy="275937"/>
          </a:xfrm>
          <a:custGeom>
            <a:avLst/>
            <a:gdLst/>
            <a:ahLst/>
            <a:cxnLst/>
            <a:rect r="r" b="b" t="t" l="l"/>
            <a:pathLst>
              <a:path h="275937" w="1850797">
                <a:moveTo>
                  <a:pt x="0" y="0"/>
                </a:moveTo>
                <a:lnTo>
                  <a:pt x="1850797" y="0"/>
                </a:lnTo>
                <a:lnTo>
                  <a:pt x="1850797" y="275936"/>
                </a:lnTo>
                <a:lnTo>
                  <a:pt x="0" y="275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>
            <a:off x="1028700" y="1009650"/>
            <a:ext cx="5218904" cy="0"/>
          </a:xfrm>
          <a:prstGeom prst="line">
            <a:avLst/>
          </a:prstGeom>
          <a:ln cap="flat" w="38100">
            <a:solidFill>
              <a:srgbClr val="57755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7847656" y="4454382"/>
            <a:ext cx="4510506" cy="4510506"/>
            <a:chOff x="0" y="0"/>
            <a:chExt cx="14840029" cy="1484002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366471" y="-11891"/>
              <a:ext cx="15572971" cy="14863810"/>
            </a:xfrm>
            <a:custGeom>
              <a:avLst/>
              <a:gdLst/>
              <a:ahLst/>
              <a:cxnLst/>
              <a:rect r="r" b="b" t="t" l="l"/>
              <a:pathLst>
                <a:path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-156193" y="188812"/>
              <a:ext cx="15152415" cy="14462405"/>
            </a:xfrm>
            <a:custGeom>
              <a:avLst/>
              <a:gdLst/>
              <a:ahLst/>
              <a:cxnLst/>
              <a:rect r="r" b="b" t="t" l="l"/>
              <a:pathLst>
                <a:path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23301" y="551024"/>
              <a:ext cx="14393427" cy="13737979"/>
            </a:xfrm>
            <a:custGeom>
              <a:avLst/>
              <a:gdLst/>
              <a:ahLst/>
              <a:cxnLst/>
              <a:rect r="r" b="b" t="t" l="l"/>
              <a:pathLst>
                <a:path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10"/>
              <a:stretch>
                <a:fillRect l="-859" t="0" r="-858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7723711" y="4393940"/>
            <a:ext cx="4634451" cy="4631390"/>
          </a:xfrm>
          <a:custGeom>
            <a:avLst/>
            <a:gdLst/>
            <a:ahLst/>
            <a:cxnLst/>
            <a:rect r="r" b="b" t="t" l="l"/>
            <a:pathLst>
              <a:path h="4631390" w="4634451">
                <a:moveTo>
                  <a:pt x="0" y="0"/>
                </a:moveTo>
                <a:lnTo>
                  <a:pt x="4634451" y="0"/>
                </a:lnTo>
                <a:lnTo>
                  <a:pt x="4634451" y="4631390"/>
                </a:lnTo>
                <a:lnTo>
                  <a:pt x="0" y="4631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4607271" y="887939"/>
            <a:ext cx="3153766" cy="306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www.tax.gov.sd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0" y="3465640"/>
            <a:ext cx="7948699" cy="164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399"/>
              </a:lnSpc>
            </a:pPr>
            <a:r>
              <a:rPr lang="ar-EG" sz="6399">
                <a:solidFill>
                  <a:srgbClr val="134E1A"/>
                </a:solidFill>
                <a:latin typeface="XB Titre"/>
                <a:ea typeface="XB Titre"/>
                <a:cs typeface="XB Titre"/>
                <a:sym typeface="XB Titre"/>
                <a:rtl val="true"/>
              </a:rPr>
              <a:t>السياسات الضريبية في مجال تشجي</a:t>
            </a:r>
            <a:r>
              <a:rPr lang="ar-EG" sz="6399">
                <a:solidFill>
                  <a:srgbClr val="134E1A"/>
                </a:solidFill>
                <a:latin typeface="XB Titre"/>
                <a:ea typeface="XB Titre"/>
                <a:cs typeface="XB Titre"/>
                <a:sym typeface="XB Titre"/>
                <a:rtl val="true"/>
              </a:rPr>
              <a:t>ع الإستثمار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23474" y="7078257"/>
            <a:ext cx="4261620" cy="1421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98"/>
              </a:lnSpc>
            </a:pPr>
            <a:r>
              <a:rPr lang="ar-EG" sz="5498">
                <a:solidFill>
                  <a:srgbClr val="000000"/>
                </a:solidFill>
                <a:latin typeface="XB Titre"/>
                <a:ea typeface="XB Titre"/>
                <a:cs typeface="XB Titre"/>
                <a:sym typeface="XB Titre"/>
                <a:rtl val="true"/>
              </a:rPr>
              <a:t>تجربة السودان</a:t>
            </a:r>
          </a:p>
          <a:p>
            <a:pPr algn="r">
              <a:lnSpc>
                <a:spcPts val="5498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225518"/>
            <a:ext cx="3745994" cy="374599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096844" y="6314020"/>
            <a:ext cx="4077755" cy="407775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901697" y="2631144"/>
            <a:ext cx="13367982" cy="5860957"/>
            <a:chOff x="0" y="0"/>
            <a:chExt cx="3520785" cy="15436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20785" cy="1543627"/>
            </a:xfrm>
            <a:custGeom>
              <a:avLst/>
              <a:gdLst/>
              <a:ahLst/>
              <a:cxnLst/>
              <a:rect r="r" b="b" t="t" l="l"/>
              <a:pathLst>
                <a:path h="1543627" w="3520785">
                  <a:moveTo>
                    <a:pt x="10425" y="0"/>
                  </a:moveTo>
                  <a:lnTo>
                    <a:pt x="3510361" y="0"/>
                  </a:lnTo>
                  <a:cubicBezTo>
                    <a:pt x="3513126" y="0"/>
                    <a:pt x="3515777" y="1098"/>
                    <a:pt x="3517732" y="3053"/>
                  </a:cubicBezTo>
                  <a:cubicBezTo>
                    <a:pt x="3519687" y="5008"/>
                    <a:pt x="3520785" y="7660"/>
                    <a:pt x="3520785" y="10425"/>
                  </a:cubicBezTo>
                  <a:lnTo>
                    <a:pt x="3520785" y="1533202"/>
                  </a:lnTo>
                  <a:cubicBezTo>
                    <a:pt x="3520785" y="1535967"/>
                    <a:pt x="3519687" y="1538618"/>
                    <a:pt x="3517732" y="1540573"/>
                  </a:cubicBezTo>
                  <a:cubicBezTo>
                    <a:pt x="3515777" y="1542528"/>
                    <a:pt x="3513126" y="1543627"/>
                    <a:pt x="3510361" y="1543627"/>
                  </a:cubicBezTo>
                  <a:lnTo>
                    <a:pt x="10425" y="1543627"/>
                  </a:lnTo>
                  <a:cubicBezTo>
                    <a:pt x="7660" y="1543627"/>
                    <a:pt x="5008" y="1542528"/>
                    <a:pt x="3053" y="1540573"/>
                  </a:cubicBezTo>
                  <a:cubicBezTo>
                    <a:pt x="1098" y="1538618"/>
                    <a:pt x="0" y="1535967"/>
                    <a:pt x="0" y="1533202"/>
                  </a:cubicBezTo>
                  <a:lnTo>
                    <a:pt x="0" y="10425"/>
                  </a:lnTo>
                  <a:cubicBezTo>
                    <a:pt x="0" y="7660"/>
                    <a:pt x="1098" y="5008"/>
                    <a:pt x="3053" y="3053"/>
                  </a:cubicBezTo>
                  <a:cubicBezTo>
                    <a:pt x="5008" y="1098"/>
                    <a:pt x="7660" y="0"/>
                    <a:pt x="10425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520785" cy="1591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72177" y="6812940"/>
            <a:ext cx="3120245" cy="312024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6" t="0" r="-108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976352" y="4112771"/>
            <a:ext cx="1934629" cy="193462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842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0">
            <a:off x="2467180" y="4603599"/>
            <a:ext cx="952973" cy="952973"/>
          </a:xfrm>
          <a:custGeom>
            <a:avLst/>
            <a:gdLst/>
            <a:ahLst/>
            <a:cxnLst/>
            <a:rect r="r" b="b" t="t" l="l"/>
            <a:pathLst>
              <a:path h="952973" w="952973">
                <a:moveTo>
                  <a:pt x="952972" y="0"/>
                </a:moveTo>
                <a:lnTo>
                  <a:pt x="0" y="0"/>
                </a:lnTo>
                <a:lnTo>
                  <a:pt x="0" y="952973"/>
                </a:lnTo>
                <a:lnTo>
                  <a:pt x="952972" y="952973"/>
                </a:lnTo>
                <a:lnTo>
                  <a:pt x="9529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554217" y="3187418"/>
            <a:ext cx="10378739" cy="3760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تبلغ فئة الضريبة حسب القان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ون </a:t>
            </a:r>
            <a:r>
              <a:rPr lang="en-US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30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% من صافي الربح 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إخضاع الإنتاج الزراعي بشقيه الحيواني والنباتي لفئة ضريبية من صفر - </a:t>
            </a:r>
            <a:r>
              <a:rPr lang="en-US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2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% من إجمالي الدخل.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إخضاع القطاع الصناعي لنسبة ضريبية </a:t>
            </a:r>
            <a:r>
              <a:rPr lang="en-US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15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%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منح القانون مجلس الوزراء سلطة إعفاء أي دخل من الضرائب بموجب أمر يصدره.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نص على حساب فئآت الإستهلاك والإستبدال للمشاريع الإستثمارية بنسبة </a:t>
            </a:r>
            <a:r>
              <a:rPr lang="en-US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30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% كخصم إبتدائي ، ونسبة </a:t>
            </a:r>
            <a:r>
              <a:rPr lang="en-US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20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% من تكلفة الآلات والمعدات الجديدة للمنشآت القائمة كخصم إبتدائي لمرة واحدة.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السماح بترحيل الخسائر لمدة خمس سنوات من سنة الأساس التي حدثت فيها الخسارة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تطبيق نظام النافذة الموحدة ( المراكز الضريبية ) التي تجمع فيها كافة أنواع الضرائب.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تطبيق نظام التقدير الذاتي في مجال المحاسبة الضريبية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مشروع حوسبة العمليات الضريبية وإجراء المعاملات التشريعية اللازمة.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3611092" y="1906941"/>
            <a:ext cx="11563508" cy="57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en-US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1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- ق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انون ضريبة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الدخل لسنة </a:t>
            </a:r>
            <a:r>
              <a:rPr lang="en-US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1986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 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285371" y="1196036"/>
            <a:ext cx="9250594" cy="636307"/>
            <a:chOff x="0" y="0"/>
            <a:chExt cx="2436370" cy="16758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36370" cy="167587"/>
            </a:xfrm>
            <a:custGeom>
              <a:avLst/>
              <a:gdLst/>
              <a:ahLst/>
              <a:cxnLst/>
              <a:rect r="r" b="b" t="t" l="l"/>
              <a:pathLst>
                <a:path h="167587" w="2436370">
                  <a:moveTo>
                    <a:pt x="83691" y="0"/>
                  </a:moveTo>
                  <a:lnTo>
                    <a:pt x="2352679" y="0"/>
                  </a:lnTo>
                  <a:cubicBezTo>
                    <a:pt x="2398901" y="0"/>
                    <a:pt x="2436370" y="37470"/>
                    <a:pt x="2436370" y="83691"/>
                  </a:cubicBezTo>
                  <a:lnTo>
                    <a:pt x="2436370" y="83896"/>
                  </a:lnTo>
                  <a:cubicBezTo>
                    <a:pt x="2436370" y="106092"/>
                    <a:pt x="2427553" y="127379"/>
                    <a:pt x="2411858" y="143074"/>
                  </a:cubicBezTo>
                  <a:cubicBezTo>
                    <a:pt x="2396163" y="158770"/>
                    <a:pt x="2374876" y="167587"/>
                    <a:pt x="2352679" y="167587"/>
                  </a:cubicBezTo>
                  <a:lnTo>
                    <a:pt x="83691" y="167587"/>
                  </a:lnTo>
                  <a:cubicBezTo>
                    <a:pt x="61495" y="167587"/>
                    <a:pt x="40208" y="158770"/>
                    <a:pt x="24513" y="143074"/>
                  </a:cubicBezTo>
                  <a:cubicBezTo>
                    <a:pt x="8817" y="127379"/>
                    <a:pt x="0" y="106092"/>
                    <a:pt x="0" y="83896"/>
                  </a:cubicBezTo>
                  <a:lnTo>
                    <a:pt x="0" y="83691"/>
                  </a:lnTo>
                  <a:cubicBezTo>
                    <a:pt x="0" y="61495"/>
                    <a:pt x="8817" y="40208"/>
                    <a:pt x="24513" y="24513"/>
                  </a:cubicBezTo>
                  <a:cubicBezTo>
                    <a:pt x="40208" y="8817"/>
                    <a:pt x="61495" y="0"/>
                    <a:pt x="83691" y="0"/>
                  </a:cubicBezTo>
                  <a:close/>
                </a:path>
              </a:pathLst>
            </a:custGeom>
            <a:solidFill>
              <a:srgbClr val="46842C"/>
            </a:solidFill>
            <a:ln cap="rnd">
              <a:noFill/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2436370" cy="215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128914" y="1138886"/>
            <a:ext cx="11563508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الحوافز والمز</a:t>
            </a: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ايا في</a:t>
            </a:r>
            <a:r>
              <a:rPr lang="ar-EG" b="true" sz="37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التشريعات السودانية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225518"/>
            <a:ext cx="3745994" cy="374599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096844" y="6314020"/>
            <a:ext cx="4077755" cy="407775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901697" y="2631144"/>
            <a:ext cx="13367982" cy="5860957"/>
            <a:chOff x="0" y="0"/>
            <a:chExt cx="3520785" cy="15436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20785" cy="1543627"/>
            </a:xfrm>
            <a:custGeom>
              <a:avLst/>
              <a:gdLst/>
              <a:ahLst/>
              <a:cxnLst/>
              <a:rect r="r" b="b" t="t" l="l"/>
              <a:pathLst>
                <a:path h="1543627" w="3520785">
                  <a:moveTo>
                    <a:pt x="10425" y="0"/>
                  </a:moveTo>
                  <a:lnTo>
                    <a:pt x="3510361" y="0"/>
                  </a:lnTo>
                  <a:cubicBezTo>
                    <a:pt x="3513126" y="0"/>
                    <a:pt x="3515777" y="1098"/>
                    <a:pt x="3517732" y="3053"/>
                  </a:cubicBezTo>
                  <a:cubicBezTo>
                    <a:pt x="3519687" y="5008"/>
                    <a:pt x="3520785" y="7660"/>
                    <a:pt x="3520785" y="10425"/>
                  </a:cubicBezTo>
                  <a:lnTo>
                    <a:pt x="3520785" y="1533202"/>
                  </a:lnTo>
                  <a:cubicBezTo>
                    <a:pt x="3520785" y="1535967"/>
                    <a:pt x="3519687" y="1538618"/>
                    <a:pt x="3517732" y="1540573"/>
                  </a:cubicBezTo>
                  <a:cubicBezTo>
                    <a:pt x="3515777" y="1542528"/>
                    <a:pt x="3513126" y="1543627"/>
                    <a:pt x="3510361" y="1543627"/>
                  </a:cubicBezTo>
                  <a:lnTo>
                    <a:pt x="10425" y="1543627"/>
                  </a:lnTo>
                  <a:cubicBezTo>
                    <a:pt x="7660" y="1543627"/>
                    <a:pt x="5008" y="1542528"/>
                    <a:pt x="3053" y="1540573"/>
                  </a:cubicBezTo>
                  <a:cubicBezTo>
                    <a:pt x="1098" y="1538618"/>
                    <a:pt x="0" y="1535967"/>
                    <a:pt x="0" y="1533202"/>
                  </a:cubicBezTo>
                  <a:lnTo>
                    <a:pt x="0" y="10425"/>
                  </a:lnTo>
                  <a:cubicBezTo>
                    <a:pt x="0" y="7660"/>
                    <a:pt x="1098" y="5008"/>
                    <a:pt x="3053" y="3053"/>
                  </a:cubicBezTo>
                  <a:cubicBezTo>
                    <a:pt x="5008" y="1098"/>
                    <a:pt x="7660" y="0"/>
                    <a:pt x="10425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520785" cy="1591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72177" y="6812940"/>
            <a:ext cx="3120245" cy="312024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6" t="0" r="-108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976352" y="4112771"/>
            <a:ext cx="1934629" cy="193462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842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0">
            <a:off x="2467180" y="4603599"/>
            <a:ext cx="952973" cy="952973"/>
          </a:xfrm>
          <a:custGeom>
            <a:avLst/>
            <a:gdLst/>
            <a:ahLst/>
            <a:cxnLst/>
            <a:rect r="r" b="b" t="t" l="l"/>
            <a:pathLst>
              <a:path h="952973" w="952973">
                <a:moveTo>
                  <a:pt x="952972" y="0"/>
                </a:moveTo>
                <a:lnTo>
                  <a:pt x="0" y="0"/>
                </a:lnTo>
                <a:lnTo>
                  <a:pt x="0" y="952973"/>
                </a:lnTo>
                <a:lnTo>
                  <a:pt x="952972" y="952973"/>
                </a:lnTo>
                <a:lnTo>
                  <a:pt x="9529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157232" y="3187418"/>
            <a:ext cx="10775724" cy="4103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موجب المادة </a:t>
            </a:r>
            <a:r>
              <a:rPr lang="en-US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37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والأوا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مر الصادرة بموجبها ولتشجيع القطاع الزراعي بشقيه النباتي والحيواني تم إعفاء :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 كافة المنتجات الزراعية التي تباع بحالتها الطبيعية والتي تعتبر من مدخلات الصناعة للقطاع.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الماشية واللحوم والدواجن ومنتجاتها والأسماك والألبان ومنتجاته.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الأسمدة والتقاوي والمبيدات الحشرية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 إعفاء الأصول الرأسمالية وفقاً لقائمة محددة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منح مجلس الوزراء سلطة إعفاء أي سلعة أو خدمة بموجب أمر يصدره.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إخضاع السلع المصدرة لفئة صفر % والتي تسمح برد الضريبة على السلع ومدخلاتها حال التصدير.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إعفاء مستوردات مشروعات المناطق والمدن والأسواق الحرة من السلع والخدمات اللازمة لمزاولة النشاط داخل المناطق والمدن والأسواق الحرة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نص على معاملة السلع المنتجة محلياً واللازمة لمزاولة النشاط داخل المناطق الحرة معاملة الصادر.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943666" y="1906941"/>
            <a:ext cx="11563508" cy="57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en-US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2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- ق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انون الضريبة على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القيمة المضافة لسنة </a:t>
            </a:r>
            <a:r>
              <a:rPr lang="en-US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2001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285371" y="1196036"/>
            <a:ext cx="9250594" cy="636307"/>
            <a:chOff x="0" y="0"/>
            <a:chExt cx="2436370" cy="16758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36370" cy="167587"/>
            </a:xfrm>
            <a:custGeom>
              <a:avLst/>
              <a:gdLst/>
              <a:ahLst/>
              <a:cxnLst/>
              <a:rect r="r" b="b" t="t" l="l"/>
              <a:pathLst>
                <a:path h="167587" w="2436370">
                  <a:moveTo>
                    <a:pt x="83691" y="0"/>
                  </a:moveTo>
                  <a:lnTo>
                    <a:pt x="2352679" y="0"/>
                  </a:lnTo>
                  <a:cubicBezTo>
                    <a:pt x="2398901" y="0"/>
                    <a:pt x="2436370" y="37470"/>
                    <a:pt x="2436370" y="83691"/>
                  </a:cubicBezTo>
                  <a:lnTo>
                    <a:pt x="2436370" y="83896"/>
                  </a:lnTo>
                  <a:cubicBezTo>
                    <a:pt x="2436370" y="106092"/>
                    <a:pt x="2427553" y="127379"/>
                    <a:pt x="2411858" y="143074"/>
                  </a:cubicBezTo>
                  <a:cubicBezTo>
                    <a:pt x="2396163" y="158770"/>
                    <a:pt x="2374876" y="167587"/>
                    <a:pt x="2352679" y="167587"/>
                  </a:cubicBezTo>
                  <a:lnTo>
                    <a:pt x="83691" y="167587"/>
                  </a:lnTo>
                  <a:cubicBezTo>
                    <a:pt x="61495" y="167587"/>
                    <a:pt x="40208" y="158770"/>
                    <a:pt x="24513" y="143074"/>
                  </a:cubicBezTo>
                  <a:cubicBezTo>
                    <a:pt x="8817" y="127379"/>
                    <a:pt x="0" y="106092"/>
                    <a:pt x="0" y="83896"/>
                  </a:cubicBezTo>
                  <a:lnTo>
                    <a:pt x="0" y="83691"/>
                  </a:lnTo>
                  <a:cubicBezTo>
                    <a:pt x="0" y="61495"/>
                    <a:pt x="8817" y="40208"/>
                    <a:pt x="24513" y="24513"/>
                  </a:cubicBezTo>
                  <a:cubicBezTo>
                    <a:pt x="40208" y="8817"/>
                    <a:pt x="61495" y="0"/>
                    <a:pt x="83691" y="0"/>
                  </a:cubicBezTo>
                  <a:close/>
                </a:path>
              </a:pathLst>
            </a:custGeom>
            <a:solidFill>
              <a:srgbClr val="46842C"/>
            </a:solidFill>
            <a:ln cap="rnd">
              <a:noFill/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2436370" cy="215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128914" y="1138886"/>
            <a:ext cx="11563508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الحوافز والمز</a:t>
            </a: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ايا في</a:t>
            </a:r>
            <a:r>
              <a:rPr lang="ar-EG" b="true" sz="37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التشريعات السودانية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225518"/>
            <a:ext cx="3745994" cy="374599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096844" y="6314020"/>
            <a:ext cx="4077755" cy="407775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901697" y="2631144"/>
            <a:ext cx="13367982" cy="5860957"/>
            <a:chOff x="0" y="0"/>
            <a:chExt cx="3520785" cy="15436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20785" cy="1543627"/>
            </a:xfrm>
            <a:custGeom>
              <a:avLst/>
              <a:gdLst/>
              <a:ahLst/>
              <a:cxnLst/>
              <a:rect r="r" b="b" t="t" l="l"/>
              <a:pathLst>
                <a:path h="1543627" w="3520785">
                  <a:moveTo>
                    <a:pt x="10425" y="0"/>
                  </a:moveTo>
                  <a:lnTo>
                    <a:pt x="3510361" y="0"/>
                  </a:lnTo>
                  <a:cubicBezTo>
                    <a:pt x="3513126" y="0"/>
                    <a:pt x="3515777" y="1098"/>
                    <a:pt x="3517732" y="3053"/>
                  </a:cubicBezTo>
                  <a:cubicBezTo>
                    <a:pt x="3519687" y="5008"/>
                    <a:pt x="3520785" y="7660"/>
                    <a:pt x="3520785" y="10425"/>
                  </a:cubicBezTo>
                  <a:lnTo>
                    <a:pt x="3520785" y="1533202"/>
                  </a:lnTo>
                  <a:cubicBezTo>
                    <a:pt x="3520785" y="1535967"/>
                    <a:pt x="3519687" y="1538618"/>
                    <a:pt x="3517732" y="1540573"/>
                  </a:cubicBezTo>
                  <a:cubicBezTo>
                    <a:pt x="3515777" y="1542528"/>
                    <a:pt x="3513126" y="1543627"/>
                    <a:pt x="3510361" y="1543627"/>
                  </a:cubicBezTo>
                  <a:lnTo>
                    <a:pt x="10425" y="1543627"/>
                  </a:lnTo>
                  <a:cubicBezTo>
                    <a:pt x="7660" y="1543627"/>
                    <a:pt x="5008" y="1542528"/>
                    <a:pt x="3053" y="1540573"/>
                  </a:cubicBezTo>
                  <a:cubicBezTo>
                    <a:pt x="1098" y="1538618"/>
                    <a:pt x="0" y="1535967"/>
                    <a:pt x="0" y="1533202"/>
                  </a:cubicBezTo>
                  <a:lnTo>
                    <a:pt x="0" y="10425"/>
                  </a:lnTo>
                  <a:cubicBezTo>
                    <a:pt x="0" y="7660"/>
                    <a:pt x="1098" y="5008"/>
                    <a:pt x="3053" y="3053"/>
                  </a:cubicBezTo>
                  <a:cubicBezTo>
                    <a:pt x="5008" y="1098"/>
                    <a:pt x="7660" y="0"/>
                    <a:pt x="10425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520785" cy="1591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72177" y="6812940"/>
            <a:ext cx="3120245" cy="312024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6" t="0" r="-108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976352" y="4112771"/>
            <a:ext cx="1934629" cy="193462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842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0">
            <a:off x="2467180" y="4603599"/>
            <a:ext cx="952973" cy="952973"/>
          </a:xfrm>
          <a:custGeom>
            <a:avLst/>
            <a:gdLst/>
            <a:ahLst/>
            <a:cxnLst/>
            <a:rect r="r" b="b" t="t" l="l"/>
            <a:pathLst>
              <a:path h="952973" w="952973">
                <a:moveTo>
                  <a:pt x="952972" y="0"/>
                </a:moveTo>
                <a:lnTo>
                  <a:pt x="0" y="0"/>
                </a:lnTo>
                <a:lnTo>
                  <a:pt x="0" y="952973"/>
                </a:lnTo>
                <a:lnTo>
                  <a:pt x="952972" y="952973"/>
                </a:lnTo>
                <a:lnTo>
                  <a:pt x="9529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285371" y="3587180"/>
            <a:ext cx="10775724" cy="3074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الإعفاءآت والإ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متيازات الواردة بالقانون حسب المادة </a:t>
            </a:r>
            <a:r>
              <a:rPr lang="en-US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12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: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الإعفاء من ضريبة أرباح الأعمال.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إعفاء أجور العاملين غير السودانيين الذين يعملون فيها من ضريبة الدخل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إعفاء البضائع المستوردة للمناطق الحرة أو المصدر منها لغير السوق المحلي من كافة الرسوم الجمركية والضرائب المترتبة عليها ما عدا رسوم الخدمات التي يفرضها المجلس.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إعفاء المنشآت العقارية التي تقام في المناطق الحرة من كافة الرسوم والضرائب والعوائد.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إعفاء منتجات المشاريع الصناعية في المنطقة الحرة من الرسوم الجمركية في حدود قيمة المواد والتكاليف والنفقات المحلية المستخدمة في صنعها.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3128914" y="1906941"/>
            <a:ext cx="11563508" cy="57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en-US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3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- ق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انون المناطق والأسو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اق الحرة لسنة </a:t>
            </a:r>
            <a:r>
              <a:rPr lang="en-US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1991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285371" y="1196036"/>
            <a:ext cx="9250594" cy="636307"/>
            <a:chOff x="0" y="0"/>
            <a:chExt cx="2436370" cy="16758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36370" cy="167587"/>
            </a:xfrm>
            <a:custGeom>
              <a:avLst/>
              <a:gdLst/>
              <a:ahLst/>
              <a:cxnLst/>
              <a:rect r="r" b="b" t="t" l="l"/>
              <a:pathLst>
                <a:path h="167587" w="2436370">
                  <a:moveTo>
                    <a:pt x="83691" y="0"/>
                  </a:moveTo>
                  <a:lnTo>
                    <a:pt x="2352679" y="0"/>
                  </a:lnTo>
                  <a:cubicBezTo>
                    <a:pt x="2398901" y="0"/>
                    <a:pt x="2436370" y="37470"/>
                    <a:pt x="2436370" y="83691"/>
                  </a:cubicBezTo>
                  <a:lnTo>
                    <a:pt x="2436370" y="83896"/>
                  </a:lnTo>
                  <a:cubicBezTo>
                    <a:pt x="2436370" y="106092"/>
                    <a:pt x="2427553" y="127379"/>
                    <a:pt x="2411858" y="143074"/>
                  </a:cubicBezTo>
                  <a:cubicBezTo>
                    <a:pt x="2396163" y="158770"/>
                    <a:pt x="2374876" y="167587"/>
                    <a:pt x="2352679" y="167587"/>
                  </a:cubicBezTo>
                  <a:lnTo>
                    <a:pt x="83691" y="167587"/>
                  </a:lnTo>
                  <a:cubicBezTo>
                    <a:pt x="61495" y="167587"/>
                    <a:pt x="40208" y="158770"/>
                    <a:pt x="24513" y="143074"/>
                  </a:cubicBezTo>
                  <a:cubicBezTo>
                    <a:pt x="8817" y="127379"/>
                    <a:pt x="0" y="106092"/>
                    <a:pt x="0" y="83896"/>
                  </a:cubicBezTo>
                  <a:lnTo>
                    <a:pt x="0" y="83691"/>
                  </a:lnTo>
                  <a:cubicBezTo>
                    <a:pt x="0" y="61495"/>
                    <a:pt x="8817" y="40208"/>
                    <a:pt x="24513" y="24513"/>
                  </a:cubicBezTo>
                  <a:cubicBezTo>
                    <a:pt x="40208" y="8817"/>
                    <a:pt x="61495" y="0"/>
                    <a:pt x="83691" y="0"/>
                  </a:cubicBezTo>
                  <a:close/>
                </a:path>
              </a:pathLst>
            </a:custGeom>
            <a:solidFill>
              <a:srgbClr val="46842C"/>
            </a:solidFill>
            <a:ln cap="rnd">
              <a:noFill/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2436370" cy="215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128914" y="1138886"/>
            <a:ext cx="11563508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الحوافز والمز</a:t>
            </a: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ايا في</a:t>
            </a:r>
            <a:r>
              <a:rPr lang="ar-EG" b="true" sz="37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التشريعات السودانية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225518"/>
            <a:ext cx="3745994" cy="374599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096844" y="6314020"/>
            <a:ext cx="4077755" cy="407775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901697" y="2631144"/>
            <a:ext cx="13367982" cy="5860957"/>
            <a:chOff x="0" y="0"/>
            <a:chExt cx="3520785" cy="15436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20785" cy="1543627"/>
            </a:xfrm>
            <a:custGeom>
              <a:avLst/>
              <a:gdLst/>
              <a:ahLst/>
              <a:cxnLst/>
              <a:rect r="r" b="b" t="t" l="l"/>
              <a:pathLst>
                <a:path h="1543627" w="3520785">
                  <a:moveTo>
                    <a:pt x="10425" y="0"/>
                  </a:moveTo>
                  <a:lnTo>
                    <a:pt x="3510361" y="0"/>
                  </a:lnTo>
                  <a:cubicBezTo>
                    <a:pt x="3513126" y="0"/>
                    <a:pt x="3515777" y="1098"/>
                    <a:pt x="3517732" y="3053"/>
                  </a:cubicBezTo>
                  <a:cubicBezTo>
                    <a:pt x="3519687" y="5008"/>
                    <a:pt x="3520785" y="7660"/>
                    <a:pt x="3520785" y="10425"/>
                  </a:cubicBezTo>
                  <a:lnTo>
                    <a:pt x="3520785" y="1533202"/>
                  </a:lnTo>
                  <a:cubicBezTo>
                    <a:pt x="3520785" y="1535967"/>
                    <a:pt x="3519687" y="1538618"/>
                    <a:pt x="3517732" y="1540573"/>
                  </a:cubicBezTo>
                  <a:cubicBezTo>
                    <a:pt x="3515777" y="1542528"/>
                    <a:pt x="3513126" y="1543627"/>
                    <a:pt x="3510361" y="1543627"/>
                  </a:cubicBezTo>
                  <a:lnTo>
                    <a:pt x="10425" y="1543627"/>
                  </a:lnTo>
                  <a:cubicBezTo>
                    <a:pt x="7660" y="1543627"/>
                    <a:pt x="5008" y="1542528"/>
                    <a:pt x="3053" y="1540573"/>
                  </a:cubicBezTo>
                  <a:cubicBezTo>
                    <a:pt x="1098" y="1538618"/>
                    <a:pt x="0" y="1535967"/>
                    <a:pt x="0" y="1533202"/>
                  </a:cubicBezTo>
                  <a:lnTo>
                    <a:pt x="0" y="10425"/>
                  </a:lnTo>
                  <a:cubicBezTo>
                    <a:pt x="0" y="7660"/>
                    <a:pt x="1098" y="5008"/>
                    <a:pt x="3053" y="3053"/>
                  </a:cubicBezTo>
                  <a:cubicBezTo>
                    <a:pt x="5008" y="1098"/>
                    <a:pt x="7660" y="0"/>
                    <a:pt x="10425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520785" cy="1591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72177" y="6812940"/>
            <a:ext cx="3120245" cy="312024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6" t="0" r="-108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976352" y="4112771"/>
            <a:ext cx="1934629" cy="193462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842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0">
            <a:off x="2467180" y="4603599"/>
            <a:ext cx="952973" cy="952973"/>
          </a:xfrm>
          <a:custGeom>
            <a:avLst/>
            <a:gdLst/>
            <a:ahLst/>
            <a:cxnLst/>
            <a:rect r="r" b="b" t="t" l="l"/>
            <a:pathLst>
              <a:path h="952973" w="952973">
                <a:moveTo>
                  <a:pt x="952972" y="0"/>
                </a:moveTo>
                <a:lnTo>
                  <a:pt x="0" y="0"/>
                </a:lnTo>
                <a:lnTo>
                  <a:pt x="0" y="952973"/>
                </a:lnTo>
                <a:lnTo>
                  <a:pt x="952972" y="952973"/>
                </a:lnTo>
                <a:lnTo>
                  <a:pt x="9529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197826" y="4202958"/>
            <a:ext cx="10775724" cy="1360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تطبيق الإعفاءآت ال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ممنوحة بموجب قانون الإستثمار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التقاوى المستوردة لأغراض الزراعة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تخفيض نسب الرسوم على واردات المشروعات الإستثمارية من المواد الخام.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3128914" y="1906941"/>
            <a:ext cx="11563508" cy="57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en-US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4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- ق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انون الجما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رك لسنة </a:t>
            </a:r>
            <a:r>
              <a:rPr lang="en-US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1986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285371" y="1196036"/>
            <a:ext cx="9250594" cy="636307"/>
            <a:chOff x="0" y="0"/>
            <a:chExt cx="2436370" cy="16758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36370" cy="167587"/>
            </a:xfrm>
            <a:custGeom>
              <a:avLst/>
              <a:gdLst/>
              <a:ahLst/>
              <a:cxnLst/>
              <a:rect r="r" b="b" t="t" l="l"/>
              <a:pathLst>
                <a:path h="167587" w="2436370">
                  <a:moveTo>
                    <a:pt x="83691" y="0"/>
                  </a:moveTo>
                  <a:lnTo>
                    <a:pt x="2352679" y="0"/>
                  </a:lnTo>
                  <a:cubicBezTo>
                    <a:pt x="2398901" y="0"/>
                    <a:pt x="2436370" y="37470"/>
                    <a:pt x="2436370" y="83691"/>
                  </a:cubicBezTo>
                  <a:lnTo>
                    <a:pt x="2436370" y="83896"/>
                  </a:lnTo>
                  <a:cubicBezTo>
                    <a:pt x="2436370" y="106092"/>
                    <a:pt x="2427553" y="127379"/>
                    <a:pt x="2411858" y="143074"/>
                  </a:cubicBezTo>
                  <a:cubicBezTo>
                    <a:pt x="2396163" y="158770"/>
                    <a:pt x="2374876" y="167587"/>
                    <a:pt x="2352679" y="167587"/>
                  </a:cubicBezTo>
                  <a:lnTo>
                    <a:pt x="83691" y="167587"/>
                  </a:lnTo>
                  <a:cubicBezTo>
                    <a:pt x="61495" y="167587"/>
                    <a:pt x="40208" y="158770"/>
                    <a:pt x="24513" y="143074"/>
                  </a:cubicBezTo>
                  <a:cubicBezTo>
                    <a:pt x="8817" y="127379"/>
                    <a:pt x="0" y="106092"/>
                    <a:pt x="0" y="83896"/>
                  </a:cubicBezTo>
                  <a:lnTo>
                    <a:pt x="0" y="83691"/>
                  </a:lnTo>
                  <a:cubicBezTo>
                    <a:pt x="0" y="61495"/>
                    <a:pt x="8817" y="40208"/>
                    <a:pt x="24513" y="24513"/>
                  </a:cubicBezTo>
                  <a:cubicBezTo>
                    <a:pt x="40208" y="8817"/>
                    <a:pt x="61495" y="0"/>
                    <a:pt x="83691" y="0"/>
                  </a:cubicBezTo>
                  <a:close/>
                </a:path>
              </a:pathLst>
            </a:custGeom>
            <a:solidFill>
              <a:srgbClr val="46842C"/>
            </a:solidFill>
            <a:ln cap="rnd">
              <a:noFill/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2436370" cy="215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128914" y="1138886"/>
            <a:ext cx="11563508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الحوافز والمز</a:t>
            </a: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ايا في</a:t>
            </a:r>
            <a:r>
              <a:rPr lang="ar-EG" b="true" sz="37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التشريعات السودانية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D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225518"/>
            <a:ext cx="3745994" cy="374599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096844" y="6314020"/>
            <a:ext cx="4077755" cy="407775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E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901697" y="2631144"/>
            <a:ext cx="13367982" cy="5860957"/>
            <a:chOff x="0" y="0"/>
            <a:chExt cx="3520785" cy="15436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20785" cy="1543627"/>
            </a:xfrm>
            <a:custGeom>
              <a:avLst/>
              <a:gdLst/>
              <a:ahLst/>
              <a:cxnLst/>
              <a:rect r="r" b="b" t="t" l="l"/>
              <a:pathLst>
                <a:path h="1543627" w="3520785">
                  <a:moveTo>
                    <a:pt x="10425" y="0"/>
                  </a:moveTo>
                  <a:lnTo>
                    <a:pt x="3510361" y="0"/>
                  </a:lnTo>
                  <a:cubicBezTo>
                    <a:pt x="3513126" y="0"/>
                    <a:pt x="3515777" y="1098"/>
                    <a:pt x="3517732" y="3053"/>
                  </a:cubicBezTo>
                  <a:cubicBezTo>
                    <a:pt x="3519687" y="5008"/>
                    <a:pt x="3520785" y="7660"/>
                    <a:pt x="3520785" y="10425"/>
                  </a:cubicBezTo>
                  <a:lnTo>
                    <a:pt x="3520785" y="1533202"/>
                  </a:lnTo>
                  <a:cubicBezTo>
                    <a:pt x="3520785" y="1535967"/>
                    <a:pt x="3519687" y="1538618"/>
                    <a:pt x="3517732" y="1540573"/>
                  </a:cubicBezTo>
                  <a:cubicBezTo>
                    <a:pt x="3515777" y="1542528"/>
                    <a:pt x="3513126" y="1543627"/>
                    <a:pt x="3510361" y="1543627"/>
                  </a:cubicBezTo>
                  <a:lnTo>
                    <a:pt x="10425" y="1543627"/>
                  </a:lnTo>
                  <a:cubicBezTo>
                    <a:pt x="7660" y="1543627"/>
                    <a:pt x="5008" y="1542528"/>
                    <a:pt x="3053" y="1540573"/>
                  </a:cubicBezTo>
                  <a:cubicBezTo>
                    <a:pt x="1098" y="1538618"/>
                    <a:pt x="0" y="1535967"/>
                    <a:pt x="0" y="1533202"/>
                  </a:cubicBezTo>
                  <a:lnTo>
                    <a:pt x="0" y="10425"/>
                  </a:lnTo>
                  <a:cubicBezTo>
                    <a:pt x="0" y="7660"/>
                    <a:pt x="1098" y="5008"/>
                    <a:pt x="3053" y="3053"/>
                  </a:cubicBezTo>
                  <a:cubicBezTo>
                    <a:pt x="5008" y="1098"/>
                    <a:pt x="7660" y="0"/>
                    <a:pt x="10425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520785" cy="1591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72177" y="6812940"/>
            <a:ext cx="3120245" cy="312024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6" t="0" r="-108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976352" y="4112771"/>
            <a:ext cx="1934629" cy="193462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842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0">
            <a:off x="2467180" y="4603599"/>
            <a:ext cx="952973" cy="952973"/>
          </a:xfrm>
          <a:custGeom>
            <a:avLst/>
            <a:gdLst/>
            <a:ahLst/>
            <a:cxnLst/>
            <a:rect r="r" b="b" t="t" l="l"/>
            <a:pathLst>
              <a:path h="952973" w="952973">
                <a:moveTo>
                  <a:pt x="952972" y="0"/>
                </a:moveTo>
                <a:lnTo>
                  <a:pt x="0" y="0"/>
                </a:lnTo>
                <a:lnTo>
                  <a:pt x="0" y="952973"/>
                </a:lnTo>
                <a:lnTo>
                  <a:pt x="952972" y="952973"/>
                </a:lnTo>
                <a:lnTo>
                  <a:pt x="9529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525770" y="3391728"/>
            <a:ext cx="10775724" cy="3760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737"/>
              </a:lnSpc>
            </a:pPr>
            <a:r>
              <a:rPr lang="ar-EG" sz="1955" b="true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الإعفاءآت الجمركية :</a:t>
            </a:r>
          </a:p>
          <a:p>
            <a:pPr algn="r" rtl="true">
              <a:lnSpc>
                <a:spcPts val="2737"/>
              </a:lnSpc>
            </a:pPr>
            <a:r>
              <a:rPr lang="ar-EG" sz="1955" b="true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إعفاء المشاريع الإستثمارية من الرسوم الجمركية على وارداتها من التجهيزات الرأسمالية بالتنسيق مع الجهات المختصة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إعفاء وسائل النقل ال</a:t>
            </a: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متخصصة من الرسوم الجمركية وفقاً لما تحدده اللوائح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خضوع مدخلات الإنتاج للمشاريع الإستثمارية لذات فئآت الرسوم الواردة على مدخلات الإنتاج في التعرفة الجمركية ( فئة مخفضة )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الإعفاء من ضريبة أرباح الأعمال لمدة خمس سنوات (المشاريع الإستراتيجية )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إعفاء التجهيزات الرأسمالية للمشروعات الإستثمارية من الضريبة على القيمة المضافة .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  <a:r>
              <a:rPr lang="ar-EG" b="true" sz="19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كما توجد العديد من الإعفاءآت والمزايا الضريبية في قوانين الإستثمار الخاصة بالولايات من الضرائب والرسوم التي تفرضها بموجب قوانينها</a:t>
            </a:r>
          </a:p>
          <a:p>
            <a:pPr algn="r" rtl="true">
              <a:lnSpc>
                <a:spcPts val="2737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3128914" y="1906941"/>
            <a:ext cx="11563508" cy="57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en-US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5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- ق</a:t>
            </a:r>
            <a:r>
              <a:rPr lang="ar-EG" b="true" sz="33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انون الإستثما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 لسنة </a:t>
            </a:r>
            <a:r>
              <a:rPr lang="en-US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</a:rPr>
              <a:t>2021</a:t>
            </a:r>
            <a:r>
              <a:rPr lang="ar-EG" b="true" sz="33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 :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285371" y="1196036"/>
            <a:ext cx="9250594" cy="636307"/>
            <a:chOff x="0" y="0"/>
            <a:chExt cx="2436370" cy="16758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36370" cy="167587"/>
            </a:xfrm>
            <a:custGeom>
              <a:avLst/>
              <a:gdLst/>
              <a:ahLst/>
              <a:cxnLst/>
              <a:rect r="r" b="b" t="t" l="l"/>
              <a:pathLst>
                <a:path h="167587" w="2436370">
                  <a:moveTo>
                    <a:pt x="83691" y="0"/>
                  </a:moveTo>
                  <a:lnTo>
                    <a:pt x="2352679" y="0"/>
                  </a:lnTo>
                  <a:cubicBezTo>
                    <a:pt x="2398901" y="0"/>
                    <a:pt x="2436370" y="37470"/>
                    <a:pt x="2436370" y="83691"/>
                  </a:cubicBezTo>
                  <a:lnTo>
                    <a:pt x="2436370" y="83896"/>
                  </a:lnTo>
                  <a:cubicBezTo>
                    <a:pt x="2436370" y="106092"/>
                    <a:pt x="2427553" y="127379"/>
                    <a:pt x="2411858" y="143074"/>
                  </a:cubicBezTo>
                  <a:cubicBezTo>
                    <a:pt x="2396163" y="158770"/>
                    <a:pt x="2374876" y="167587"/>
                    <a:pt x="2352679" y="167587"/>
                  </a:cubicBezTo>
                  <a:lnTo>
                    <a:pt x="83691" y="167587"/>
                  </a:lnTo>
                  <a:cubicBezTo>
                    <a:pt x="61495" y="167587"/>
                    <a:pt x="40208" y="158770"/>
                    <a:pt x="24513" y="143074"/>
                  </a:cubicBezTo>
                  <a:cubicBezTo>
                    <a:pt x="8817" y="127379"/>
                    <a:pt x="0" y="106092"/>
                    <a:pt x="0" y="83896"/>
                  </a:cubicBezTo>
                  <a:lnTo>
                    <a:pt x="0" y="83691"/>
                  </a:lnTo>
                  <a:cubicBezTo>
                    <a:pt x="0" y="61495"/>
                    <a:pt x="8817" y="40208"/>
                    <a:pt x="24513" y="24513"/>
                  </a:cubicBezTo>
                  <a:cubicBezTo>
                    <a:pt x="40208" y="8817"/>
                    <a:pt x="61495" y="0"/>
                    <a:pt x="83691" y="0"/>
                  </a:cubicBezTo>
                  <a:close/>
                </a:path>
              </a:pathLst>
            </a:custGeom>
            <a:solidFill>
              <a:srgbClr val="46842C"/>
            </a:solidFill>
            <a:ln cap="rnd">
              <a:noFill/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2436370" cy="215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128914" y="1138886"/>
            <a:ext cx="11563508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الحوافز والمز</a:t>
            </a:r>
            <a:r>
              <a:rPr lang="ar-EG" b="true" sz="3700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ايا في</a:t>
            </a:r>
            <a:r>
              <a:rPr lang="ar-EG" b="true" sz="3700" strike="noStrike" u="none">
                <a:solidFill>
                  <a:srgbClr val="F1F3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التشريعات السودانية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57500" y="7735078"/>
            <a:ext cx="6317183" cy="6317183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FCE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53741" y="6521739"/>
            <a:ext cx="3903228" cy="3903228"/>
          </a:xfrm>
          <a:custGeom>
            <a:avLst/>
            <a:gdLst/>
            <a:ahLst/>
            <a:cxnLst/>
            <a:rect r="r" b="b" t="t" l="l"/>
            <a:pathLst>
              <a:path h="3903228" w="3903228">
                <a:moveTo>
                  <a:pt x="0" y="0"/>
                </a:moveTo>
                <a:lnTo>
                  <a:pt x="3903228" y="0"/>
                </a:lnTo>
                <a:lnTo>
                  <a:pt x="3903228" y="3903228"/>
                </a:lnTo>
                <a:lnTo>
                  <a:pt x="0" y="390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463984" y="6547475"/>
            <a:ext cx="3385502" cy="338550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086" t="0" r="-1086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-455678" y="6579050"/>
            <a:ext cx="1369391" cy="406638"/>
          </a:xfrm>
          <a:custGeom>
            <a:avLst/>
            <a:gdLst/>
            <a:ahLst/>
            <a:cxnLst/>
            <a:rect r="r" b="b" t="t" l="l"/>
            <a:pathLst>
              <a:path h="406638" w="1369391">
                <a:moveTo>
                  <a:pt x="0" y="0"/>
                </a:moveTo>
                <a:lnTo>
                  <a:pt x="1369391" y="0"/>
                </a:lnTo>
                <a:lnTo>
                  <a:pt x="1369391" y="406639"/>
                </a:lnTo>
                <a:lnTo>
                  <a:pt x="0" y="406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47920" y="6564567"/>
            <a:ext cx="3451815" cy="3449535"/>
          </a:xfrm>
          <a:custGeom>
            <a:avLst/>
            <a:gdLst/>
            <a:ahLst/>
            <a:cxnLst/>
            <a:rect r="r" b="b" t="t" l="l"/>
            <a:pathLst>
              <a:path h="3449535" w="3451815">
                <a:moveTo>
                  <a:pt x="0" y="0"/>
                </a:moveTo>
                <a:lnTo>
                  <a:pt x="3451815" y="0"/>
                </a:lnTo>
                <a:lnTo>
                  <a:pt x="3451815" y="3449535"/>
                </a:lnTo>
                <a:lnTo>
                  <a:pt x="0" y="3449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899735" y="3967874"/>
            <a:ext cx="12405490" cy="5628991"/>
          </a:xfrm>
          <a:custGeom>
            <a:avLst/>
            <a:gdLst/>
            <a:ahLst/>
            <a:cxnLst/>
            <a:rect r="r" b="b" t="t" l="l"/>
            <a:pathLst>
              <a:path h="5628991" w="12405490">
                <a:moveTo>
                  <a:pt x="0" y="0"/>
                </a:moveTo>
                <a:lnTo>
                  <a:pt x="12405490" y="0"/>
                </a:lnTo>
                <a:lnTo>
                  <a:pt x="12405490" y="5628991"/>
                </a:lnTo>
                <a:lnTo>
                  <a:pt x="0" y="56289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062915" y="2621820"/>
            <a:ext cx="10493375" cy="118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3220"/>
              </a:lnSpc>
              <a:spcBef>
                <a:spcPct val="0"/>
              </a:spcBef>
            </a:pPr>
            <a:r>
              <a:rPr lang="ar-EG" b="true" sz="23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ساهمت هذه المزايا والحوافز في تهيئة البيئة المواتية للإستثمار وأدت لقيام عدد كبير من المشروعات الإستثمارية حيث تم مسايرة الأنظمة الضريبية الحديثة في مجال الإجراءآت والنظم 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92739" y="6410186"/>
            <a:ext cx="2070393" cy="129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2500" strike="noStrike" u="none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تطبيق نظام التقدير الذاتي </a:t>
            </a:r>
          </a:p>
          <a:p>
            <a:pPr algn="ctr" rtl="true">
              <a:lnSpc>
                <a:spcPts val="35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556137" y="6410186"/>
            <a:ext cx="2070393" cy="1736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25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حوس</a:t>
            </a:r>
            <a:r>
              <a:rPr lang="ar-EG" b="true" sz="2500" strike="noStrike" u="none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بة العمليات والإجراءآت الضريبية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11246" y="6474114"/>
            <a:ext cx="2070393" cy="129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25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</a:t>
            </a:r>
            <a:r>
              <a:rPr lang="ar-EG" b="true" sz="2500" strike="noStrike" u="none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تطبيق نظام النافذة الواحدة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668598" y="6410186"/>
            <a:ext cx="2070393" cy="129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25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إ</a:t>
            </a:r>
            <a:r>
              <a:rPr lang="ar-EG" b="true" sz="2500" strike="noStrike" u="none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نشاء المراكز الضريبية الموحدة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7738" y="2059317"/>
            <a:ext cx="16771772" cy="8310200"/>
          </a:xfrm>
          <a:custGeom>
            <a:avLst/>
            <a:gdLst/>
            <a:ahLst/>
            <a:cxnLst/>
            <a:rect r="r" b="b" t="t" l="l"/>
            <a:pathLst>
              <a:path h="8310200" w="16771772">
                <a:moveTo>
                  <a:pt x="0" y="0"/>
                </a:moveTo>
                <a:lnTo>
                  <a:pt x="16771772" y="0"/>
                </a:lnTo>
                <a:lnTo>
                  <a:pt x="16771772" y="8310200"/>
                </a:lnTo>
                <a:lnTo>
                  <a:pt x="0" y="8310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9" t="0" r="-819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486104" y="2457714"/>
            <a:ext cx="4435042" cy="622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5040"/>
              </a:lnSpc>
              <a:spcBef>
                <a:spcPct val="0"/>
              </a:spcBef>
            </a:pPr>
            <a:r>
              <a:rPr lang="ar-EG" b="true" sz="36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الفرص و التحديات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575505" y="6484774"/>
            <a:ext cx="6590458" cy="3337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تساهم الحوافز والمزايا الضريبية الواردة في التشريع السوداني في جذب الإستثمار الأجنبي والبلاد مقبلة على إعادة إعمار ما دمرته الحرب .</a:t>
            </a:r>
          </a:p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توقيع عدد كبير من إتفاقيات منع الإزدواج الضريبي مع العديد من الدول يوفر الحماية والتسهيلات الضريبية للمستثمرين الأجانب .</a:t>
            </a:r>
          </a:p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تعزيز التحول الرقمي وحوسبة الأنظمة والعمليات الضريبية يساهم في تبسيط الإجراءآت للمستثمرين .</a:t>
            </a:r>
          </a:p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968760" y="6440152"/>
            <a:ext cx="6299144" cy="259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تدني نسبة الإيرادات الضريبية في السودان في الناتج المحلي الإجمالي حتى قبل الحرب والحوافز الضريبية تؤثر سلباً على الحصيلة .</a:t>
            </a:r>
          </a:p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134E1A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 تعدد الضرائب والرسوم التي تفرضها الولايات والمحليات بسبب الحوجة للموارد المالية يقلل من أثر الحوافز الممنوحة .</a:t>
            </a:r>
          </a:p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884463"/>
            <a:ext cx="18288000" cy="3402537"/>
            <a:chOff x="0" y="0"/>
            <a:chExt cx="4816593" cy="8961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96141"/>
            </a:xfrm>
            <a:custGeom>
              <a:avLst/>
              <a:gdLst/>
              <a:ahLst/>
              <a:cxnLst/>
              <a:rect r="r" b="b" t="t" l="l"/>
              <a:pathLst>
                <a:path h="89614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96141"/>
                  </a:lnTo>
                  <a:lnTo>
                    <a:pt x="0" y="896141"/>
                  </a:lnTo>
                  <a:close/>
                </a:path>
              </a:pathLst>
            </a:custGeom>
            <a:solidFill>
              <a:srgbClr val="57755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6593" cy="953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6973362" y="3650247"/>
            <a:ext cx="4341276" cy="8914961"/>
          </a:xfrm>
          <a:custGeom>
            <a:avLst/>
            <a:gdLst/>
            <a:ahLst/>
            <a:cxnLst/>
            <a:rect r="r" b="b" t="t" l="l"/>
            <a:pathLst>
              <a:path h="8914961" w="4341276">
                <a:moveTo>
                  <a:pt x="0" y="0"/>
                </a:moveTo>
                <a:lnTo>
                  <a:pt x="4341276" y="0"/>
                </a:lnTo>
                <a:lnTo>
                  <a:pt x="4341276" y="8914962"/>
                </a:lnTo>
                <a:lnTo>
                  <a:pt x="0" y="8914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702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159337" y="5504123"/>
            <a:ext cx="7969325" cy="3600582"/>
            <a:chOff x="0" y="0"/>
            <a:chExt cx="1234657" cy="5578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34657" cy="557824"/>
            </a:xfrm>
            <a:custGeom>
              <a:avLst/>
              <a:gdLst/>
              <a:ahLst/>
              <a:cxnLst/>
              <a:rect r="r" b="b" t="t" l="l"/>
              <a:pathLst>
                <a:path h="557824" w="1234657">
                  <a:moveTo>
                    <a:pt x="0" y="0"/>
                  </a:moveTo>
                  <a:lnTo>
                    <a:pt x="1234657" y="0"/>
                  </a:lnTo>
                  <a:lnTo>
                    <a:pt x="1234657" y="557824"/>
                  </a:lnTo>
                  <a:lnTo>
                    <a:pt x="0" y="557824"/>
                  </a:lnTo>
                  <a:close/>
                </a:path>
              </a:pathLst>
            </a:custGeom>
            <a:blipFill>
              <a:blip r:embed="rId3"/>
              <a:stretch>
                <a:fillRect l="0" t="-11196" r="0" b="-1119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191251" y="1028700"/>
            <a:ext cx="3905499" cy="626038"/>
            <a:chOff x="0" y="0"/>
            <a:chExt cx="1028609" cy="1648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8609" cy="164882"/>
            </a:xfrm>
            <a:custGeom>
              <a:avLst/>
              <a:gdLst/>
              <a:ahLst/>
              <a:cxnLst/>
              <a:rect r="r" b="b" t="t" l="l"/>
              <a:pathLst>
                <a:path h="164882" w="1028609">
                  <a:moveTo>
                    <a:pt x="82441" y="0"/>
                  </a:moveTo>
                  <a:lnTo>
                    <a:pt x="946167" y="0"/>
                  </a:lnTo>
                  <a:cubicBezTo>
                    <a:pt x="968032" y="0"/>
                    <a:pt x="989001" y="8686"/>
                    <a:pt x="1004462" y="24146"/>
                  </a:cubicBezTo>
                  <a:cubicBezTo>
                    <a:pt x="1019923" y="39607"/>
                    <a:pt x="1028609" y="60576"/>
                    <a:pt x="1028609" y="82441"/>
                  </a:cubicBezTo>
                  <a:lnTo>
                    <a:pt x="1028609" y="82441"/>
                  </a:lnTo>
                  <a:cubicBezTo>
                    <a:pt x="1028609" y="104306"/>
                    <a:pt x="1019923" y="125275"/>
                    <a:pt x="1004462" y="140736"/>
                  </a:cubicBezTo>
                  <a:cubicBezTo>
                    <a:pt x="989001" y="156197"/>
                    <a:pt x="968032" y="164882"/>
                    <a:pt x="946167" y="164882"/>
                  </a:cubicBezTo>
                  <a:lnTo>
                    <a:pt x="82441" y="164882"/>
                  </a:lnTo>
                  <a:cubicBezTo>
                    <a:pt x="60576" y="164882"/>
                    <a:pt x="39607" y="156197"/>
                    <a:pt x="24146" y="140736"/>
                  </a:cubicBezTo>
                  <a:cubicBezTo>
                    <a:pt x="8686" y="125275"/>
                    <a:pt x="0" y="104306"/>
                    <a:pt x="0" y="82441"/>
                  </a:cubicBezTo>
                  <a:lnTo>
                    <a:pt x="0" y="82441"/>
                  </a:lnTo>
                  <a:cubicBezTo>
                    <a:pt x="0" y="60576"/>
                    <a:pt x="8686" y="39607"/>
                    <a:pt x="24146" y="24146"/>
                  </a:cubicBezTo>
                  <a:cubicBezTo>
                    <a:pt x="39607" y="8686"/>
                    <a:pt x="60576" y="0"/>
                    <a:pt x="82441" y="0"/>
                  </a:cubicBez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28609" cy="22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434021" y="1190122"/>
            <a:ext cx="292311" cy="292311"/>
          </a:xfrm>
          <a:custGeom>
            <a:avLst/>
            <a:gdLst/>
            <a:ahLst/>
            <a:cxnLst/>
            <a:rect r="r" b="b" t="t" l="l"/>
            <a:pathLst>
              <a:path h="292311" w="292311">
                <a:moveTo>
                  <a:pt x="0" y="0"/>
                </a:moveTo>
                <a:lnTo>
                  <a:pt x="292312" y="0"/>
                </a:lnTo>
                <a:lnTo>
                  <a:pt x="292312" y="292311"/>
                </a:lnTo>
                <a:lnTo>
                  <a:pt x="0" y="292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5504123"/>
            <a:ext cx="2729160" cy="406893"/>
          </a:xfrm>
          <a:custGeom>
            <a:avLst/>
            <a:gdLst/>
            <a:ahLst/>
            <a:cxnLst/>
            <a:rect r="r" b="b" t="t" l="l"/>
            <a:pathLst>
              <a:path h="406893" w="2729160">
                <a:moveTo>
                  <a:pt x="0" y="0"/>
                </a:moveTo>
                <a:lnTo>
                  <a:pt x="2729160" y="0"/>
                </a:lnTo>
                <a:lnTo>
                  <a:pt x="2729160" y="406893"/>
                </a:lnTo>
                <a:lnTo>
                  <a:pt x="0" y="40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530140" y="5504123"/>
            <a:ext cx="2729160" cy="406893"/>
          </a:xfrm>
          <a:custGeom>
            <a:avLst/>
            <a:gdLst/>
            <a:ahLst/>
            <a:cxnLst/>
            <a:rect r="r" b="b" t="t" l="l"/>
            <a:pathLst>
              <a:path h="406893" w="2729160">
                <a:moveTo>
                  <a:pt x="0" y="0"/>
                </a:moveTo>
                <a:lnTo>
                  <a:pt x="2729160" y="0"/>
                </a:lnTo>
                <a:lnTo>
                  <a:pt x="2729160" y="406893"/>
                </a:lnTo>
                <a:lnTo>
                  <a:pt x="0" y="40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434007" y="1322558"/>
            <a:ext cx="13419987" cy="288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9"/>
              </a:lnSpc>
            </a:pPr>
            <a:r>
              <a:rPr lang="en-US" b="true" sz="14463">
                <a:solidFill>
                  <a:srgbClr val="134E1A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THANK YOU!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163506" y="1177780"/>
            <a:ext cx="3153766" cy="306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www.tax.gov.sd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683239" y="6731339"/>
            <a:ext cx="1690560" cy="169056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086" t="0" r="-1086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9692764" y="6750389"/>
            <a:ext cx="1711855" cy="1710724"/>
          </a:xfrm>
          <a:custGeom>
            <a:avLst/>
            <a:gdLst/>
            <a:ahLst/>
            <a:cxnLst/>
            <a:rect r="r" b="b" t="t" l="l"/>
            <a:pathLst>
              <a:path h="1710724" w="1711855">
                <a:moveTo>
                  <a:pt x="0" y="0"/>
                </a:moveTo>
                <a:lnTo>
                  <a:pt x="1711855" y="0"/>
                </a:lnTo>
                <a:lnTo>
                  <a:pt x="1711855" y="1710724"/>
                </a:lnTo>
                <a:lnTo>
                  <a:pt x="0" y="17107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91938" y="4231533"/>
            <a:ext cx="7346541" cy="1354625"/>
            <a:chOff x="0" y="0"/>
            <a:chExt cx="1934891" cy="3567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34891" cy="356774"/>
            </a:xfrm>
            <a:custGeom>
              <a:avLst/>
              <a:gdLst/>
              <a:ahLst/>
              <a:cxnLst/>
              <a:rect r="r" b="b" t="t" l="l"/>
              <a:pathLst>
                <a:path h="356774" w="1934891">
                  <a:moveTo>
                    <a:pt x="16861" y="0"/>
                  </a:moveTo>
                  <a:lnTo>
                    <a:pt x="1918030" y="0"/>
                  </a:lnTo>
                  <a:cubicBezTo>
                    <a:pt x="1927342" y="0"/>
                    <a:pt x="1934891" y="7549"/>
                    <a:pt x="1934891" y="16861"/>
                  </a:cubicBezTo>
                  <a:lnTo>
                    <a:pt x="1934891" y="339913"/>
                  </a:lnTo>
                  <a:cubicBezTo>
                    <a:pt x="1934891" y="344384"/>
                    <a:pt x="1933115" y="348673"/>
                    <a:pt x="1929953" y="351835"/>
                  </a:cubicBezTo>
                  <a:cubicBezTo>
                    <a:pt x="1926791" y="354997"/>
                    <a:pt x="1922502" y="356774"/>
                    <a:pt x="1918030" y="356774"/>
                  </a:cubicBezTo>
                  <a:lnTo>
                    <a:pt x="16861" y="356774"/>
                  </a:lnTo>
                  <a:cubicBezTo>
                    <a:pt x="7549" y="356774"/>
                    <a:pt x="0" y="349225"/>
                    <a:pt x="0" y="339913"/>
                  </a:cubicBezTo>
                  <a:lnTo>
                    <a:pt x="0" y="16861"/>
                  </a:lnTo>
                  <a:cubicBezTo>
                    <a:pt x="0" y="7549"/>
                    <a:pt x="7549" y="0"/>
                    <a:pt x="16861" y="0"/>
                  </a:cubicBez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934891" cy="404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464758" y="4789172"/>
            <a:ext cx="313249" cy="390522"/>
          </a:xfrm>
          <a:custGeom>
            <a:avLst/>
            <a:gdLst/>
            <a:ahLst/>
            <a:cxnLst/>
            <a:rect r="r" b="b" t="t" l="l"/>
            <a:pathLst>
              <a:path h="390522" w="313249">
                <a:moveTo>
                  <a:pt x="313249" y="0"/>
                </a:moveTo>
                <a:lnTo>
                  <a:pt x="0" y="0"/>
                </a:lnTo>
                <a:lnTo>
                  <a:pt x="0" y="390523"/>
                </a:lnTo>
                <a:lnTo>
                  <a:pt x="313249" y="390523"/>
                </a:lnTo>
                <a:lnTo>
                  <a:pt x="3132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791938" y="5706100"/>
            <a:ext cx="7346541" cy="1354625"/>
            <a:chOff x="0" y="0"/>
            <a:chExt cx="1934891" cy="3567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34891" cy="356774"/>
            </a:xfrm>
            <a:custGeom>
              <a:avLst/>
              <a:gdLst/>
              <a:ahLst/>
              <a:cxnLst/>
              <a:rect r="r" b="b" t="t" l="l"/>
              <a:pathLst>
                <a:path h="356774" w="1934891">
                  <a:moveTo>
                    <a:pt x="16861" y="0"/>
                  </a:moveTo>
                  <a:lnTo>
                    <a:pt x="1918030" y="0"/>
                  </a:lnTo>
                  <a:cubicBezTo>
                    <a:pt x="1927342" y="0"/>
                    <a:pt x="1934891" y="7549"/>
                    <a:pt x="1934891" y="16861"/>
                  </a:cubicBezTo>
                  <a:lnTo>
                    <a:pt x="1934891" y="339913"/>
                  </a:lnTo>
                  <a:cubicBezTo>
                    <a:pt x="1934891" y="344384"/>
                    <a:pt x="1933115" y="348673"/>
                    <a:pt x="1929953" y="351835"/>
                  </a:cubicBezTo>
                  <a:cubicBezTo>
                    <a:pt x="1926791" y="354997"/>
                    <a:pt x="1922502" y="356774"/>
                    <a:pt x="1918030" y="356774"/>
                  </a:cubicBezTo>
                  <a:lnTo>
                    <a:pt x="16861" y="356774"/>
                  </a:lnTo>
                  <a:cubicBezTo>
                    <a:pt x="7549" y="356774"/>
                    <a:pt x="0" y="349225"/>
                    <a:pt x="0" y="339913"/>
                  </a:cubicBezTo>
                  <a:lnTo>
                    <a:pt x="0" y="16861"/>
                  </a:lnTo>
                  <a:cubicBezTo>
                    <a:pt x="0" y="7549"/>
                    <a:pt x="7549" y="0"/>
                    <a:pt x="16861" y="0"/>
                  </a:cubicBez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934891" cy="404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791938" y="7175025"/>
            <a:ext cx="7346541" cy="1354625"/>
            <a:chOff x="0" y="0"/>
            <a:chExt cx="1934891" cy="3567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34891" cy="356774"/>
            </a:xfrm>
            <a:custGeom>
              <a:avLst/>
              <a:gdLst/>
              <a:ahLst/>
              <a:cxnLst/>
              <a:rect r="r" b="b" t="t" l="l"/>
              <a:pathLst>
                <a:path h="356774" w="1934891">
                  <a:moveTo>
                    <a:pt x="16861" y="0"/>
                  </a:moveTo>
                  <a:lnTo>
                    <a:pt x="1918030" y="0"/>
                  </a:lnTo>
                  <a:cubicBezTo>
                    <a:pt x="1927342" y="0"/>
                    <a:pt x="1934891" y="7549"/>
                    <a:pt x="1934891" y="16861"/>
                  </a:cubicBezTo>
                  <a:lnTo>
                    <a:pt x="1934891" y="339913"/>
                  </a:lnTo>
                  <a:cubicBezTo>
                    <a:pt x="1934891" y="344384"/>
                    <a:pt x="1933115" y="348673"/>
                    <a:pt x="1929953" y="351835"/>
                  </a:cubicBezTo>
                  <a:cubicBezTo>
                    <a:pt x="1926791" y="354997"/>
                    <a:pt x="1922502" y="356774"/>
                    <a:pt x="1918030" y="356774"/>
                  </a:cubicBezTo>
                  <a:lnTo>
                    <a:pt x="16861" y="356774"/>
                  </a:lnTo>
                  <a:cubicBezTo>
                    <a:pt x="7549" y="356774"/>
                    <a:pt x="0" y="349225"/>
                    <a:pt x="0" y="339913"/>
                  </a:cubicBezTo>
                  <a:lnTo>
                    <a:pt x="0" y="16861"/>
                  </a:lnTo>
                  <a:cubicBezTo>
                    <a:pt x="0" y="7549"/>
                    <a:pt x="7549" y="0"/>
                    <a:pt x="16861" y="0"/>
                  </a:cubicBez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934891" cy="404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969560" y="6940415"/>
            <a:ext cx="7040934" cy="7040934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FCE">
                <a:alpha val="8000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821050" y="5588065"/>
            <a:ext cx="4350416" cy="4350416"/>
          </a:xfrm>
          <a:custGeom>
            <a:avLst/>
            <a:gdLst/>
            <a:ahLst/>
            <a:cxnLst/>
            <a:rect r="r" b="b" t="t" l="l"/>
            <a:pathLst>
              <a:path h="4350416" w="4350416">
                <a:moveTo>
                  <a:pt x="0" y="0"/>
                </a:moveTo>
                <a:lnTo>
                  <a:pt x="4350416" y="0"/>
                </a:lnTo>
                <a:lnTo>
                  <a:pt x="4350416" y="4350415"/>
                </a:lnTo>
                <a:lnTo>
                  <a:pt x="0" y="43504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7" id="17"/>
          <p:cNvGrpSpPr/>
          <p:nvPr/>
        </p:nvGrpSpPr>
        <p:grpSpPr>
          <a:xfrm rot="0">
            <a:off x="2398091" y="5616750"/>
            <a:ext cx="3773375" cy="377337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086" t="0" r="-1086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028700" y="5819601"/>
            <a:ext cx="1369391" cy="406638"/>
          </a:xfrm>
          <a:custGeom>
            <a:avLst/>
            <a:gdLst/>
            <a:ahLst/>
            <a:cxnLst/>
            <a:rect r="r" b="b" t="t" l="l"/>
            <a:pathLst>
              <a:path h="406638" w="1369391">
                <a:moveTo>
                  <a:pt x="0" y="0"/>
                </a:moveTo>
                <a:lnTo>
                  <a:pt x="1369391" y="0"/>
                </a:lnTo>
                <a:lnTo>
                  <a:pt x="1369391" y="406639"/>
                </a:lnTo>
                <a:lnTo>
                  <a:pt x="0" y="4066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380186" y="5635800"/>
            <a:ext cx="3847285" cy="3844744"/>
          </a:xfrm>
          <a:custGeom>
            <a:avLst/>
            <a:gdLst/>
            <a:ahLst/>
            <a:cxnLst/>
            <a:rect r="r" b="b" t="t" l="l"/>
            <a:pathLst>
              <a:path h="3844744" w="3847285">
                <a:moveTo>
                  <a:pt x="0" y="0"/>
                </a:moveTo>
                <a:lnTo>
                  <a:pt x="3847285" y="0"/>
                </a:lnTo>
                <a:lnTo>
                  <a:pt x="3847285" y="3844744"/>
                </a:lnTo>
                <a:lnTo>
                  <a:pt x="0" y="3844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31318" y="1747495"/>
            <a:ext cx="11563508" cy="2051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020"/>
              </a:lnSpc>
            </a:pPr>
            <a:r>
              <a:rPr lang="ar-EG" b="true" sz="43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المحور الأول</a:t>
            </a:r>
          </a:p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 السياسات الضريبي</a:t>
            </a:r>
            <a:r>
              <a:rPr lang="ar-EG" b="true" sz="37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ة في مجال الإستثمار</a:t>
            </a:r>
          </a:p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7913072" y="4707256"/>
            <a:ext cx="8155443" cy="824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  <a:r>
              <a:rPr lang="ar-EG" b="true" sz="2400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تعريف</a:t>
            </a:r>
            <a:r>
              <a:rPr lang="ar-EG" b="true" sz="24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السياسة الضريبية</a:t>
            </a:r>
          </a:p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</a:p>
        </p:txBody>
      </p:sp>
      <p:sp>
        <p:nvSpPr>
          <p:cNvPr name="Freeform 23" id="23"/>
          <p:cNvSpPr/>
          <p:nvPr/>
        </p:nvSpPr>
        <p:spPr>
          <a:xfrm flipH="true" flipV="false" rot="0">
            <a:off x="16464758" y="6185330"/>
            <a:ext cx="313249" cy="390522"/>
          </a:xfrm>
          <a:custGeom>
            <a:avLst/>
            <a:gdLst/>
            <a:ahLst/>
            <a:cxnLst/>
            <a:rect r="r" b="b" t="t" l="l"/>
            <a:pathLst>
              <a:path h="390522" w="313249">
                <a:moveTo>
                  <a:pt x="313249" y="0"/>
                </a:moveTo>
                <a:lnTo>
                  <a:pt x="0" y="0"/>
                </a:lnTo>
                <a:lnTo>
                  <a:pt x="0" y="390523"/>
                </a:lnTo>
                <a:lnTo>
                  <a:pt x="313249" y="390523"/>
                </a:lnTo>
                <a:lnTo>
                  <a:pt x="3132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6464758" y="7657076"/>
            <a:ext cx="313249" cy="390522"/>
          </a:xfrm>
          <a:custGeom>
            <a:avLst/>
            <a:gdLst/>
            <a:ahLst/>
            <a:cxnLst/>
            <a:rect r="r" b="b" t="t" l="l"/>
            <a:pathLst>
              <a:path h="390522" w="313249">
                <a:moveTo>
                  <a:pt x="313249" y="0"/>
                </a:moveTo>
                <a:lnTo>
                  <a:pt x="0" y="0"/>
                </a:lnTo>
                <a:lnTo>
                  <a:pt x="0" y="390523"/>
                </a:lnTo>
                <a:lnTo>
                  <a:pt x="313249" y="390523"/>
                </a:lnTo>
                <a:lnTo>
                  <a:pt x="3132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7913072" y="6115551"/>
            <a:ext cx="8155443" cy="824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  <a:r>
              <a:rPr lang="ar-EG" b="true" sz="2400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أدوات</a:t>
            </a:r>
            <a:r>
              <a:rPr lang="ar-EG" b="true" sz="24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السياسة الضريبية</a:t>
            </a:r>
          </a:p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7913072" y="7594125"/>
            <a:ext cx="8155443" cy="824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  <a:r>
              <a:rPr lang="ar-EG" b="true" sz="2400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أشكال</a:t>
            </a:r>
            <a:r>
              <a:rPr lang="ar-EG" b="true" sz="24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الحوافز الضريبية</a:t>
            </a:r>
          </a:p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76108" y="1193343"/>
            <a:ext cx="6479863" cy="6471763"/>
          </a:xfrm>
          <a:custGeom>
            <a:avLst/>
            <a:gdLst/>
            <a:ahLst/>
            <a:cxnLst/>
            <a:rect r="r" b="b" t="t" l="l"/>
            <a:pathLst>
              <a:path h="6471763" w="6479863">
                <a:moveTo>
                  <a:pt x="0" y="0"/>
                </a:moveTo>
                <a:lnTo>
                  <a:pt x="6479863" y="0"/>
                </a:lnTo>
                <a:lnTo>
                  <a:pt x="6479863" y="6471763"/>
                </a:lnTo>
                <a:lnTo>
                  <a:pt x="0" y="6471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7449258"/>
            <a:ext cx="18288000" cy="3237792"/>
            <a:chOff x="0" y="0"/>
            <a:chExt cx="4816593" cy="8527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52752"/>
            </a:xfrm>
            <a:custGeom>
              <a:avLst/>
              <a:gdLst/>
              <a:ahLst/>
              <a:cxnLst/>
              <a:rect r="r" b="b" t="t" l="l"/>
              <a:pathLst>
                <a:path h="85275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52752"/>
                  </a:lnTo>
                  <a:lnTo>
                    <a:pt x="0" y="852752"/>
                  </a:ln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816593" cy="9099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687264" y="0"/>
            <a:ext cx="3427276" cy="4020223"/>
            <a:chOff x="0" y="0"/>
            <a:chExt cx="902657" cy="10588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02657" cy="1058824"/>
            </a:xfrm>
            <a:custGeom>
              <a:avLst/>
              <a:gdLst/>
              <a:ahLst/>
              <a:cxnLst/>
              <a:rect r="r" b="b" t="t" l="l"/>
              <a:pathLst>
                <a:path h="1058824" w="902657">
                  <a:moveTo>
                    <a:pt x="0" y="0"/>
                  </a:moveTo>
                  <a:lnTo>
                    <a:pt x="902657" y="0"/>
                  </a:lnTo>
                  <a:lnTo>
                    <a:pt x="902657" y="1058824"/>
                  </a:lnTo>
                  <a:lnTo>
                    <a:pt x="0" y="1058824"/>
                  </a:lnTo>
                  <a:close/>
                </a:path>
              </a:pathLst>
            </a:custGeom>
            <a:solidFill>
              <a:srgbClr val="F5F8EE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902657" cy="11159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3364090" y="1288231"/>
            <a:ext cx="4880087" cy="4269880"/>
          </a:xfrm>
          <a:custGeom>
            <a:avLst/>
            <a:gdLst/>
            <a:ahLst/>
            <a:cxnLst/>
            <a:rect r="r" b="b" t="t" l="l"/>
            <a:pathLst>
              <a:path h="4269880" w="4880087">
                <a:moveTo>
                  <a:pt x="0" y="0"/>
                </a:moveTo>
                <a:lnTo>
                  <a:pt x="4880087" y="0"/>
                </a:lnTo>
                <a:lnTo>
                  <a:pt x="4880087" y="4269880"/>
                </a:lnTo>
                <a:lnTo>
                  <a:pt x="0" y="426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414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3416021" y="2313233"/>
            <a:ext cx="5227643" cy="10735147"/>
          </a:xfrm>
          <a:custGeom>
            <a:avLst/>
            <a:gdLst/>
            <a:ahLst/>
            <a:cxnLst/>
            <a:rect r="r" b="b" t="t" l="l"/>
            <a:pathLst>
              <a:path h="10735147" w="5227643">
                <a:moveTo>
                  <a:pt x="0" y="0"/>
                </a:moveTo>
                <a:lnTo>
                  <a:pt x="5227643" y="0"/>
                </a:lnTo>
                <a:lnTo>
                  <a:pt x="5227643" y="10735147"/>
                </a:lnTo>
                <a:lnTo>
                  <a:pt x="0" y="10735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-1702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28700" y="4730534"/>
            <a:ext cx="10002286" cy="3967153"/>
            <a:chOff x="0" y="0"/>
            <a:chExt cx="1549616" cy="6146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49616" cy="614616"/>
            </a:xfrm>
            <a:custGeom>
              <a:avLst/>
              <a:gdLst/>
              <a:ahLst/>
              <a:cxnLst/>
              <a:rect r="r" b="b" t="t" l="l"/>
              <a:pathLst>
                <a:path h="614616" w="1549616">
                  <a:moveTo>
                    <a:pt x="0" y="0"/>
                  </a:moveTo>
                  <a:lnTo>
                    <a:pt x="1549616" y="0"/>
                  </a:lnTo>
                  <a:lnTo>
                    <a:pt x="1549616" y="614616"/>
                  </a:lnTo>
                  <a:lnTo>
                    <a:pt x="0" y="614616"/>
                  </a:lnTo>
                  <a:close/>
                </a:path>
              </a:pathLst>
            </a:custGeom>
            <a:blipFill>
              <a:blip r:embed="rId4"/>
              <a:stretch>
                <a:fillRect l="0" t="-21068" r="0" b="-21068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72800" y="9145361"/>
            <a:ext cx="3682986" cy="789214"/>
            <a:chOff x="0" y="0"/>
            <a:chExt cx="970005" cy="2078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0005" cy="207859"/>
            </a:xfrm>
            <a:custGeom>
              <a:avLst/>
              <a:gdLst/>
              <a:ahLst/>
              <a:cxnLst/>
              <a:rect r="r" b="b" t="t" l="l"/>
              <a:pathLst>
                <a:path h="207859" w="970005">
                  <a:moveTo>
                    <a:pt x="103929" y="0"/>
                  </a:moveTo>
                  <a:lnTo>
                    <a:pt x="866075" y="0"/>
                  </a:lnTo>
                  <a:cubicBezTo>
                    <a:pt x="923474" y="0"/>
                    <a:pt x="970005" y="46531"/>
                    <a:pt x="970005" y="103929"/>
                  </a:cubicBezTo>
                  <a:lnTo>
                    <a:pt x="970005" y="103929"/>
                  </a:lnTo>
                  <a:cubicBezTo>
                    <a:pt x="970005" y="161328"/>
                    <a:pt x="923474" y="207859"/>
                    <a:pt x="866075" y="207859"/>
                  </a:cubicBezTo>
                  <a:lnTo>
                    <a:pt x="103929" y="207859"/>
                  </a:lnTo>
                  <a:cubicBezTo>
                    <a:pt x="46531" y="207859"/>
                    <a:pt x="0" y="161328"/>
                    <a:pt x="0" y="103929"/>
                  </a:cubicBezTo>
                  <a:lnTo>
                    <a:pt x="0" y="103929"/>
                  </a:lnTo>
                  <a:cubicBezTo>
                    <a:pt x="0" y="46531"/>
                    <a:pt x="46531" y="0"/>
                    <a:pt x="103929" y="0"/>
                  </a:cubicBezTo>
                  <a:close/>
                </a:path>
              </a:pathLst>
            </a:custGeom>
            <a:solidFill>
              <a:srgbClr val="57755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970005" cy="265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0">
            <a:off x="1461152" y="9310386"/>
            <a:ext cx="801716" cy="459165"/>
          </a:xfrm>
          <a:custGeom>
            <a:avLst/>
            <a:gdLst/>
            <a:ahLst/>
            <a:cxnLst/>
            <a:rect r="r" b="b" t="t" l="l"/>
            <a:pathLst>
              <a:path h="459165" w="801716">
                <a:moveTo>
                  <a:pt x="801717" y="0"/>
                </a:moveTo>
                <a:lnTo>
                  <a:pt x="0" y="0"/>
                </a:lnTo>
                <a:lnTo>
                  <a:pt x="0" y="459165"/>
                </a:lnTo>
                <a:lnTo>
                  <a:pt x="801717" y="459165"/>
                </a:lnTo>
                <a:lnTo>
                  <a:pt x="80171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3687264" y="2306585"/>
            <a:ext cx="3427276" cy="342727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086" t="0" r="-1086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5701882" y="6382992"/>
            <a:ext cx="1709818" cy="254918"/>
          </a:xfrm>
          <a:custGeom>
            <a:avLst/>
            <a:gdLst/>
            <a:ahLst/>
            <a:cxnLst/>
            <a:rect r="r" b="b" t="t" l="l"/>
            <a:pathLst>
              <a:path h="254918" w="1709818">
                <a:moveTo>
                  <a:pt x="0" y="0"/>
                </a:moveTo>
                <a:lnTo>
                  <a:pt x="1709818" y="0"/>
                </a:lnTo>
                <a:lnTo>
                  <a:pt x="1709818" y="254918"/>
                </a:lnTo>
                <a:lnTo>
                  <a:pt x="0" y="254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687264" y="2306585"/>
            <a:ext cx="3467642" cy="3465351"/>
          </a:xfrm>
          <a:custGeom>
            <a:avLst/>
            <a:gdLst/>
            <a:ahLst/>
            <a:cxnLst/>
            <a:rect r="r" b="b" t="t" l="l"/>
            <a:pathLst>
              <a:path h="3465351" w="3467642">
                <a:moveTo>
                  <a:pt x="0" y="0"/>
                </a:moveTo>
                <a:lnTo>
                  <a:pt x="3467641" y="0"/>
                </a:lnTo>
                <a:lnTo>
                  <a:pt x="3467641" y="3465351"/>
                </a:lnTo>
                <a:lnTo>
                  <a:pt x="0" y="34653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132261" y="1005842"/>
            <a:ext cx="10002286" cy="4080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تعد السياسات الضريبية من أهم الأدوات الإقتصادية التي تؤثر على الإستثمار في أي دولة ، كونها تحدد القدرة التنافسية للشركات وتؤثر في قرارات المستثمرين ، حيث تؤثر بشكل مباشر على عوائد الإستثمار وتكاليفه عبر تقديم حوافز ومزايا ضريبية مثل الإعفاءآت وتخفيض المعدلات الأمر الذي يؤدي إلى جذب الإستثمار الأجنبي المباشر وتحفيز الإستثمار المحلي . كما يمكن أن تستخدم السياسات الضريبية في توجيه الإستثمارات نحو القطاعات ذات الأولوية الإستراتيجية مثل الصناعات المنتجة وقطاع التكنلوجيا .</a:t>
            </a:r>
          </a:p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يعتبر الإستثمار الأجنبي إحدى الركائز الأساسية لتحقيق التنمية الإقتصادية كونه يسهم في زيادة معدلات النمو ، تحسين ميزان المدفوعات وخلق فرص عمل جديدة ونقل التكنلوجيا والمعرفة.</a:t>
            </a:r>
          </a:p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4973484" y="261795"/>
            <a:ext cx="6161062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مقدمة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033" y="9382125"/>
            <a:ext cx="1902833" cy="36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FEFF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الصفحة التالية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5642" y="5566339"/>
            <a:ext cx="3806644" cy="4720661"/>
            <a:chOff x="0" y="0"/>
            <a:chExt cx="1444341" cy="17911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4341" cy="1791144"/>
            </a:xfrm>
            <a:custGeom>
              <a:avLst/>
              <a:gdLst/>
              <a:ahLst/>
              <a:cxnLst/>
              <a:rect r="r" b="b" t="t" l="l"/>
              <a:pathLst>
                <a:path h="1791144" w="1444341">
                  <a:moveTo>
                    <a:pt x="0" y="0"/>
                  </a:moveTo>
                  <a:lnTo>
                    <a:pt x="1444341" y="0"/>
                  </a:lnTo>
                  <a:lnTo>
                    <a:pt x="1444341" y="1791144"/>
                  </a:lnTo>
                  <a:lnTo>
                    <a:pt x="0" y="1791144"/>
                  </a:ln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444341" cy="18482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329901" y="3403878"/>
            <a:ext cx="5994311" cy="5986819"/>
          </a:xfrm>
          <a:custGeom>
            <a:avLst/>
            <a:gdLst/>
            <a:ahLst/>
            <a:cxnLst/>
            <a:rect r="r" b="b" t="t" l="l"/>
            <a:pathLst>
              <a:path h="5986819" w="5994311">
                <a:moveTo>
                  <a:pt x="0" y="0"/>
                </a:moveTo>
                <a:lnTo>
                  <a:pt x="5994311" y="0"/>
                </a:lnTo>
                <a:lnTo>
                  <a:pt x="5994311" y="5986819"/>
                </a:lnTo>
                <a:lnTo>
                  <a:pt x="0" y="5986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65642" y="3860458"/>
            <a:ext cx="3806644" cy="380664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6" t="0" r="-1086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74252" y="866510"/>
            <a:ext cx="2175726" cy="324381"/>
          </a:xfrm>
          <a:custGeom>
            <a:avLst/>
            <a:gdLst/>
            <a:ahLst/>
            <a:cxnLst/>
            <a:rect r="r" b="b" t="t" l="l"/>
            <a:pathLst>
              <a:path h="324381" w="2175726">
                <a:moveTo>
                  <a:pt x="0" y="0"/>
                </a:moveTo>
                <a:lnTo>
                  <a:pt x="2175726" y="0"/>
                </a:lnTo>
                <a:lnTo>
                  <a:pt x="2175726" y="324380"/>
                </a:lnTo>
                <a:lnTo>
                  <a:pt x="0" y="324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5642" y="3879508"/>
            <a:ext cx="3847285" cy="3844744"/>
          </a:xfrm>
          <a:custGeom>
            <a:avLst/>
            <a:gdLst/>
            <a:ahLst/>
            <a:cxnLst/>
            <a:rect r="r" b="b" t="t" l="l"/>
            <a:pathLst>
              <a:path h="3844744" w="3847285">
                <a:moveTo>
                  <a:pt x="0" y="0"/>
                </a:moveTo>
                <a:lnTo>
                  <a:pt x="3847285" y="0"/>
                </a:lnTo>
                <a:lnTo>
                  <a:pt x="3847285" y="3844744"/>
                </a:lnTo>
                <a:lnTo>
                  <a:pt x="0" y="38447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513" t="0" r="-4513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803067" y="2056857"/>
            <a:ext cx="6161062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تعريف السياسة الضريبي</a:t>
            </a:r>
            <a:r>
              <a:rPr lang="ar-EG" b="true" sz="37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ة</a:t>
            </a:r>
            <a:r>
              <a:rPr lang="ar-EG" b="true" sz="37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41283" y="3484889"/>
            <a:ext cx="8155443" cy="1480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تعرف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بأنها مجموعة من البرامج المتكاملة التي تخططها وتنفذها الدولة مستخدمة كافة المصادر الضريبية الحالية والمحتملة لإحداث أثار إقتصادية وسياسية مرغوبة وتجنب أثار غير مرغوبة للمساهمة في تحقيق أهداف المجتمع.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803067" y="6260619"/>
            <a:ext cx="6161062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أدوات السياسة الضريبي</a:t>
            </a:r>
            <a:r>
              <a:rPr lang="ar-EG" b="true" sz="37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ة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41283" y="7476357"/>
            <a:ext cx="8155443" cy="1108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تعت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بر الحوافز والمزايا الضريبية من أهم أدوات السياسة الضريبية حيث تصمم في إطار السياسة المالية بهدف تشجيع الإستثمار والإدخار.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72800" y="9145361"/>
            <a:ext cx="3682986" cy="789214"/>
            <a:chOff x="0" y="0"/>
            <a:chExt cx="970005" cy="20785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70005" cy="207859"/>
            </a:xfrm>
            <a:custGeom>
              <a:avLst/>
              <a:gdLst/>
              <a:ahLst/>
              <a:cxnLst/>
              <a:rect r="r" b="b" t="t" l="l"/>
              <a:pathLst>
                <a:path h="207859" w="970005">
                  <a:moveTo>
                    <a:pt x="103929" y="0"/>
                  </a:moveTo>
                  <a:lnTo>
                    <a:pt x="866075" y="0"/>
                  </a:lnTo>
                  <a:cubicBezTo>
                    <a:pt x="923474" y="0"/>
                    <a:pt x="970005" y="46531"/>
                    <a:pt x="970005" y="103929"/>
                  </a:cubicBezTo>
                  <a:lnTo>
                    <a:pt x="970005" y="103929"/>
                  </a:lnTo>
                  <a:cubicBezTo>
                    <a:pt x="970005" y="161328"/>
                    <a:pt x="923474" y="207859"/>
                    <a:pt x="866075" y="207859"/>
                  </a:cubicBezTo>
                  <a:lnTo>
                    <a:pt x="103929" y="207859"/>
                  </a:lnTo>
                  <a:cubicBezTo>
                    <a:pt x="46531" y="207859"/>
                    <a:pt x="0" y="161328"/>
                    <a:pt x="0" y="103929"/>
                  </a:cubicBezTo>
                  <a:lnTo>
                    <a:pt x="0" y="103929"/>
                  </a:lnTo>
                  <a:cubicBezTo>
                    <a:pt x="0" y="46531"/>
                    <a:pt x="46531" y="0"/>
                    <a:pt x="103929" y="0"/>
                  </a:cubicBezTo>
                  <a:close/>
                </a:path>
              </a:pathLst>
            </a:custGeom>
            <a:solidFill>
              <a:srgbClr val="57755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970005" cy="265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true" flipV="false" rot="0">
            <a:off x="1461152" y="9310386"/>
            <a:ext cx="801716" cy="459165"/>
          </a:xfrm>
          <a:custGeom>
            <a:avLst/>
            <a:gdLst/>
            <a:ahLst/>
            <a:cxnLst/>
            <a:rect r="r" b="b" t="t" l="l"/>
            <a:pathLst>
              <a:path h="459165" w="801716">
                <a:moveTo>
                  <a:pt x="801717" y="0"/>
                </a:moveTo>
                <a:lnTo>
                  <a:pt x="0" y="0"/>
                </a:lnTo>
                <a:lnTo>
                  <a:pt x="0" y="459165"/>
                </a:lnTo>
                <a:lnTo>
                  <a:pt x="801717" y="459165"/>
                </a:lnTo>
                <a:lnTo>
                  <a:pt x="80171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398561" y="9333277"/>
            <a:ext cx="1902833" cy="36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FEFF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الصفحة التالية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4252" y="866510"/>
            <a:ext cx="2175726" cy="324381"/>
          </a:xfrm>
          <a:custGeom>
            <a:avLst/>
            <a:gdLst/>
            <a:ahLst/>
            <a:cxnLst/>
            <a:rect r="r" b="b" t="t" l="l"/>
            <a:pathLst>
              <a:path h="324381" w="2175726">
                <a:moveTo>
                  <a:pt x="0" y="0"/>
                </a:moveTo>
                <a:lnTo>
                  <a:pt x="2175726" y="0"/>
                </a:lnTo>
                <a:lnTo>
                  <a:pt x="2175726" y="324380"/>
                </a:lnTo>
                <a:lnTo>
                  <a:pt x="0" y="32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13" t="0" r="-451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552" y="1381358"/>
            <a:ext cx="17113748" cy="9198640"/>
          </a:xfrm>
          <a:custGeom>
            <a:avLst/>
            <a:gdLst/>
            <a:ahLst/>
            <a:cxnLst/>
            <a:rect r="r" b="b" t="t" l="l"/>
            <a:pathLst>
              <a:path h="9198640" w="17113748">
                <a:moveTo>
                  <a:pt x="0" y="0"/>
                </a:moveTo>
                <a:lnTo>
                  <a:pt x="17113748" y="0"/>
                </a:lnTo>
                <a:lnTo>
                  <a:pt x="17113748" y="9198639"/>
                </a:lnTo>
                <a:lnTo>
                  <a:pt x="0" y="9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650994" y="7841755"/>
            <a:ext cx="3113300" cy="1600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</a:t>
            </a: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لإجازة الضريبية : وهي تعني الإعفاء الكامل أو الجزئي من الضريبة ، وقد يكون دائماً أو مؤقتاً.</a:t>
            </a:r>
          </a:p>
          <a:p>
            <a:pPr algn="r" rtl="true">
              <a:lnSpc>
                <a:spcPts val="2597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1096844" y="3983883"/>
            <a:ext cx="3403420" cy="1924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</a:t>
            </a: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لمعاملة الضريبية التميزية         ( التخفيضات الضريبية ):</a:t>
            </a:r>
          </a:p>
          <a:p>
            <a:pPr algn="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حيث يتم تحديد سعر ضريبي تميزي (مخفض ) للقطاع المراد تشجيعه.</a:t>
            </a:r>
          </a:p>
          <a:p>
            <a:pPr algn="r" rtl="true">
              <a:lnSpc>
                <a:spcPts val="2597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000716" y="3035893"/>
            <a:ext cx="3403420" cy="1276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تأجي</a:t>
            </a: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ل الضريبة : وهو إجراء يسمح بتأجيل تحصيل الضريبة أو جزء منها إلى فترات لاحقة .</a:t>
            </a:r>
          </a:p>
          <a:p>
            <a:pPr algn="r" rtl="true">
              <a:lnSpc>
                <a:spcPts val="2597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475599" y="4307733"/>
            <a:ext cx="3834925" cy="1924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ا</a:t>
            </a: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لمنح الإستثمارية ( الإهلاك المؤجل) :</a:t>
            </a:r>
          </a:p>
          <a:p>
            <a:pPr algn="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وتمثل في خصم نسبة من تكلفة الأصل الخاضع للضريبة في السنة الأولى من الإستثمار (الخصم الإبتدائي ) بنسبة أكبر ولمرة واحدة.</a:t>
            </a:r>
          </a:p>
          <a:p>
            <a:pPr algn="r" rtl="true">
              <a:lnSpc>
                <a:spcPts val="2597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19160" y="8038594"/>
            <a:ext cx="3230818" cy="2248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تر</a:t>
            </a: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حيل الخسائر :</a:t>
            </a:r>
          </a:p>
          <a:p>
            <a:pPr algn="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حيث يتم ترحيل الخسائر إلى السنوات اللاحقة حتى لا تؤدي إلى تآكل رأس مال المؤسسة ، كما يمكن ترحيلها إلى السنوات السابقة.</a:t>
            </a:r>
          </a:p>
          <a:p>
            <a:pPr algn="r" rtl="true">
              <a:lnSpc>
                <a:spcPts val="259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21805" y="4231533"/>
            <a:ext cx="8416674" cy="1354625"/>
            <a:chOff x="0" y="0"/>
            <a:chExt cx="2216737" cy="3567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16737" cy="356774"/>
            </a:xfrm>
            <a:custGeom>
              <a:avLst/>
              <a:gdLst/>
              <a:ahLst/>
              <a:cxnLst/>
              <a:rect r="r" b="b" t="t" l="l"/>
              <a:pathLst>
                <a:path h="356774" w="2216737">
                  <a:moveTo>
                    <a:pt x="14717" y="0"/>
                  </a:moveTo>
                  <a:lnTo>
                    <a:pt x="2202020" y="0"/>
                  </a:lnTo>
                  <a:cubicBezTo>
                    <a:pt x="2210148" y="0"/>
                    <a:pt x="2216737" y="6589"/>
                    <a:pt x="2216737" y="14717"/>
                  </a:cubicBezTo>
                  <a:lnTo>
                    <a:pt x="2216737" y="342056"/>
                  </a:lnTo>
                  <a:cubicBezTo>
                    <a:pt x="2216737" y="345960"/>
                    <a:pt x="2215186" y="349703"/>
                    <a:pt x="2212426" y="352463"/>
                  </a:cubicBezTo>
                  <a:cubicBezTo>
                    <a:pt x="2209666" y="355223"/>
                    <a:pt x="2205923" y="356774"/>
                    <a:pt x="2202020" y="356774"/>
                  </a:cubicBezTo>
                  <a:lnTo>
                    <a:pt x="14717" y="356774"/>
                  </a:lnTo>
                  <a:cubicBezTo>
                    <a:pt x="10814" y="356774"/>
                    <a:pt x="7071" y="355223"/>
                    <a:pt x="4311" y="352463"/>
                  </a:cubicBezTo>
                  <a:cubicBezTo>
                    <a:pt x="1551" y="349703"/>
                    <a:pt x="0" y="345960"/>
                    <a:pt x="0" y="342056"/>
                  </a:cubicBezTo>
                  <a:lnTo>
                    <a:pt x="0" y="14717"/>
                  </a:lnTo>
                  <a:cubicBezTo>
                    <a:pt x="0" y="10814"/>
                    <a:pt x="1551" y="7071"/>
                    <a:pt x="4311" y="4311"/>
                  </a:cubicBezTo>
                  <a:cubicBezTo>
                    <a:pt x="7071" y="1551"/>
                    <a:pt x="10814" y="0"/>
                    <a:pt x="14717" y="0"/>
                  </a:cubicBez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216737" cy="404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464758" y="4789172"/>
            <a:ext cx="313249" cy="390522"/>
          </a:xfrm>
          <a:custGeom>
            <a:avLst/>
            <a:gdLst/>
            <a:ahLst/>
            <a:cxnLst/>
            <a:rect r="r" b="b" t="t" l="l"/>
            <a:pathLst>
              <a:path h="390522" w="313249">
                <a:moveTo>
                  <a:pt x="313249" y="0"/>
                </a:moveTo>
                <a:lnTo>
                  <a:pt x="0" y="0"/>
                </a:lnTo>
                <a:lnTo>
                  <a:pt x="0" y="390523"/>
                </a:lnTo>
                <a:lnTo>
                  <a:pt x="313249" y="390523"/>
                </a:lnTo>
                <a:lnTo>
                  <a:pt x="3132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721805" y="5706100"/>
            <a:ext cx="8416674" cy="1354625"/>
            <a:chOff x="0" y="0"/>
            <a:chExt cx="2216737" cy="3567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16737" cy="356774"/>
            </a:xfrm>
            <a:custGeom>
              <a:avLst/>
              <a:gdLst/>
              <a:ahLst/>
              <a:cxnLst/>
              <a:rect r="r" b="b" t="t" l="l"/>
              <a:pathLst>
                <a:path h="356774" w="2216737">
                  <a:moveTo>
                    <a:pt x="14717" y="0"/>
                  </a:moveTo>
                  <a:lnTo>
                    <a:pt x="2202020" y="0"/>
                  </a:lnTo>
                  <a:cubicBezTo>
                    <a:pt x="2210148" y="0"/>
                    <a:pt x="2216737" y="6589"/>
                    <a:pt x="2216737" y="14717"/>
                  </a:cubicBezTo>
                  <a:lnTo>
                    <a:pt x="2216737" y="342056"/>
                  </a:lnTo>
                  <a:cubicBezTo>
                    <a:pt x="2216737" y="345960"/>
                    <a:pt x="2215186" y="349703"/>
                    <a:pt x="2212426" y="352463"/>
                  </a:cubicBezTo>
                  <a:cubicBezTo>
                    <a:pt x="2209666" y="355223"/>
                    <a:pt x="2205923" y="356774"/>
                    <a:pt x="2202020" y="356774"/>
                  </a:cubicBezTo>
                  <a:lnTo>
                    <a:pt x="14717" y="356774"/>
                  </a:lnTo>
                  <a:cubicBezTo>
                    <a:pt x="10814" y="356774"/>
                    <a:pt x="7071" y="355223"/>
                    <a:pt x="4311" y="352463"/>
                  </a:cubicBezTo>
                  <a:cubicBezTo>
                    <a:pt x="1551" y="349703"/>
                    <a:pt x="0" y="345960"/>
                    <a:pt x="0" y="342056"/>
                  </a:cubicBezTo>
                  <a:lnTo>
                    <a:pt x="0" y="14717"/>
                  </a:lnTo>
                  <a:cubicBezTo>
                    <a:pt x="0" y="10814"/>
                    <a:pt x="1551" y="7071"/>
                    <a:pt x="4311" y="4311"/>
                  </a:cubicBezTo>
                  <a:cubicBezTo>
                    <a:pt x="7071" y="1551"/>
                    <a:pt x="10814" y="0"/>
                    <a:pt x="14717" y="0"/>
                  </a:cubicBez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216737" cy="404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969560" y="6940415"/>
            <a:ext cx="7040934" cy="7040934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FCE">
                <a:alpha val="8000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821050" y="5588065"/>
            <a:ext cx="4350416" cy="4350416"/>
          </a:xfrm>
          <a:custGeom>
            <a:avLst/>
            <a:gdLst/>
            <a:ahLst/>
            <a:cxnLst/>
            <a:rect r="r" b="b" t="t" l="l"/>
            <a:pathLst>
              <a:path h="4350416" w="4350416">
                <a:moveTo>
                  <a:pt x="0" y="0"/>
                </a:moveTo>
                <a:lnTo>
                  <a:pt x="4350416" y="0"/>
                </a:lnTo>
                <a:lnTo>
                  <a:pt x="4350416" y="4350415"/>
                </a:lnTo>
                <a:lnTo>
                  <a:pt x="0" y="43504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4" id="14"/>
          <p:cNvGrpSpPr/>
          <p:nvPr/>
        </p:nvGrpSpPr>
        <p:grpSpPr>
          <a:xfrm rot="0">
            <a:off x="2398091" y="5616750"/>
            <a:ext cx="3773375" cy="377337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086" t="0" r="-1086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028700" y="5819601"/>
            <a:ext cx="1369391" cy="406638"/>
          </a:xfrm>
          <a:custGeom>
            <a:avLst/>
            <a:gdLst/>
            <a:ahLst/>
            <a:cxnLst/>
            <a:rect r="r" b="b" t="t" l="l"/>
            <a:pathLst>
              <a:path h="406638" w="1369391">
                <a:moveTo>
                  <a:pt x="0" y="0"/>
                </a:moveTo>
                <a:lnTo>
                  <a:pt x="1369391" y="0"/>
                </a:lnTo>
                <a:lnTo>
                  <a:pt x="1369391" y="406639"/>
                </a:lnTo>
                <a:lnTo>
                  <a:pt x="0" y="4066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380186" y="5635800"/>
            <a:ext cx="3847285" cy="3844744"/>
          </a:xfrm>
          <a:custGeom>
            <a:avLst/>
            <a:gdLst/>
            <a:ahLst/>
            <a:cxnLst/>
            <a:rect r="r" b="b" t="t" l="l"/>
            <a:pathLst>
              <a:path h="3844744" w="3847285">
                <a:moveTo>
                  <a:pt x="0" y="0"/>
                </a:moveTo>
                <a:lnTo>
                  <a:pt x="3847285" y="0"/>
                </a:lnTo>
                <a:lnTo>
                  <a:pt x="3847285" y="3844744"/>
                </a:lnTo>
                <a:lnTo>
                  <a:pt x="0" y="3844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131318" y="1599459"/>
            <a:ext cx="11563508" cy="2051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020"/>
              </a:lnSpc>
            </a:pPr>
            <a:r>
              <a:rPr lang="ar-EG" b="true" sz="43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المحور الثاني : تجربة السودان</a:t>
            </a:r>
          </a:p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النظام الضريبي</a:t>
            </a:r>
            <a:r>
              <a:rPr lang="ar-EG" b="true" sz="37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في السودان</a:t>
            </a:r>
          </a:p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7913072" y="4707256"/>
            <a:ext cx="8155443" cy="824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  <a:r>
              <a:rPr lang="ar-EG" b="true" sz="2400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الضرائب</a:t>
            </a:r>
            <a:r>
              <a:rPr lang="ar-EG" b="true" sz="24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المباشرة وغير المباشرة</a:t>
            </a:r>
          </a:p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</a:p>
        </p:txBody>
      </p:sp>
      <p:sp>
        <p:nvSpPr>
          <p:cNvPr name="Freeform 20" id="20"/>
          <p:cNvSpPr/>
          <p:nvPr/>
        </p:nvSpPr>
        <p:spPr>
          <a:xfrm flipH="true" flipV="false" rot="0">
            <a:off x="16464758" y="6185330"/>
            <a:ext cx="313249" cy="390522"/>
          </a:xfrm>
          <a:custGeom>
            <a:avLst/>
            <a:gdLst/>
            <a:ahLst/>
            <a:cxnLst/>
            <a:rect r="r" b="b" t="t" l="l"/>
            <a:pathLst>
              <a:path h="390522" w="313249">
                <a:moveTo>
                  <a:pt x="313249" y="0"/>
                </a:moveTo>
                <a:lnTo>
                  <a:pt x="0" y="0"/>
                </a:lnTo>
                <a:lnTo>
                  <a:pt x="0" y="390523"/>
                </a:lnTo>
                <a:lnTo>
                  <a:pt x="313249" y="390523"/>
                </a:lnTo>
                <a:lnTo>
                  <a:pt x="3132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913072" y="6115551"/>
            <a:ext cx="8155443" cy="824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  <a:r>
              <a:rPr lang="ar-EG" b="true" sz="24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السياسات الضريبية في مجال تشجيع الإستثمارات</a:t>
            </a:r>
          </a:p>
          <a:p>
            <a:pPr algn="just" rtl="true" marL="0" indent="0" lvl="0">
              <a:lnSpc>
                <a:spcPts val="33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1096844" y="-365068"/>
            <a:ext cx="7191156" cy="4377526"/>
          </a:xfrm>
          <a:custGeom>
            <a:avLst/>
            <a:gdLst/>
            <a:ahLst/>
            <a:cxnLst/>
            <a:rect r="r" b="b" t="t" l="l"/>
            <a:pathLst>
              <a:path h="4377526" w="7191156">
                <a:moveTo>
                  <a:pt x="0" y="0"/>
                </a:moveTo>
                <a:lnTo>
                  <a:pt x="7191156" y="0"/>
                </a:lnTo>
                <a:lnTo>
                  <a:pt x="7191156" y="4377526"/>
                </a:lnTo>
                <a:lnTo>
                  <a:pt x="0" y="43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3" t="0" r="-45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8575" y="4042410"/>
            <a:ext cx="18316575" cy="6263640"/>
          </a:xfrm>
          <a:custGeom>
            <a:avLst/>
            <a:gdLst/>
            <a:ahLst/>
            <a:cxnLst/>
            <a:rect r="r" b="b" t="t" l="l"/>
            <a:pathLst>
              <a:path h="6263640" w="18316575">
                <a:moveTo>
                  <a:pt x="0" y="0"/>
                </a:moveTo>
                <a:lnTo>
                  <a:pt x="18316575" y="0"/>
                </a:lnTo>
                <a:lnTo>
                  <a:pt x="18316575" y="6263640"/>
                </a:lnTo>
                <a:lnTo>
                  <a:pt x="0" y="6263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8" r="0" b="-7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28220" y="6337752"/>
            <a:ext cx="937957" cy="556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b="true" sz="322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</a:rPr>
              <a:t>1986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99533" y="490759"/>
            <a:ext cx="11563508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أولاً : الضرائب</a:t>
            </a:r>
            <a:r>
              <a:rPr lang="ar-EG" b="true" sz="37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المباشرة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32662" y="6843758"/>
            <a:ext cx="937957" cy="556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b="true" sz="322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</a:rPr>
              <a:t>1986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75022" y="7974530"/>
            <a:ext cx="937957" cy="556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b="true" sz="322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</a:rPr>
              <a:t>1986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4606" y="7622741"/>
            <a:ext cx="2985184" cy="737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قانون الضرائب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على الدخل لسنة </a:t>
            </a:r>
            <a:r>
              <a:rPr lang="en-US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1986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50145" y="8238326"/>
            <a:ext cx="2985184" cy="737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قانون رسم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الدمغة لسنة </a:t>
            </a:r>
            <a:r>
              <a:rPr lang="en-US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1986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85546" y="9210675"/>
            <a:ext cx="2985184" cy="737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قانون ضريبة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الأرباح الرأسمالية لسنة </a:t>
            </a:r>
            <a:r>
              <a:rPr lang="en-US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1986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32176" y="8707187"/>
            <a:ext cx="2985184" cy="737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قانون المساهمة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الوطنية لسنة </a:t>
            </a:r>
            <a:r>
              <a:rPr lang="en-US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1991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302816" y="7107555"/>
            <a:ext cx="2985184" cy="1108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قانون الضريبة القومية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على المركبات لسنة </a:t>
            </a:r>
            <a:r>
              <a:rPr lang="en-US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2015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991347" y="5358066"/>
            <a:ext cx="408186" cy="40818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4E1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16" id="16"/>
          <p:cNvSpPr/>
          <p:nvPr/>
        </p:nvSpPr>
        <p:spPr>
          <a:xfrm>
            <a:off x="2204965" y="4598664"/>
            <a:ext cx="0" cy="66866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90680" y="1330228"/>
            <a:ext cx="4009520" cy="3219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يحكمها قانون ضريبة الدخل لسنة </a:t>
            </a:r>
            <a:r>
              <a:rPr lang="en-US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1986</a:t>
            </a: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م وتفرض حسب المادة (</a:t>
            </a:r>
            <a:r>
              <a:rPr lang="en-US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9</a:t>
            </a: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) على :</a:t>
            </a:r>
          </a:p>
          <a:p>
            <a:pPr algn="just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· أرباح الأعمال: وتفرض على الأنشطة التجارية والصناعية والمهنية والحرفية </a:t>
            </a:r>
          </a:p>
          <a:p>
            <a:pPr algn="just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· ضريبة دخل إيجار العقارات : وتفرض على الدخل الناتج من إيجار الأراضي والمباني .</a:t>
            </a:r>
          </a:p>
          <a:p>
            <a:pPr algn="just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· ضريبة الدخل الشخصي: وتفرض على المرتبات والأجور والمزايا.</a:t>
            </a:r>
          </a:p>
          <a:p>
            <a:pPr algn="just" rtl="true">
              <a:lnSpc>
                <a:spcPts val="2597"/>
              </a:lnSpc>
              <a:spcBef>
                <a:spcPct val="0"/>
              </a:spcBef>
            </a:pPr>
          </a:p>
        </p:txBody>
      </p:sp>
      <p:grpSp>
        <p:nvGrpSpPr>
          <p:cNvPr name="Group 18" id="18"/>
          <p:cNvGrpSpPr/>
          <p:nvPr/>
        </p:nvGrpSpPr>
        <p:grpSpPr>
          <a:xfrm rot="0">
            <a:off x="5497547" y="5766252"/>
            <a:ext cx="408186" cy="40818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4E1A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21" id="21"/>
          <p:cNvSpPr/>
          <p:nvPr/>
        </p:nvSpPr>
        <p:spPr>
          <a:xfrm>
            <a:off x="5720690" y="4932995"/>
            <a:ext cx="0" cy="66866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4372246" y="3619587"/>
            <a:ext cx="2815054" cy="1276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يفرض الرسم على المحررات والوثائق والمعاملات بغرض إضفاء الصفة الرسمية عليها 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72100" y="3457662"/>
            <a:ext cx="3113300" cy="95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وتفرض على السودانيين العاملين بالخارج.</a:t>
            </a:r>
          </a:p>
          <a:p>
            <a:pPr algn="ctr" rtl="true">
              <a:lnSpc>
                <a:spcPts val="2597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5087835" y="3157372"/>
            <a:ext cx="2785356" cy="95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تفرض بفئآت محددة على المركبات حسب سعة الماكينة 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786680" y="4697557"/>
            <a:ext cx="3113300" cy="1276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97"/>
              </a:lnSpc>
              <a:spcBef>
                <a:spcPct val="0"/>
              </a:spcBef>
            </a:pP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وت</a:t>
            </a:r>
            <a:r>
              <a:rPr lang="ar-EG" b="true" sz="1855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فرض على الأرباح الناتجة عن بيع الأراضي والمباني والعربات وغيرها من الأصول المادية والمعنوية 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555627" y="7358944"/>
            <a:ext cx="937957" cy="556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b="true" sz="322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</a:rPr>
              <a:t>1991</a:t>
            </a:r>
          </a:p>
        </p:txBody>
      </p:sp>
      <p:sp>
        <p:nvSpPr>
          <p:cNvPr name="AutoShape 27" id="27"/>
          <p:cNvSpPr/>
          <p:nvPr/>
        </p:nvSpPr>
        <p:spPr>
          <a:xfrm>
            <a:off x="9148762" y="6155387"/>
            <a:ext cx="0" cy="66866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8935145" y="7007908"/>
            <a:ext cx="408186" cy="408186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4E1A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31" id="31"/>
          <p:cNvSpPr/>
          <p:nvPr/>
        </p:nvSpPr>
        <p:spPr>
          <a:xfrm>
            <a:off x="12872350" y="4893498"/>
            <a:ext cx="0" cy="66866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/>
          <p:nvPr/>
        </p:nvGrpSpPr>
        <p:grpSpPr>
          <a:xfrm rot="0">
            <a:off x="12668257" y="5766252"/>
            <a:ext cx="408186" cy="408186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4E1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35" id="35"/>
          <p:cNvSpPr/>
          <p:nvPr/>
        </p:nvSpPr>
        <p:spPr>
          <a:xfrm flipH="true">
            <a:off x="16157100" y="4070985"/>
            <a:ext cx="0" cy="52767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6" id="36"/>
          <p:cNvGrpSpPr/>
          <p:nvPr/>
        </p:nvGrpSpPr>
        <p:grpSpPr>
          <a:xfrm rot="0">
            <a:off x="15953007" y="4749171"/>
            <a:ext cx="408186" cy="408186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4E1A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5857451" y="5658923"/>
            <a:ext cx="937957" cy="556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b="true" sz="3227">
                <a:solidFill>
                  <a:srgbClr val="000000"/>
                </a:solidFill>
                <a:latin typeface="Droid Arabic Naskh Bold"/>
                <a:ea typeface="Droid Arabic Naskh Bold"/>
                <a:cs typeface="Droid Arabic Naskh Bold"/>
                <a:sym typeface="Droid Arabic Naskh Bold"/>
              </a:rPr>
              <a:t>2015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04732" y="1028700"/>
            <a:ext cx="11053743" cy="6521174"/>
          </a:xfrm>
          <a:custGeom>
            <a:avLst/>
            <a:gdLst/>
            <a:ahLst/>
            <a:cxnLst/>
            <a:rect r="r" b="b" t="t" l="l"/>
            <a:pathLst>
              <a:path h="6521174" w="11053743">
                <a:moveTo>
                  <a:pt x="0" y="0"/>
                </a:moveTo>
                <a:lnTo>
                  <a:pt x="11053743" y="0"/>
                </a:lnTo>
                <a:lnTo>
                  <a:pt x="11053743" y="6521174"/>
                </a:lnTo>
                <a:lnTo>
                  <a:pt x="0" y="6521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06" r="0" b="-360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77063" y="977496"/>
            <a:ext cx="6479863" cy="6471763"/>
          </a:xfrm>
          <a:custGeom>
            <a:avLst/>
            <a:gdLst/>
            <a:ahLst/>
            <a:cxnLst/>
            <a:rect r="r" b="b" t="t" l="l"/>
            <a:pathLst>
              <a:path h="6471763" w="6479863">
                <a:moveTo>
                  <a:pt x="0" y="0"/>
                </a:moveTo>
                <a:lnTo>
                  <a:pt x="6479863" y="0"/>
                </a:lnTo>
                <a:lnTo>
                  <a:pt x="6479863" y="6471762"/>
                </a:lnTo>
                <a:lnTo>
                  <a:pt x="0" y="6471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7767690"/>
            <a:ext cx="18288000" cy="3237792"/>
            <a:chOff x="0" y="0"/>
            <a:chExt cx="4816593" cy="85275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852752"/>
            </a:xfrm>
            <a:custGeom>
              <a:avLst/>
              <a:gdLst/>
              <a:ahLst/>
              <a:cxnLst/>
              <a:rect r="r" b="b" t="t" l="l"/>
              <a:pathLst>
                <a:path h="85275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52752"/>
                  </a:lnTo>
                  <a:lnTo>
                    <a:pt x="0" y="852752"/>
                  </a:ln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4816593" cy="9099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34093" y="-215847"/>
            <a:ext cx="3427276" cy="4020223"/>
            <a:chOff x="0" y="0"/>
            <a:chExt cx="902657" cy="10588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02657" cy="1058824"/>
            </a:xfrm>
            <a:custGeom>
              <a:avLst/>
              <a:gdLst/>
              <a:ahLst/>
              <a:cxnLst/>
              <a:rect r="r" b="b" t="t" l="l"/>
              <a:pathLst>
                <a:path h="1058824" w="902657">
                  <a:moveTo>
                    <a:pt x="0" y="0"/>
                  </a:moveTo>
                  <a:lnTo>
                    <a:pt x="902657" y="0"/>
                  </a:lnTo>
                  <a:lnTo>
                    <a:pt x="902657" y="1058824"/>
                  </a:lnTo>
                  <a:lnTo>
                    <a:pt x="0" y="1058824"/>
                  </a:lnTo>
                  <a:close/>
                </a:path>
              </a:pathLst>
            </a:custGeom>
            <a:solidFill>
              <a:srgbClr val="F5F8EE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902657" cy="11159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410919" y="1072383"/>
            <a:ext cx="4880087" cy="4269880"/>
          </a:xfrm>
          <a:custGeom>
            <a:avLst/>
            <a:gdLst/>
            <a:ahLst/>
            <a:cxnLst/>
            <a:rect r="r" b="b" t="t" l="l"/>
            <a:pathLst>
              <a:path h="4269880" w="4880087">
                <a:moveTo>
                  <a:pt x="0" y="0"/>
                </a:moveTo>
                <a:lnTo>
                  <a:pt x="4880088" y="0"/>
                </a:lnTo>
                <a:lnTo>
                  <a:pt x="4880088" y="4269881"/>
                </a:lnTo>
                <a:lnTo>
                  <a:pt x="0" y="426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4148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872800" y="9145361"/>
            <a:ext cx="3682986" cy="789214"/>
            <a:chOff x="0" y="0"/>
            <a:chExt cx="970005" cy="2078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70005" cy="207859"/>
            </a:xfrm>
            <a:custGeom>
              <a:avLst/>
              <a:gdLst/>
              <a:ahLst/>
              <a:cxnLst/>
              <a:rect r="r" b="b" t="t" l="l"/>
              <a:pathLst>
                <a:path h="207859" w="970005">
                  <a:moveTo>
                    <a:pt x="103929" y="0"/>
                  </a:moveTo>
                  <a:lnTo>
                    <a:pt x="866075" y="0"/>
                  </a:lnTo>
                  <a:cubicBezTo>
                    <a:pt x="923474" y="0"/>
                    <a:pt x="970005" y="46531"/>
                    <a:pt x="970005" y="103929"/>
                  </a:cubicBezTo>
                  <a:lnTo>
                    <a:pt x="970005" y="103929"/>
                  </a:lnTo>
                  <a:cubicBezTo>
                    <a:pt x="970005" y="161328"/>
                    <a:pt x="923474" y="207859"/>
                    <a:pt x="866075" y="207859"/>
                  </a:cubicBezTo>
                  <a:lnTo>
                    <a:pt x="103929" y="207859"/>
                  </a:lnTo>
                  <a:cubicBezTo>
                    <a:pt x="46531" y="207859"/>
                    <a:pt x="0" y="161328"/>
                    <a:pt x="0" y="103929"/>
                  </a:cubicBezTo>
                  <a:lnTo>
                    <a:pt x="0" y="103929"/>
                  </a:lnTo>
                  <a:cubicBezTo>
                    <a:pt x="0" y="46531"/>
                    <a:pt x="46531" y="0"/>
                    <a:pt x="103929" y="0"/>
                  </a:cubicBezTo>
                  <a:close/>
                </a:path>
              </a:pathLst>
            </a:custGeom>
            <a:solidFill>
              <a:srgbClr val="57755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970005" cy="265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true" flipV="false" rot="0">
            <a:off x="1461152" y="9310386"/>
            <a:ext cx="801716" cy="459165"/>
          </a:xfrm>
          <a:custGeom>
            <a:avLst/>
            <a:gdLst/>
            <a:ahLst/>
            <a:cxnLst/>
            <a:rect r="r" b="b" t="t" l="l"/>
            <a:pathLst>
              <a:path h="459165" w="801716">
                <a:moveTo>
                  <a:pt x="801717" y="0"/>
                </a:moveTo>
                <a:lnTo>
                  <a:pt x="0" y="0"/>
                </a:lnTo>
                <a:lnTo>
                  <a:pt x="0" y="459165"/>
                </a:lnTo>
                <a:lnTo>
                  <a:pt x="801717" y="459165"/>
                </a:lnTo>
                <a:lnTo>
                  <a:pt x="8017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734093" y="2090738"/>
            <a:ext cx="3427276" cy="342727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086" t="0" r="-1086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2748712" y="6167145"/>
            <a:ext cx="1709818" cy="254918"/>
          </a:xfrm>
          <a:custGeom>
            <a:avLst/>
            <a:gdLst/>
            <a:ahLst/>
            <a:cxnLst/>
            <a:rect r="r" b="b" t="t" l="l"/>
            <a:pathLst>
              <a:path h="254918" w="1709818">
                <a:moveTo>
                  <a:pt x="0" y="0"/>
                </a:moveTo>
                <a:lnTo>
                  <a:pt x="1709817" y="0"/>
                </a:lnTo>
                <a:lnTo>
                  <a:pt x="1709817" y="254918"/>
                </a:lnTo>
                <a:lnTo>
                  <a:pt x="0" y="2549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34093" y="2090738"/>
            <a:ext cx="3467642" cy="3465351"/>
          </a:xfrm>
          <a:custGeom>
            <a:avLst/>
            <a:gdLst/>
            <a:ahLst/>
            <a:cxnLst/>
            <a:rect r="r" b="b" t="t" l="l"/>
            <a:pathLst>
              <a:path h="3465351" w="3467642">
                <a:moveTo>
                  <a:pt x="0" y="0"/>
                </a:moveTo>
                <a:lnTo>
                  <a:pt x="3467641" y="0"/>
                </a:lnTo>
                <a:lnTo>
                  <a:pt x="3467641" y="3465351"/>
                </a:lnTo>
                <a:lnTo>
                  <a:pt x="0" y="34653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441033" y="9382125"/>
            <a:ext cx="1902833" cy="36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FEFF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الصفحة التالية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004732" y="180075"/>
            <a:ext cx="11563508" cy="6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180"/>
              </a:lnSpc>
              <a:spcBef>
                <a:spcPct val="0"/>
              </a:spcBef>
            </a:pPr>
            <a:r>
              <a:rPr lang="ar-EG" b="true" sz="37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ثانيا: الضرائب غير</a:t>
            </a:r>
            <a:r>
              <a:rPr lang="ar-EG" b="true" sz="37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المباشرة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56801" y="1031546"/>
            <a:ext cx="4379652" cy="36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1</a:t>
            </a: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</a:t>
            </a: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الضريبة على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القيمة المضافة 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47537" y="1507347"/>
            <a:ext cx="7731741" cy="737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ويحكمها قانون</a:t>
            </a:r>
            <a:r>
              <a:rPr lang="ar-EG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 الضريبة على</a:t>
            </a:r>
            <a:r>
              <a:rPr lang="ar-EG" sz="2100" strike="noStrike" u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 القيمة المضافة لسنة </a:t>
            </a:r>
            <a:r>
              <a:rPr lang="en-US" sz="2100" strike="noStrike" u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2001</a:t>
            </a:r>
            <a:r>
              <a:rPr lang="ar-EG" sz="2100" strike="noStrike" u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م ، وتفرض على المبيعات من السلع والخدمات والأعمال.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556801" y="2739881"/>
            <a:ext cx="4379652" cy="36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2</a:t>
            </a: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</a:t>
            </a: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الضرائب على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التجارة الخارجية 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47537" y="3219939"/>
            <a:ext cx="7731741" cy="737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ويحكمها قانون</a:t>
            </a:r>
            <a:r>
              <a:rPr lang="ar-EG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 الج</a:t>
            </a:r>
            <a:r>
              <a:rPr lang="ar-EG" sz="2100" strike="noStrike" u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مارك لسنة </a:t>
            </a:r>
            <a:r>
              <a:rPr lang="en-US" sz="2100" strike="noStrike" u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1986</a:t>
            </a:r>
            <a:r>
              <a:rPr lang="ar-EG" sz="2100" strike="noStrike" u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م وتحصل عن السلع التي تجتاز الحدود عند إستيرادها أو تصديرها 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556801" y="4458899"/>
            <a:ext cx="4379652" cy="36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3</a:t>
            </a: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</a:t>
            </a: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الضرائب على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التجارة المحلية 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947537" y="4829923"/>
            <a:ext cx="7731741" cy="1108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وهي عبارة عن رسوم إنت</a:t>
            </a:r>
            <a:r>
              <a:rPr lang="ar-EG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اج ك</a:t>
            </a:r>
            <a:r>
              <a:rPr lang="ar-EG" sz="2100" strike="noStrike" u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انت تفرض على معظم السلع المنتجة محلياً ، وبعد تطبيق الضريبة على القيمة المضافة تم فرضها على عدد محدود من هذه السلع.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556801" y="6292217"/>
            <a:ext cx="4379652" cy="36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rPr>
              <a:t>4</a:t>
            </a: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-</a:t>
            </a:r>
            <a:r>
              <a:rPr lang="ar-EG" b="true" sz="21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 الضرائب و</a:t>
            </a:r>
            <a:r>
              <a:rPr lang="ar-EG" b="true" sz="2100" strike="noStrike" u="none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الرسوم المحلية 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947537" y="6677025"/>
            <a:ext cx="7731741" cy="737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ويتم</a:t>
            </a:r>
            <a:r>
              <a:rPr lang="ar-EG" sz="2100" strike="noStrike" u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  <a:rtl val="true"/>
              </a:rPr>
              <a:t> فرضها وتحصيلها بواسطة الحكومات الولائية عبر قوانين تفرضها مجالسها التشريعية.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76108" y="1193343"/>
            <a:ext cx="6479863" cy="6471763"/>
          </a:xfrm>
          <a:custGeom>
            <a:avLst/>
            <a:gdLst/>
            <a:ahLst/>
            <a:cxnLst/>
            <a:rect r="r" b="b" t="t" l="l"/>
            <a:pathLst>
              <a:path h="6471763" w="6479863">
                <a:moveTo>
                  <a:pt x="0" y="0"/>
                </a:moveTo>
                <a:lnTo>
                  <a:pt x="6479863" y="0"/>
                </a:lnTo>
                <a:lnTo>
                  <a:pt x="6479863" y="6471763"/>
                </a:lnTo>
                <a:lnTo>
                  <a:pt x="0" y="6471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7449258"/>
            <a:ext cx="18288000" cy="3237792"/>
            <a:chOff x="0" y="0"/>
            <a:chExt cx="4816593" cy="8527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52752"/>
            </a:xfrm>
            <a:custGeom>
              <a:avLst/>
              <a:gdLst/>
              <a:ahLst/>
              <a:cxnLst/>
              <a:rect r="r" b="b" t="t" l="l"/>
              <a:pathLst>
                <a:path h="85275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52752"/>
                  </a:lnTo>
                  <a:lnTo>
                    <a:pt x="0" y="852752"/>
                  </a:ln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816593" cy="9099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687264" y="0"/>
            <a:ext cx="3427276" cy="4020223"/>
            <a:chOff x="0" y="0"/>
            <a:chExt cx="902657" cy="10588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02657" cy="1058824"/>
            </a:xfrm>
            <a:custGeom>
              <a:avLst/>
              <a:gdLst/>
              <a:ahLst/>
              <a:cxnLst/>
              <a:rect r="r" b="b" t="t" l="l"/>
              <a:pathLst>
                <a:path h="1058824" w="902657">
                  <a:moveTo>
                    <a:pt x="0" y="0"/>
                  </a:moveTo>
                  <a:lnTo>
                    <a:pt x="902657" y="0"/>
                  </a:lnTo>
                  <a:lnTo>
                    <a:pt x="902657" y="1058824"/>
                  </a:lnTo>
                  <a:lnTo>
                    <a:pt x="0" y="1058824"/>
                  </a:lnTo>
                  <a:close/>
                </a:path>
              </a:pathLst>
            </a:custGeom>
            <a:solidFill>
              <a:srgbClr val="F5F8EE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902657" cy="11159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3364090" y="1288231"/>
            <a:ext cx="4880087" cy="4269880"/>
          </a:xfrm>
          <a:custGeom>
            <a:avLst/>
            <a:gdLst/>
            <a:ahLst/>
            <a:cxnLst/>
            <a:rect r="r" b="b" t="t" l="l"/>
            <a:pathLst>
              <a:path h="4269880" w="4880087">
                <a:moveTo>
                  <a:pt x="0" y="0"/>
                </a:moveTo>
                <a:lnTo>
                  <a:pt x="4880087" y="0"/>
                </a:lnTo>
                <a:lnTo>
                  <a:pt x="4880087" y="4269880"/>
                </a:lnTo>
                <a:lnTo>
                  <a:pt x="0" y="426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414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3416021" y="2313233"/>
            <a:ext cx="5227643" cy="10735147"/>
          </a:xfrm>
          <a:custGeom>
            <a:avLst/>
            <a:gdLst/>
            <a:ahLst/>
            <a:cxnLst/>
            <a:rect r="r" b="b" t="t" l="l"/>
            <a:pathLst>
              <a:path h="10735147" w="5227643">
                <a:moveTo>
                  <a:pt x="0" y="0"/>
                </a:moveTo>
                <a:lnTo>
                  <a:pt x="5227643" y="0"/>
                </a:lnTo>
                <a:lnTo>
                  <a:pt x="5227643" y="10735147"/>
                </a:lnTo>
                <a:lnTo>
                  <a:pt x="0" y="10735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-1702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28700" y="4730534"/>
            <a:ext cx="10002286" cy="3967153"/>
            <a:chOff x="0" y="0"/>
            <a:chExt cx="1549616" cy="6146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49616" cy="614616"/>
            </a:xfrm>
            <a:custGeom>
              <a:avLst/>
              <a:gdLst/>
              <a:ahLst/>
              <a:cxnLst/>
              <a:rect r="r" b="b" t="t" l="l"/>
              <a:pathLst>
                <a:path h="614616" w="1549616">
                  <a:moveTo>
                    <a:pt x="0" y="0"/>
                  </a:moveTo>
                  <a:lnTo>
                    <a:pt x="1549616" y="0"/>
                  </a:lnTo>
                  <a:lnTo>
                    <a:pt x="1549616" y="614616"/>
                  </a:lnTo>
                  <a:lnTo>
                    <a:pt x="0" y="614616"/>
                  </a:lnTo>
                  <a:close/>
                </a:path>
              </a:pathLst>
            </a:custGeom>
            <a:blipFill>
              <a:blip r:embed="rId4"/>
              <a:stretch>
                <a:fillRect l="0" t="-49710" r="0" b="-4884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72800" y="9145361"/>
            <a:ext cx="3682986" cy="789214"/>
            <a:chOff x="0" y="0"/>
            <a:chExt cx="970005" cy="2078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0005" cy="207859"/>
            </a:xfrm>
            <a:custGeom>
              <a:avLst/>
              <a:gdLst/>
              <a:ahLst/>
              <a:cxnLst/>
              <a:rect r="r" b="b" t="t" l="l"/>
              <a:pathLst>
                <a:path h="207859" w="970005">
                  <a:moveTo>
                    <a:pt x="103929" y="0"/>
                  </a:moveTo>
                  <a:lnTo>
                    <a:pt x="866075" y="0"/>
                  </a:lnTo>
                  <a:cubicBezTo>
                    <a:pt x="923474" y="0"/>
                    <a:pt x="970005" y="46531"/>
                    <a:pt x="970005" y="103929"/>
                  </a:cubicBezTo>
                  <a:lnTo>
                    <a:pt x="970005" y="103929"/>
                  </a:lnTo>
                  <a:cubicBezTo>
                    <a:pt x="970005" y="161328"/>
                    <a:pt x="923474" y="207859"/>
                    <a:pt x="866075" y="207859"/>
                  </a:cubicBezTo>
                  <a:lnTo>
                    <a:pt x="103929" y="207859"/>
                  </a:lnTo>
                  <a:cubicBezTo>
                    <a:pt x="46531" y="207859"/>
                    <a:pt x="0" y="161328"/>
                    <a:pt x="0" y="103929"/>
                  </a:cubicBezTo>
                  <a:lnTo>
                    <a:pt x="0" y="103929"/>
                  </a:lnTo>
                  <a:cubicBezTo>
                    <a:pt x="0" y="46531"/>
                    <a:pt x="46531" y="0"/>
                    <a:pt x="103929" y="0"/>
                  </a:cubicBezTo>
                  <a:close/>
                </a:path>
              </a:pathLst>
            </a:custGeom>
            <a:solidFill>
              <a:srgbClr val="57755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970005" cy="265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0">
            <a:off x="1461152" y="9310386"/>
            <a:ext cx="801716" cy="459165"/>
          </a:xfrm>
          <a:custGeom>
            <a:avLst/>
            <a:gdLst/>
            <a:ahLst/>
            <a:cxnLst/>
            <a:rect r="r" b="b" t="t" l="l"/>
            <a:pathLst>
              <a:path h="459165" w="801716">
                <a:moveTo>
                  <a:pt x="801717" y="0"/>
                </a:moveTo>
                <a:lnTo>
                  <a:pt x="0" y="0"/>
                </a:lnTo>
                <a:lnTo>
                  <a:pt x="0" y="459165"/>
                </a:lnTo>
                <a:lnTo>
                  <a:pt x="801717" y="459165"/>
                </a:lnTo>
                <a:lnTo>
                  <a:pt x="80171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3687264" y="2306585"/>
            <a:ext cx="3427276" cy="342727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086" t="0" r="-1086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5701882" y="6382992"/>
            <a:ext cx="1709818" cy="254918"/>
          </a:xfrm>
          <a:custGeom>
            <a:avLst/>
            <a:gdLst/>
            <a:ahLst/>
            <a:cxnLst/>
            <a:rect r="r" b="b" t="t" l="l"/>
            <a:pathLst>
              <a:path h="254918" w="1709818">
                <a:moveTo>
                  <a:pt x="0" y="0"/>
                </a:moveTo>
                <a:lnTo>
                  <a:pt x="1709818" y="0"/>
                </a:lnTo>
                <a:lnTo>
                  <a:pt x="1709818" y="254918"/>
                </a:lnTo>
                <a:lnTo>
                  <a:pt x="0" y="254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706314" y="2316110"/>
            <a:ext cx="3467642" cy="3465351"/>
          </a:xfrm>
          <a:custGeom>
            <a:avLst/>
            <a:gdLst/>
            <a:ahLst/>
            <a:cxnLst/>
            <a:rect r="r" b="b" t="t" l="l"/>
            <a:pathLst>
              <a:path h="3465351" w="3467642">
                <a:moveTo>
                  <a:pt x="0" y="0"/>
                </a:moveTo>
                <a:lnTo>
                  <a:pt x="3467641" y="0"/>
                </a:lnTo>
                <a:lnTo>
                  <a:pt x="3467641" y="3465351"/>
                </a:lnTo>
                <a:lnTo>
                  <a:pt x="0" y="34653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132261" y="1145718"/>
            <a:ext cx="10002286" cy="370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تع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تبر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السياسات الضريبية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في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س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د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محفز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ً 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لإ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س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ثم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رات المحل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ية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أجنب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ة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حي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ث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كزت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على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تشجيع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الإستثمار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وخصوصاً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في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مجال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إنتاج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الزراعي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بشقي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ه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ح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يو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الن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ب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 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متع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به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لسود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زا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 تفضيلية فيه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،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وذلك من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حيث 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وف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أراضي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ش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اس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ع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ة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و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مص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اد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ه ، وكذلك ث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وة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حي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ة ضخمة وذلك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ع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 ط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يق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تقديم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مجموعة من 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حوافز و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مزايا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ضريبية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في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تشري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عات و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القوان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خ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لفة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، وبفض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تلك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س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اسات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تجاوزت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نسبة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مساهمة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قط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ع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</a:t>
            </a:r>
            <a:r>
              <a:rPr lang="en-US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</a:rPr>
              <a:t>30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% 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 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ن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تج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ح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 الإ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ج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مالي . كما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تش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الحوافز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ز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ايا الضريبية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كا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ف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ة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القطاعات الأ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خ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ر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ى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الصناع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ية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 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و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خد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ي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ة لت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ش</a:t>
            </a:r>
            <a:r>
              <a:rPr lang="ar-EG" b="true" sz="2100" strike="noStrike" u="none">
                <a:solidFill>
                  <a:srgbClr val="000000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جيع المستثمرين ودعم المشاريع في هذه القطاعات لزيادة إنتاجها وقدرتها التنافسية .</a:t>
            </a:r>
          </a:p>
          <a:p>
            <a:pPr algn="just" rtl="true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242745"/>
            <a:ext cx="10105847" cy="1021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4900"/>
              </a:lnSpc>
              <a:spcBef>
                <a:spcPct val="0"/>
              </a:spcBef>
            </a:pPr>
            <a:r>
              <a:rPr lang="ar-EG" b="true" sz="3500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السياسات الضريبية في </a:t>
            </a:r>
            <a:r>
              <a:rPr lang="ar-EG" b="true" sz="35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</a:t>
            </a:r>
            <a:r>
              <a:rPr lang="ar-EG" b="true" sz="35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جال تشجيع الإستث</a:t>
            </a:r>
            <a:r>
              <a:rPr lang="ar-EG" b="true" sz="35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م</a:t>
            </a:r>
            <a:r>
              <a:rPr lang="ar-EG" b="true" sz="3500" strike="noStrike" u="none">
                <a:solidFill>
                  <a:srgbClr val="134E1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ارات</a:t>
            </a:r>
          </a:p>
          <a:p>
            <a:pPr algn="just" rtl="true" marL="0" indent="0" lvl="0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2441033" y="9382125"/>
            <a:ext cx="1902833" cy="36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2940"/>
              </a:lnSpc>
            </a:pPr>
            <a:r>
              <a:rPr lang="ar-EG" b="true" sz="2100">
                <a:solidFill>
                  <a:srgbClr val="FEFFFA"/>
                </a:solidFill>
                <a:latin typeface="Cairo Heavy"/>
                <a:ea typeface="Cairo Heavy"/>
                <a:cs typeface="Cairo Heavy"/>
                <a:sym typeface="Cairo Heavy"/>
                <a:rtl val="true"/>
              </a:rPr>
              <a:t>الصفحة التالية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DAGzVoX4i48</dc:identifier>
  <dcterms:modified xsi:type="dcterms:W3CDTF">2011-08-01T06:04:30Z</dcterms:modified>
  <cp:revision>1</cp:revision>
  <dc:title>Green and Dark Green Minimalist Restoring The Forest Presentation</dc:title>
</cp:coreProperties>
</file>