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E87DE58D-D6FE-4460-B028-5DA6B314BCCB}" type="datetimeFigureOut">
              <a:rPr lang="en-US" smtClean="0"/>
              <a:t>8/26/2026</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5E04B67E-3F90-4614-8D49-7534C02E0EA5}" type="slidenum">
              <a:rPr lang="en-US" smtClean="0"/>
              <a:t>‹#›</a:t>
            </a:fld>
            <a:endParaRPr lang="en-US"/>
          </a:p>
        </p:txBody>
      </p:sp>
    </p:spTree>
    <p:extLst>
      <p:ext uri="{BB962C8B-B14F-4D97-AF65-F5344CB8AC3E}">
        <p14:creationId xmlns:p14="http://schemas.microsoft.com/office/powerpoint/2010/main" val="429467500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524000" y="1122363"/>
            <a:ext cx="9144000" cy="2387600"/>
          </a:xfrm>
        </p:spPr>
        <p:txBody>
          <a:bodyPr anchor="b"/>
          <a:lstStyle>
            <a:lvl1pPr algn="ctr">
              <a:defRPr sz="6000"/>
            </a:lvl1p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en-US"/>
          </a:p>
        </p:txBody>
      </p:sp>
      <p:sp>
        <p:nvSpPr>
          <p:cNvPr id="4" name="عنصر نائب للتاريخ 3"/>
          <p:cNvSpPr>
            <a:spLocks noGrp="1"/>
          </p:cNvSpPr>
          <p:nvPr>
            <p:ph type="dt" sz="half" idx="10"/>
          </p:nvPr>
        </p:nvSpPr>
        <p:spPr/>
        <p:txBody>
          <a:bodyPr/>
          <a:lstStyle/>
          <a:p>
            <a:fld id="{6A8ED9B3-84BC-4A68-960A-F6A45CD82357}" type="datetimeFigureOut">
              <a:rPr lang="en-US" smtClean="0"/>
              <a:t>8/26/2026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2081973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6A8ED9B3-84BC-4A68-960A-F6A45CD82357}" type="datetimeFigureOut">
              <a:rPr lang="en-US" smtClean="0"/>
              <a:t>8/26/2026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3452445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831850" y="1709738"/>
            <a:ext cx="10515600" cy="2852737"/>
          </a:xfrm>
        </p:spPr>
        <p:txBody>
          <a:bodyPr anchor="b"/>
          <a:lstStyle>
            <a:lvl1pPr>
              <a:defRPr sz="600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smtClean="0"/>
              <a:t>تحرير أنماط النص الرئيسي</a:t>
            </a:r>
          </a:p>
        </p:txBody>
      </p:sp>
      <p:sp>
        <p:nvSpPr>
          <p:cNvPr id="4" name="عنصر نائب للتاريخ 3"/>
          <p:cNvSpPr>
            <a:spLocks noGrp="1"/>
          </p:cNvSpPr>
          <p:nvPr>
            <p:ph type="dt" sz="half" idx="10"/>
          </p:nvPr>
        </p:nvSpPr>
        <p:spPr/>
        <p:txBody>
          <a:bodyPr/>
          <a:lstStyle/>
          <a:p>
            <a:fld id="{6A8ED9B3-84BC-4A68-960A-F6A45CD82357}" type="datetimeFigureOut">
              <a:rPr lang="en-US" smtClean="0"/>
              <a:t>8/26/2026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2351621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838200" y="1825625"/>
            <a:ext cx="5181600" cy="435133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6172200" y="1825625"/>
            <a:ext cx="5181600" cy="435133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تاريخ 4"/>
          <p:cNvSpPr>
            <a:spLocks noGrp="1"/>
          </p:cNvSpPr>
          <p:nvPr>
            <p:ph type="dt" sz="half" idx="10"/>
          </p:nvPr>
        </p:nvSpPr>
        <p:spPr/>
        <p:txBody>
          <a:bodyPr/>
          <a:lstStyle/>
          <a:p>
            <a:fld id="{6A8ED9B3-84BC-4A68-960A-F6A45CD82357}" type="datetimeFigureOut">
              <a:rPr lang="en-US" smtClean="0"/>
              <a:t>8/26/2026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651066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365125"/>
            <a:ext cx="10515600" cy="1325563"/>
          </a:xfrm>
        </p:spPr>
        <p:txBody>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4" name="عنصر نائب للمحتوى 3"/>
          <p:cNvSpPr>
            <a:spLocks noGrp="1"/>
          </p:cNvSpPr>
          <p:nvPr>
            <p:ph sz="half" idx="2"/>
          </p:nvPr>
        </p:nvSpPr>
        <p:spPr>
          <a:xfrm>
            <a:off x="839788" y="2505075"/>
            <a:ext cx="5157787" cy="368458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تحرير أنماط النص الرئيسي</a:t>
            </a:r>
          </a:p>
        </p:txBody>
      </p:sp>
      <p:sp>
        <p:nvSpPr>
          <p:cNvPr id="6" name="عنصر نائب للمحتوى 5"/>
          <p:cNvSpPr>
            <a:spLocks noGrp="1"/>
          </p:cNvSpPr>
          <p:nvPr>
            <p:ph sz="quarter" idx="4"/>
          </p:nvPr>
        </p:nvSpPr>
        <p:spPr>
          <a:xfrm>
            <a:off x="6172200" y="2505075"/>
            <a:ext cx="5183188" cy="3684588"/>
          </a:xfrm>
        </p:spPr>
        <p:txBody>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عنصر نائب للتاريخ 6"/>
          <p:cNvSpPr>
            <a:spLocks noGrp="1"/>
          </p:cNvSpPr>
          <p:nvPr>
            <p:ph type="dt" sz="half" idx="10"/>
          </p:nvPr>
        </p:nvSpPr>
        <p:spPr/>
        <p:txBody>
          <a:bodyPr/>
          <a:lstStyle/>
          <a:p>
            <a:fld id="{6A8ED9B3-84BC-4A68-960A-F6A45CD82357}" type="datetimeFigureOut">
              <a:rPr lang="en-US" smtClean="0"/>
              <a:t>8/26/2026</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277043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تاريخ 2"/>
          <p:cNvSpPr>
            <a:spLocks noGrp="1"/>
          </p:cNvSpPr>
          <p:nvPr>
            <p:ph type="dt" sz="half" idx="10"/>
          </p:nvPr>
        </p:nvSpPr>
        <p:spPr/>
        <p:txBody>
          <a:bodyPr/>
          <a:lstStyle/>
          <a:p>
            <a:fld id="{6A8ED9B3-84BC-4A68-960A-F6A45CD82357}" type="datetimeFigureOut">
              <a:rPr lang="en-US" smtClean="0"/>
              <a:t>8/26/2026</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82652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6A8ED9B3-84BC-4A68-960A-F6A45CD82357}" type="datetimeFigureOut">
              <a:rPr lang="en-US" smtClean="0"/>
              <a:t>8/26/2026</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176972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عنصر نائب للتاريخ 4"/>
          <p:cNvSpPr>
            <a:spLocks noGrp="1"/>
          </p:cNvSpPr>
          <p:nvPr>
            <p:ph type="dt" sz="half" idx="10"/>
          </p:nvPr>
        </p:nvSpPr>
        <p:spPr/>
        <p:txBody>
          <a:bodyPr/>
          <a:lstStyle/>
          <a:p>
            <a:fld id="{6A8ED9B3-84BC-4A68-960A-F6A45CD82357}" type="datetimeFigureOut">
              <a:rPr lang="en-US" smtClean="0"/>
              <a:t>8/26/2026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1117063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839788" y="457200"/>
            <a:ext cx="3932237" cy="1600200"/>
          </a:xfrm>
        </p:spPr>
        <p:txBody>
          <a:bodyPr anchor="b"/>
          <a:lstStyle>
            <a:lvl1pPr>
              <a:defRPr sz="3200"/>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تحرير أنماط النص الرئيسي</a:t>
            </a:r>
          </a:p>
        </p:txBody>
      </p:sp>
      <p:sp>
        <p:nvSpPr>
          <p:cNvPr id="5" name="عنصر نائب للتاريخ 4"/>
          <p:cNvSpPr>
            <a:spLocks noGrp="1"/>
          </p:cNvSpPr>
          <p:nvPr>
            <p:ph type="dt" sz="half" idx="10"/>
          </p:nvPr>
        </p:nvSpPr>
        <p:spPr/>
        <p:txBody>
          <a:bodyPr/>
          <a:lstStyle/>
          <a:p>
            <a:fld id="{6A8ED9B3-84BC-4A68-960A-F6A45CD82357}" type="datetimeFigureOut">
              <a:rPr lang="en-US" smtClean="0"/>
              <a:t>8/26/2026</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2721159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6A8ED9B3-84BC-4A68-960A-F6A45CD82357}" type="datetimeFigureOut">
              <a:rPr lang="en-US" smtClean="0"/>
              <a:t>8/26/2026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1330749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8724900" y="365125"/>
            <a:ext cx="2628900" cy="5811838"/>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838200" y="365125"/>
            <a:ext cx="7734300" cy="5811838"/>
          </a:xfrm>
        </p:spPr>
        <p:txBody>
          <a:bodyPr vert="eaVert"/>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10"/>
          </p:nvPr>
        </p:nvSpPr>
        <p:spPr/>
        <p:txBody>
          <a:bodyPr/>
          <a:lstStyle/>
          <a:p>
            <a:fld id="{6A8ED9B3-84BC-4A68-960A-F6A45CD82357}" type="datetimeFigureOut">
              <a:rPr lang="en-US" smtClean="0"/>
              <a:t>8/26/2026</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BE8AC12F-B0A6-4B4B-A370-CF6FADE9EAD2}" type="slidenum">
              <a:rPr lang="en-US" smtClean="0"/>
              <a:t>‹#›</a:t>
            </a:fld>
            <a:endParaRPr lang="en-US"/>
          </a:p>
        </p:txBody>
      </p:sp>
    </p:spTree>
    <p:extLst>
      <p:ext uri="{BB962C8B-B14F-4D97-AF65-F5344CB8AC3E}">
        <p14:creationId xmlns:p14="http://schemas.microsoft.com/office/powerpoint/2010/main" val="3303450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smtClean="0"/>
              <a:t>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تاريخ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A8ED9B3-84BC-4A68-960A-F6A45CD82357}" type="datetimeFigureOut">
              <a:rPr lang="en-US" smtClean="0"/>
              <a:t>8/26/2026</a:t>
            </a:fld>
            <a:endParaRPr lang="en-US"/>
          </a:p>
        </p:txBody>
      </p:sp>
      <p:sp>
        <p:nvSpPr>
          <p:cNvPr id="5" name="عنصر نائب للتذييل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E8AC12F-B0A6-4B4B-A370-CF6FADE9EAD2}" type="slidenum">
              <a:rPr lang="en-US" smtClean="0"/>
              <a:t>‹#›</a:t>
            </a:fld>
            <a:endParaRPr lang="en-US"/>
          </a:p>
        </p:txBody>
      </p:sp>
    </p:spTree>
    <p:extLst>
      <p:ext uri="{BB962C8B-B14F-4D97-AF65-F5344CB8AC3E}">
        <p14:creationId xmlns:p14="http://schemas.microsoft.com/office/powerpoint/2010/main" val="337078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rotWithShape="1">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rcRect l="3803" t="2441" r="3873" b="2723"/>
          <a:stretch/>
        </p:blipFill>
        <p:spPr>
          <a:xfrm>
            <a:off x="0" y="0"/>
            <a:ext cx="12192000" cy="6858000"/>
          </a:xfrm>
          <a:prstGeom prst="rect">
            <a:avLst/>
          </a:prstGeom>
          <a:ln>
            <a:noFill/>
          </a:ln>
          <a:effectLst>
            <a:outerShdw blurRad="190500" algn="tl" rotWithShape="0">
              <a:srgbClr val="000000">
                <a:alpha val="70000"/>
              </a:srgbClr>
            </a:outerShdw>
          </a:effectLst>
        </p:spPr>
      </p:pic>
      <p:sp>
        <p:nvSpPr>
          <p:cNvPr id="2" name="عنوان 1"/>
          <p:cNvSpPr>
            <a:spLocks noGrp="1"/>
          </p:cNvSpPr>
          <p:nvPr>
            <p:ph type="ctrTitle"/>
          </p:nvPr>
        </p:nvSpPr>
        <p:spPr>
          <a:xfrm>
            <a:off x="2305319" y="1378039"/>
            <a:ext cx="8500056" cy="3335629"/>
          </a:xfrm>
        </p:spPr>
        <p:txBody>
          <a:bodyPr>
            <a:noAutofit/>
          </a:bodyPr>
          <a:lstStyle/>
          <a:p>
            <a:pPr>
              <a:lnSpc>
                <a:spcPct val="150000"/>
              </a:lnSpc>
            </a:pPr>
            <a:r>
              <a:rPr lang="ar-SA" sz="3600" b="1" dirty="0"/>
              <a:t>اتحاد سلطات الضرائب في الدول الإسلامية ((</a:t>
            </a:r>
            <a:r>
              <a:rPr lang="en-US" sz="3600" b="1" dirty="0">
                <a:latin typeface="Times New Roman" panose="02020603050405020304" pitchFamily="18" charset="0"/>
              </a:rPr>
              <a:t>ATAIC</a:t>
            </a:r>
            <a:r>
              <a:rPr lang="ar-SA" sz="3600" b="1" dirty="0"/>
              <a:t>))</a:t>
            </a:r>
            <a:r>
              <a:rPr lang="en-US" sz="3600" b="1" dirty="0"/>
              <a:t/>
            </a:r>
            <a:br>
              <a:rPr lang="en-US" sz="3600" b="1" dirty="0"/>
            </a:br>
            <a:r>
              <a:rPr lang="ar-SA" sz="3600" b="1" dirty="0"/>
              <a:t>ورقة عمل بعنوان </a:t>
            </a:r>
            <a:r>
              <a:rPr lang="ar-IQ" sz="3600" b="1" dirty="0" smtClean="0"/>
              <a:t/>
            </a:r>
            <a:br>
              <a:rPr lang="ar-IQ" sz="3600" b="1" dirty="0" smtClean="0"/>
            </a:br>
            <a:r>
              <a:rPr lang="ar-SA" sz="3600" b="1" dirty="0" smtClean="0"/>
              <a:t>((</a:t>
            </a:r>
            <a:r>
              <a:rPr lang="ar-SA" sz="3600" b="1" dirty="0"/>
              <a:t>فجوة الامتثال في ضريبة القيمة المضافة نحو التشخيص الدقيق والمعالجة الجذرية</a:t>
            </a:r>
            <a:r>
              <a:rPr lang="ar-SA" sz="3600" b="1" dirty="0" smtClean="0"/>
              <a:t>))</a:t>
            </a:r>
            <a:endParaRPr lang="en-US" sz="3600" dirty="0"/>
          </a:p>
        </p:txBody>
      </p:sp>
      <p:sp>
        <p:nvSpPr>
          <p:cNvPr id="3" name="عنوان فرعي 2"/>
          <p:cNvSpPr>
            <a:spLocks noGrp="1"/>
          </p:cNvSpPr>
          <p:nvPr>
            <p:ph type="subTitle" idx="1"/>
          </p:nvPr>
        </p:nvSpPr>
        <p:spPr>
          <a:xfrm>
            <a:off x="1287887" y="5009883"/>
            <a:ext cx="4932609" cy="1223492"/>
          </a:xfrm>
        </p:spPr>
        <p:txBody>
          <a:bodyPr>
            <a:noAutofit/>
          </a:bodyPr>
          <a:lstStyle/>
          <a:p>
            <a:r>
              <a:rPr lang="ar-SA" sz="2000" b="1" dirty="0" smtClean="0">
                <a:cs typeface="+mj-cs"/>
              </a:rPr>
              <a:t>اعداد</a:t>
            </a:r>
            <a:r>
              <a:rPr lang="ar-IQ" sz="2000" b="1" dirty="0" smtClean="0">
                <a:cs typeface="+mj-cs"/>
              </a:rPr>
              <a:t>:</a:t>
            </a:r>
            <a:r>
              <a:rPr lang="ar-SA" sz="2000" b="1" dirty="0" smtClean="0">
                <a:cs typeface="+mj-cs"/>
              </a:rPr>
              <a:t> </a:t>
            </a:r>
            <a:r>
              <a:rPr lang="ar-SA" sz="2000" b="1" dirty="0">
                <a:cs typeface="+mj-cs"/>
              </a:rPr>
              <a:t>بهاء عبدالحسين صادق </a:t>
            </a:r>
            <a:endParaRPr lang="ar-IQ" sz="2000" b="1" dirty="0" smtClean="0">
              <a:cs typeface="+mj-cs"/>
            </a:endParaRPr>
          </a:p>
          <a:p>
            <a:r>
              <a:rPr lang="ar-SA" sz="2000" b="1" dirty="0" smtClean="0">
                <a:cs typeface="+mj-cs"/>
              </a:rPr>
              <a:t> </a:t>
            </a:r>
            <a:r>
              <a:rPr lang="ar-SA" sz="2000" b="1" dirty="0">
                <a:cs typeface="+mj-cs"/>
              </a:rPr>
              <a:t>مسؤول شعبة المبيعات </a:t>
            </a:r>
            <a:r>
              <a:rPr lang="ar-IQ" sz="2000" b="1" dirty="0" smtClean="0">
                <a:cs typeface="+mj-cs"/>
              </a:rPr>
              <a:t>/</a:t>
            </a:r>
            <a:r>
              <a:rPr lang="ar-SA" sz="2000" b="1" dirty="0" smtClean="0">
                <a:cs typeface="+mj-cs"/>
              </a:rPr>
              <a:t> </a:t>
            </a:r>
            <a:r>
              <a:rPr lang="ar-SA" sz="2000" b="1" dirty="0">
                <a:cs typeface="+mj-cs"/>
              </a:rPr>
              <a:t>قسم الاستقطاع </a:t>
            </a:r>
            <a:r>
              <a:rPr lang="ar-SA" sz="2000" b="1" dirty="0" smtClean="0">
                <a:cs typeface="+mj-cs"/>
              </a:rPr>
              <a:t>المباشر</a:t>
            </a:r>
            <a:r>
              <a:rPr lang="en-US" sz="2000" b="1" dirty="0" smtClean="0">
                <a:cs typeface="+mj-cs"/>
              </a:rPr>
              <a:t> </a:t>
            </a:r>
            <a:endParaRPr lang="ar-IQ" sz="2000" b="1" dirty="0" smtClean="0">
              <a:cs typeface="+mj-cs"/>
            </a:endParaRPr>
          </a:p>
          <a:p>
            <a:r>
              <a:rPr lang="ar-IQ" sz="2000" b="1" dirty="0" smtClean="0">
                <a:cs typeface="+mj-cs"/>
              </a:rPr>
              <a:t> </a:t>
            </a:r>
            <a:r>
              <a:rPr lang="ar-IQ" sz="2000" b="1" dirty="0" smtClean="0">
                <a:cs typeface="+mj-cs"/>
              </a:rPr>
              <a:t>الهيئة العامة للضرائب / جمهورية العراق</a:t>
            </a:r>
            <a:endParaRPr lang="en-US" sz="2000" dirty="0">
              <a:cs typeface="+mj-cs"/>
            </a:endParaRPr>
          </a:p>
          <a:p>
            <a:endParaRPr lang="en-US" sz="2000" dirty="0">
              <a:cs typeface="+mj-cs"/>
            </a:endParaRPr>
          </a:p>
        </p:txBody>
      </p:sp>
      <p:pic>
        <p:nvPicPr>
          <p:cNvPr id="8" name="صورة 7" descr="zinaf"/>
          <p:cNvPicPr/>
          <p:nvPr/>
        </p:nvPicPr>
        <p:blipFill>
          <a:blip r:embed="rId4">
            <a:extLst>
              <a:ext uri="{BEBA8EAE-BF5A-486C-A8C5-ECC9F3942E4B}">
                <a14:imgProps xmlns:a14="http://schemas.microsoft.com/office/drawing/2010/main">
                  <a14:imgLayer r:embed="rId5">
                    <a14:imgEffect>
                      <a14:saturation sat="300000"/>
                    </a14:imgEffect>
                  </a14:imgLayer>
                </a14:imgProps>
              </a:ext>
            </a:extLst>
          </a:blip>
          <a:srcRect/>
          <a:stretch>
            <a:fillRect/>
          </a:stretch>
        </p:blipFill>
        <p:spPr bwMode="auto">
          <a:xfrm>
            <a:off x="888643" y="1023874"/>
            <a:ext cx="1352282" cy="1410236"/>
          </a:xfrm>
          <a:prstGeom prst="roundRect">
            <a:avLst>
              <a:gd name="adj" fmla="val 19070"/>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69781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صورة 6"/>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10070206" cy="381850"/>
          </a:xfrm>
        </p:spPr>
        <p:txBody>
          <a:bodyPr>
            <a:noAutofit/>
          </a:bodyPr>
          <a:lstStyle/>
          <a:p>
            <a:pPr algn="ctr"/>
            <a:r>
              <a:rPr lang="ar-IQ" sz="2800" b="1" dirty="0" smtClean="0"/>
              <a:t>المحتويات</a:t>
            </a:r>
            <a:endParaRPr lang="en-US" sz="2800" b="1" dirty="0"/>
          </a:p>
        </p:txBody>
      </p:sp>
      <p:sp>
        <p:nvSpPr>
          <p:cNvPr id="3" name="عنصر نائب للمحتوى 2"/>
          <p:cNvSpPr>
            <a:spLocks noGrp="1"/>
          </p:cNvSpPr>
          <p:nvPr>
            <p:ph idx="1"/>
          </p:nvPr>
        </p:nvSpPr>
        <p:spPr>
          <a:xfrm>
            <a:off x="838200" y="811367"/>
            <a:ext cx="8962623" cy="5666705"/>
          </a:xfrm>
        </p:spPr>
        <p:txBody>
          <a:bodyPr>
            <a:noAutofit/>
          </a:bodyPr>
          <a:lstStyle/>
          <a:p>
            <a:pPr marL="0" indent="0">
              <a:buNone/>
            </a:pPr>
            <a:r>
              <a:rPr lang="ar-IQ" sz="1700" b="1" dirty="0" smtClean="0">
                <a:cs typeface="+mj-cs"/>
              </a:rPr>
              <a:t>المقدمة</a:t>
            </a:r>
          </a:p>
          <a:p>
            <a:pPr marL="0" indent="0">
              <a:buNone/>
            </a:pPr>
            <a:r>
              <a:rPr lang="ar-SA" sz="1700" b="1" dirty="0">
                <a:cs typeface="+mj-cs"/>
              </a:rPr>
              <a:t>أولاً: مفهوم ضريبة </a:t>
            </a:r>
            <a:r>
              <a:rPr lang="ar-SA" sz="1700" b="1" dirty="0" smtClean="0">
                <a:cs typeface="+mj-cs"/>
              </a:rPr>
              <a:t>المبيعات</a:t>
            </a:r>
            <a:endParaRPr lang="ar-IQ" sz="1700" b="1" dirty="0" smtClean="0">
              <a:cs typeface="+mj-cs"/>
            </a:endParaRPr>
          </a:p>
          <a:p>
            <a:pPr marL="0" indent="0">
              <a:buNone/>
            </a:pPr>
            <a:r>
              <a:rPr lang="ar-SA" sz="1700" b="1" dirty="0">
                <a:cs typeface="+mj-cs"/>
              </a:rPr>
              <a:t>ثانياً: نشأة ضريبة المبيعات في العراق</a:t>
            </a:r>
            <a:endParaRPr lang="en-US" sz="1700" b="1" dirty="0">
              <a:cs typeface="+mj-cs"/>
            </a:endParaRPr>
          </a:p>
          <a:p>
            <a:pPr marL="0" indent="0">
              <a:buNone/>
            </a:pPr>
            <a:r>
              <a:rPr lang="ar-SA" sz="1700" b="1" dirty="0">
                <a:cs typeface="+mj-cs"/>
              </a:rPr>
              <a:t>ثالثاً: التطور التشريعي لضريبة المبيعات</a:t>
            </a:r>
            <a:endParaRPr lang="en-US" sz="1700" b="1" dirty="0">
              <a:cs typeface="+mj-cs"/>
            </a:endParaRPr>
          </a:p>
          <a:p>
            <a:pPr marL="0" indent="0">
              <a:buNone/>
            </a:pPr>
            <a:r>
              <a:rPr lang="ar-SA" sz="1700" b="1" dirty="0">
                <a:cs typeface="+mj-cs"/>
              </a:rPr>
              <a:t>رابعاً: التوسع في نطاق ضريبة المبيعات</a:t>
            </a:r>
            <a:endParaRPr lang="en-US" sz="1700" b="1" dirty="0">
              <a:cs typeface="+mj-cs"/>
            </a:endParaRPr>
          </a:p>
          <a:p>
            <a:pPr marL="0" indent="0">
              <a:buNone/>
            </a:pPr>
            <a:r>
              <a:rPr lang="ar-SA" sz="1700" b="1" dirty="0">
                <a:cs typeface="+mj-cs"/>
              </a:rPr>
              <a:t>خامساً: أهم خصائص النظام العراقي لضريبة المبيعات</a:t>
            </a:r>
            <a:endParaRPr lang="en-US" sz="1700" b="1" dirty="0">
              <a:cs typeface="+mj-cs"/>
            </a:endParaRPr>
          </a:p>
          <a:p>
            <a:pPr marL="0" indent="0">
              <a:buNone/>
            </a:pPr>
            <a:r>
              <a:rPr lang="ar-SA" sz="1700" b="1" dirty="0">
                <a:cs typeface="+mj-cs"/>
              </a:rPr>
              <a:t>سادساً: فجوة الامتثال في ضريبة المبيعات</a:t>
            </a:r>
            <a:endParaRPr lang="en-US" sz="1700" b="1" dirty="0">
              <a:cs typeface="+mj-cs"/>
            </a:endParaRPr>
          </a:p>
          <a:p>
            <a:pPr marL="0" indent="0">
              <a:buNone/>
            </a:pPr>
            <a:r>
              <a:rPr lang="ar-SA" sz="1700" b="1" dirty="0">
                <a:cs typeface="+mj-cs"/>
              </a:rPr>
              <a:t>سابعاً: مسببات فجوة الامتثال</a:t>
            </a:r>
            <a:endParaRPr lang="en-US" sz="1700" b="1" dirty="0">
              <a:cs typeface="+mj-cs"/>
            </a:endParaRPr>
          </a:p>
          <a:p>
            <a:pPr marL="0" indent="0">
              <a:buNone/>
            </a:pPr>
            <a:r>
              <a:rPr lang="ar-SA" sz="1700" b="1" dirty="0">
                <a:cs typeface="+mj-cs"/>
              </a:rPr>
              <a:t>ثامناً: إجراءات الحد من فجوة الامتثال </a:t>
            </a:r>
            <a:r>
              <a:rPr lang="ar-SA" sz="1700" b="1" dirty="0" smtClean="0">
                <a:cs typeface="+mj-cs"/>
              </a:rPr>
              <a:t>الضريبي</a:t>
            </a:r>
            <a:endParaRPr lang="ar-IQ" sz="1700" b="1" dirty="0" smtClean="0">
              <a:cs typeface="+mj-cs"/>
            </a:endParaRPr>
          </a:p>
          <a:p>
            <a:pPr marL="0" indent="0">
              <a:buNone/>
            </a:pPr>
            <a:r>
              <a:rPr lang="ar-SA" sz="1700" b="1" dirty="0">
                <a:cs typeface="+mj-cs"/>
              </a:rPr>
              <a:t>تاسعاً: الربط البيني وتبادل المعلومات</a:t>
            </a:r>
            <a:endParaRPr lang="en-US" sz="1700" b="1" dirty="0">
              <a:cs typeface="+mj-cs"/>
            </a:endParaRPr>
          </a:p>
          <a:p>
            <a:pPr marL="0" indent="0">
              <a:buNone/>
            </a:pPr>
            <a:r>
              <a:rPr lang="ar-SA" sz="1700" b="1" dirty="0">
                <a:cs typeface="+mj-cs"/>
              </a:rPr>
              <a:t>عاشراً: الانتقال من الرقابة التقليدية إلى الإدارة المبنية على المخاطر</a:t>
            </a:r>
            <a:endParaRPr lang="en-US" sz="1700" b="1" dirty="0">
              <a:cs typeface="+mj-cs"/>
            </a:endParaRPr>
          </a:p>
          <a:p>
            <a:pPr marL="0" indent="0">
              <a:buNone/>
            </a:pPr>
            <a:r>
              <a:rPr lang="ar-SA" sz="1700" b="1" dirty="0">
                <a:cs typeface="+mj-cs"/>
              </a:rPr>
              <a:t>الحادي عشر: أثر ضريبة المبيعات على </a:t>
            </a:r>
            <a:r>
              <a:rPr lang="ar-SA" sz="1700" b="1" dirty="0" smtClean="0">
                <a:cs typeface="+mj-cs"/>
              </a:rPr>
              <a:t>الاقتصاد</a:t>
            </a:r>
            <a:endParaRPr lang="ar-IQ" sz="1700" b="1" dirty="0" smtClean="0">
              <a:cs typeface="+mj-cs"/>
            </a:endParaRPr>
          </a:p>
          <a:p>
            <a:pPr marL="0" indent="0">
              <a:buNone/>
            </a:pPr>
            <a:r>
              <a:rPr lang="ar-SA" sz="1700" b="1" dirty="0">
                <a:cs typeface="+mj-cs"/>
              </a:rPr>
              <a:t>الثاني عشر: دور التعاون الدولي</a:t>
            </a:r>
            <a:endParaRPr lang="en-US" sz="1700" b="1" dirty="0">
              <a:cs typeface="+mj-cs"/>
            </a:endParaRPr>
          </a:p>
          <a:p>
            <a:pPr marL="0" indent="0">
              <a:buNone/>
            </a:pPr>
            <a:r>
              <a:rPr lang="ar-SA" sz="1700" b="1" dirty="0">
                <a:cs typeface="+mj-cs"/>
              </a:rPr>
              <a:t>الثالث عشر: الرؤية المستقبلية لضريبة المبيعات في العراق</a:t>
            </a:r>
            <a:endParaRPr lang="en-US" sz="1700" b="1" dirty="0">
              <a:cs typeface="+mj-cs"/>
            </a:endParaRPr>
          </a:p>
          <a:p>
            <a:pPr marL="0" indent="0">
              <a:buNone/>
            </a:pPr>
            <a:r>
              <a:rPr lang="ar-SA" sz="1700" b="1" dirty="0">
                <a:cs typeface="+mj-cs"/>
              </a:rPr>
              <a:t>الرابع عشر: الخلاصة</a:t>
            </a:r>
            <a:endParaRPr lang="en-US" sz="1700" b="1" dirty="0">
              <a:cs typeface="+mj-cs"/>
            </a:endParaRPr>
          </a:p>
          <a:p>
            <a:pPr marL="0" indent="0">
              <a:buNone/>
            </a:pPr>
            <a:r>
              <a:rPr lang="ar-SA" sz="1700" b="1" dirty="0">
                <a:cs typeface="+mj-cs"/>
              </a:rPr>
              <a:t>الخاتمة</a:t>
            </a:r>
            <a:endParaRPr lang="en-US" sz="1700" b="1" dirty="0">
              <a:cs typeface="+mj-cs"/>
            </a:endParaRPr>
          </a:p>
          <a:p>
            <a:pPr marL="0" indent="0">
              <a:buNone/>
            </a:pPr>
            <a:endParaRPr lang="en-US" sz="1700" b="1" dirty="0">
              <a:cs typeface="+mj-cs"/>
            </a:endParaRPr>
          </a:p>
          <a:p>
            <a:pPr marL="0" indent="0">
              <a:buNone/>
            </a:pPr>
            <a:endParaRPr lang="en-US" sz="1700" b="1" dirty="0">
              <a:cs typeface="+mj-cs"/>
            </a:endParaRPr>
          </a:p>
          <a:p>
            <a:endParaRPr lang="en-US" sz="1700" b="1" dirty="0">
              <a:cs typeface="+mj-cs"/>
            </a:endParaRPr>
          </a:p>
        </p:txBody>
      </p:sp>
    </p:spTree>
    <p:extLst>
      <p:ext uri="{BB962C8B-B14F-4D97-AF65-F5344CB8AC3E}">
        <p14:creationId xmlns:p14="http://schemas.microsoft.com/office/powerpoint/2010/main" val="3656092424"/>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199" y="365125"/>
            <a:ext cx="10817179" cy="613669"/>
          </a:xfrm>
        </p:spPr>
        <p:txBody>
          <a:bodyPr>
            <a:normAutofit/>
          </a:bodyPr>
          <a:lstStyle/>
          <a:p>
            <a:r>
              <a:rPr lang="ar-SA" sz="3200" b="1" dirty="0" smtClean="0"/>
              <a:t>المقدمـــــــــــة</a:t>
            </a:r>
            <a:endParaRPr lang="en-US" sz="3200" dirty="0"/>
          </a:p>
        </p:txBody>
      </p:sp>
      <p:sp>
        <p:nvSpPr>
          <p:cNvPr id="3" name="عنصر نائب للمحتوى 2"/>
          <p:cNvSpPr>
            <a:spLocks noGrp="1"/>
          </p:cNvSpPr>
          <p:nvPr>
            <p:ph idx="1"/>
          </p:nvPr>
        </p:nvSpPr>
        <p:spPr>
          <a:xfrm>
            <a:off x="2498501" y="1133342"/>
            <a:ext cx="9156878" cy="5190185"/>
          </a:xfrm>
        </p:spPr>
        <p:txBody>
          <a:bodyPr>
            <a:normAutofit/>
          </a:bodyPr>
          <a:lstStyle/>
          <a:p>
            <a:pPr marL="0" indent="0" algn="just">
              <a:buNone/>
            </a:pPr>
            <a:r>
              <a:rPr lang="ar-SA" sz="2000" dirty="0">
                <a:cs typeface="+mj-cs"/>
              </a:rPr>
              <a:t>تُعد الضرائب على الاستهلاك من أهم الأدوات التي تعتمد عليها الدول في تعبئة الموارد العامة، لما تتميز به من قدرة على توفير إيرادات مستقرة نسبياً، فضلاً عن ارتباطها بالنشاط الاقتصادي وحجم الاستهلاك المحلي.</a:t>
            </a:r>
            <a:endParaRPr lang="en-US" sz="2000" dirty="0">
              <a:cs typeface="+mj-cs"/>
            </a:endParaRPr>
          </a:p>
          <a:p>
            <a:pPr marL="0" indent="0" algn="just">
              <a:buNone/>
            </a:pPr>
            <a:r>
              <a:rPr lang="ar-SA" sz="2000" dirty="0">
                <a:cs typeface="+mj-cs"/>
              </a:rPr>
              <a:t>وتكتسب الضرائب غير المباشرة أهمية خاصة في الاقتصادات التي تسعى إلى تنويع مصادر الإيرادات العامة وتقليل الاعتماد على مصدر واحد للإيرادات، ولا سيما الاقتصادات التي تتأثر إيراداتها بدرجة كبيرة بتقلبات أسعار الموارد الطبيعية.</a:t>
            </a:r>
            <a:endParaRPr lang="en-US" sz="2000" dirty="0">
              <a:cs typeface="+mj-cs"/>
            </a:endParaRPr>
          </a:p>
          <a:p>
            <a:pPr marL="0" indent="0" algn="just">
              <a:buNone/>
            </a:pPr>
            <a:r>
              <a:rPr lang="ar-SA" sz="2000" dirty="0">
                <a:cs typeface="+mj-cs"/>
              </a:rPr>
              <a:t>وفي العراق، تمثل ضريبة المبيعات أحد أشكال الضرائب غير المباشرة التي تطورت بصورة تدريجية، إذ بدأ تطبيقها بصورة محدودة عام 1997 على الخدمات المقدمة من فنادق ومطاعم الدرجتين الممتازة والأولى، ثم توسع نطاق فرض الضرائب على المبيعات لاحقاً من خلال تشريعات الموازنات العامة والتعليمات والقرارات التي شملت مجموعة من السلع والخدمات والأنشطة الاقتصادية.</a:t>
            </a:r>
            <a:endParaRPr lang="en-US" sz="2000" dirty="0">
              <a:cs typeface="+mj-cs"/>
            </a:endParaRPr>
          </a:p>
          <a:p>
            <a:pPr marL="0" indent="0" algn="just">
              <a:buNone/>
            </a:pPr>
            <a:r>
              <a:rPr lang="ar-SA" sz="2000" dirty="0">
                <a:cs typeface="+mj-cs"/>
              </a:rPr>
              <a:t>وقد أدى هذا التطور إلى تعدد الأسس القانونية ومجالات التطبيق ومعدلات الضريبة، الأمر الذي أوجد حاجة إلى دراسة التجربة العراقية بصورة شاملة، والبحث في مدى ملاءمة الإطار الحالي لمتطلبات الإدارة الضريبية الحديثة، ولا سيما في ظل التحول الرقمي واتساع النشاط الاقتصادي وتطور أنماط التجارة والاستهلاك.</a:t>
            </a:r>
            <a:endParaRPr lang="en-US" sz="2000" dirty="0">
              <a:cs typeface="+mj-cs"/>
            </a:endParaRPr>
          </a:p>
          <a:p>
            <a:pPr marL="0" indent="0" algn="just">
              <a:buNone/>
            </a:pPr>
            <a:r>
              <a:rPr lang="ar-SA" sz="2000" dirty="0">
                <a:cs typeface="+mj-cs"/>
              </a:rPr>
              <a:t>ومن هنا تأتي أهمية هذه الورقة في استعراض واقع ضريبة المبيعات في العراق، لاسيما وان ضريبة القيمة المضافة لم تطبق في العراق، وتشخيص أبرز التحديات التي تواجه تطبيقها، مع تقديم مجموعة من المقترحات التي يمكن أن تسهم في بناء نظام أكثر وضوحاً وكفاءة وشفافية، ويعزز الامتثال الطوعي ويرفع مستوى الإيرادات غير النفطية</a:t>
            </a:r>
            <a:r>
              <a:rPr lang="ar-SA" sz="2000" dirty="0" smtClean="0">
                <a:cs typeface="+mj-cs"/>
              </a:rPr>
              <a:t>.</a:t>
            </a:r>
            <a:endParaRPr lang="en-US" sz="2000" dirty="0">
              <a:cs typeface="+mj-cs"/>
            </a:endParaRPr>
          </a:p>
        </p:txBody>
      </p:sp>
    </p:spTree>
    <p:extLst>
      <p:ext uri="{BB962C8B-B14F-4D97-AF65-F5344CB8AC3E}">
        <p14:creationId xmlns:p14="http://schemas.microsoft.com/office/powerpoint/2010/main" val="150955309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412123"/>
            <a:ext cx="8460346" cy="785613"/>
          </a:xfrm>
        </p:spPr>
        <p:txBody>
          <a:bodyPr>
            <a:normAutofit/>
          </a:bodyPr>
          <a:lstStyle/>
          <a:p>
            <a:r>
              <a:rPr lang="ar-SA" sz="2800" b="1" dirty="0"/>
              <a:t>أولاً: مفهوم ضريبة </a:t>
            </a:r>
            <a:r>
              <a:rPr lang="ar-SA" sz="2800" b="1" dirty="0" smtClean="0"/>
              <a:t>المبيعات</a:t>
            </a:r>
            <a:endParaRPr lang="en-US" sz="2800" dirty="0"/>
          </a:p>
        </p:txBody>
      </p:sp>
      <p:sp>
        <p:nvSpPr>
          <p:cNvPr id="3" name="عنصر نائب للمحتوى 2"/>
          <p:cNvSpPr>
            <a:spLocks noGrp="1"/>
          </p:cNvSpPr>
          <p:nvPr>
            <p:ph idx="1"/>
          </p:nvPr>
        </p:nvSpPr>
        <p:spPr>
          <a:xfrm>
            <a:off x="2009104" y="1339400"/>
            <a:ext cx="8422783" cy="4468971"/>
          </a:xfrm>
        </p:spPr>
        <p:txBody>
          <a:bodyPr>
            <a:normAutofit/>
          </a:bodyPr>
          <a:lstStyle/>
          <a:p>
            <a:pPr marL="0" indent="0" algn="just">
              <a:buNone/>
            </a:pPr>
            <a:r>
              <a:rPr lang="ar-SA" sz="2000" dirty="0">
                <a:cs typeface="+mj-cs"/>
              </a:rPr>
              <a:t>ضريبة المبيعات هي ضريبة غير مباشرة تفرض على الاستهلاك، وترتبط ببيع السلع أو تقديم الخدمات الخاضعة لها، ويتحملها بالنهائي (المستهلك) وتدفع لمرة واحد عند نقطة البيع النهائية، في حين يتولى المكلف أو الجهة التي تقدم السلعة أو الخدمة استيفاء الضريبة وتوريدها إلى الخزينة العامة وفقاً للتشريع النافذ.</a:t>
            </a:r>
            <a:endParaRPr lang="en-US" sz="2000" dirty="0">
              <a:cs typeface="+mj-cs"/>
            </a:endParaRPr>
          </a:p>
          <a:p>
            <a:pPr marL="0" indent="0" algn="just">
              <a:buNone/>
            </a:pPr>
            <a:r>
              <a:rPr lang="ar-SA" sz="2000" dirty="0">
                <a:cs typeface="+mj-cs"/>
              </a:rPr>
              <a:t>وتتميز بالشفافية إذا يدرك المستهلكون مقدار الضريبة التي يدفعونها مقابل المنتج او الخدمة، ويمكن لها ان تحفز الصناعات المحلية بفرض ضريبة (اعلى) على السلع المستوردة فأن المستهلكون يكونون أكثر عرضة لشراء السلع المحلية (المنافسة) مما يعزز الاقتصاد المحلي ويزيد فرص التوظيف.</a:t>
            </a:r>
            <a:endParaRPr lang="en-US" sz="2000" dirty="0">
              <a:cs typeface="+mj-cs"/>
            </a:endParaRPr>
          </a:p>
          <a:p>
            <a:pPr marL="0" indent="0" algn="just">
              <a:buNone/>
            </a:pPr>
            <a:r>
              <a:rPr lang="ar-SA" sz="2000" dirty="0">
                <a:cs typeface="+mj-cs"/>
              </a:rPr>
              <a:t>وتختلف ضريبة المبيعات عن ضريبة الدخل من حيث الوعاء وطبيعة التحمل؛ فضريبة الدخل تستهدف الدخل أو الربح المتحقق للمكلف، بينما ترتبط ضريبة المبيعات بالاستهلاك أو بالسلع والخدمات المحددة قانوناً.</a:t>
            </a:r>
            <a:endParaRPr lang="en-US" sz="2000" dirty="0">
              <a:cs typeface="+mj-cs"/>
            </a:endParaRPr>
          </a:p>
          <a:p>
            <a:pPr marL="0" indent="0" algn="just">
              <a:buNone/>
            </a:pPr>
            <a:r>
              <a:rPr lang="ar-SA" sz="2000" dirty="0">
                <a:cs typeface="+mj-cs"/>
              </a:rPr>
              <a:t>واوجه التشابه في بعض الجوانب بين ضريبة التقليدية عن ضريبة القيمة المضافة (</a:t>
            </a:r>
            <a:r>
              <a:rPr lang="en-US" sz="2000" dirty="0">
                <a:latin typeface="Times New Roman" panose="02020603050405020304" pitchFamily="18" charset="0"/>
                <a:cs typeface="+mj-cs"/>
              </a:rPr>
              <a:t>VAT</a:t>
            </a:r>
            <a:r>
              <a:rPr lang="en-US" sz="2000" dirty="0">
                <a:latin typeface="Times New Roman" panose="02020603050405020304" pitchFamily="18" charset="0"/>
                <a:cs typeface="Times New Roman" panose="02020603050405020304" pitchFamily="18" charset="0"/>
              </a:rPr>
              <a:t>)</a:t>
            </a:r>
            <a:r>
              <a:rPr lang="ar-SA" sz="2000" dirty="0">
                <a:cs typeface="+mj-cs"/>
              </a:rPr>
              <a:t>)) الا انها تختلفان في طريقة التطبيق وكيفية حسابها، إذ تعتمد ضريبة القيمة المضافة على نظام متعدد المراحل يقوم على خصم ضريبة المدخلات من ضريبة المخرجات، في حين قد تُفرض ضريبة المبيعات على مرحلة أو واقعة بيع محددة وفقاً للتشريع الذي ينظمها.</a:t>
            </a:r>
            <a:endParaRPr lang="en-US" sz="2000" dirty="0">
              <a:cs typeface="+mj-cs"/>
            </a:endParaRPr>
          </a:p>
          <a:p>
            <a:pPr marL="0" indent="0" algn="just">
              <a:buNone/>
            </a:pPr>
            <a:endParaRPr lang="en-US" sz="2000" dirty="0">
              <a:cs typeface="+mj-cs"/>
            </a:endParaRPr>
          </a:p>
        </p:txBody>
      </p:sp>
    </p:spTree>
    <p:extLst>
      <p:ext uri="{BB962C8B-B14F-4D97-AF65-F5344CB8AC3E}">
        <p14:creationId xmlns:p14="http://schemas.microsoft.com/office/powerpoint/2010/main" val="799708580"/>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صورة 5"/>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10778544" cy="806851"/>
          </a:xfrm>
        </p:spPr>
        <p:txBody>
          <a:bodyPr>
            <a:normAutofit/>
          </a:bodyPr>
          <a:lstStyle/>
          <a:p>
            <a:r>
              <a:rPr lang="ar-SA" sz="2800" b="1" dirty="0"/>
              <a:t>ثانياً: نشأة ضريبة المبيعات في </a:t>
            </a:r>
            <a:r>
              <a:rPr lang="ar-SA" sz="2800" b="1" dirty="0" smtClean="0"/>
              <a:t>العراق</a:t>
            </a:r>
            <a:endParaRPr lang="en-US" sz="2800" dirty="0"/>
          </a:p>
        </p:txBody>
      </p:sp>
      <p:sp>
        <p:nvSpPr>
          <p:cNvPr id="3" name="عنصر نائب للمحتوى 2"/>
          <p:cNvSpPr>
            <a:spLocks noGrp="1"/>
          </p:cNvSpPr>
          <p:nvPr>
            <p:ph idx="1"/>
          </p:nvPr>
        </p:nvSpPr>
        <p:spPr>
          <a:xfrm>
            <a:off x="1648496" y="1017432"/>
            <a:ext cx="9968248" cy="5215944"/>
          </a:xfrm>
        </p:spPr>
        <p:txBody>
          <a:bodyPr>
            <a:noAutofit/>
          </a:bodyPr>
          <a:lstStyle/>
          <a:p>
            <a:pPr marL="0" indent="0" algn="just">
              <a:buNone/>
            </a:pPr>
            <a:r>
              <a:rPr lang="ar-SA" sz="2000" dirty="0">
                <a:cs typeface="+mj-cs"/>
              </a:rPr>
              <a:t>بدأ تطبيق ضريبة المبيعات في العراق بموجب </a:t>
            </a:r>
            <a:r>
              <a:rPr lang="ar-SA" sz="2000" b="1" dirty="0">
                <a:cs typeface="+mj-cs"/>
              </a:rPr>
              <a:t>قرار مجلس قيادة الثورة (المنحل) رقم (36) لسنة 1997</a:t>
            </a:r>
            <a:r>
              <a:rPr lang="ar-SA" sz="2000" dirty="0">
                <a:cs typeface="+mj-cs"/>
              </a:rPr>
              <a:t> الصادر بتاريخ </a:t>
            </a:r>
            <a:r>
              <a:rPr lang="ar-IQ" sz="2000" dirty="0" smtClean="0">
                <a:cs typeface="+mj-cs"/>
              </a:rPr>
              <a:t>1997/5/4.</a:t>
            </a:r>
            <a:endParaRPr lang="en-US" sz="2000" dirty="0">
              <a:cs typeface="+mj-cs"/>
            </a:endParaRPr>
          </a:p>
          <a:p>
            <a:pPr marL="0" indent="0" algn="just">
              <a:buNone/>
            </a:pPr>
            <a:r>
              <a:rPr lang="ar-SA" sz="2000" dirty="0">
                <a:cs typeface="+mj-cs"/>
              </a:rPr>
              <a:t>ونص القرار على فرض ضريبة تسمى ضريبة المبيعات بنسبة 10 % على </a:t>
            </a:r>
            <a:r>
              <a:rPr lang="ar-SA" sz="2000" dirty="0" err="1">
                <a:cs typeface="+mj-cs"/>
              </a:rPr>
              <a:t>اقيام</a:t>
            </a:r>
            <a:r>
              <a:rPr lang="ar-SA" sz="2000" dirty="0">
                <a:cs typeface="+mj-cs"/>
              </a:rPr>
              <a:t> جميع الخدمات التي تقدمها </a:t>
            </a:r>
            <a:r>
              <a:rPr lang="ar-SA" sz="2000" b="1" dirty="0">
                <a:cs typeface="+mj-cs"/>
              </a:rPr>
              <a:t>فنادق ومطاعم الدرجتين الممتازة والأولى</a:t>
            </a:r>
            <a:r>
              <a:rPr lang="ar-SA" sz="2000" dirty="0">
                <a:cs typeface="+mj-cs"/>
              </a:rPr>
              <a:t>. كما حدد القرار مسؤولية إدارة المرافق السياحية عن جباية الضريبة وتوريدها إلى وزارة المالية بصورة شهرية.</a:t>
            </a:r>
            <a:endParaRPr lang="en-US" sz="2000" dirty="0">
              <a:cs typeface="+mj-cs"/>
            </a:endParaRPr>
          </a:p>
          <a:p>
            <a:pPr marL="0" indent="0" algn="just">
              <a:buNone/>
            </a:pPr>
            <a:r>
              <a:rPr lang="ar-SA" sz="2000" dirty="0">
                <a:cs typeface="+mj-cs"/>
              </a:rPr>
              <a:t>بموجب تعليمات استيفاء ضريبة المبيعات رقم (7) لسنة 1997، تولت الهيئة العامة للضرائب مسؤولية استيفاء الضريبة ومتابعة جبايتها، كما استحدثت شعبة مختصة بضريبة المبيعات لمسك السجلات ومتابعة المرافق السياحية وإجراء أعمال الرقابة والتدقيق.</a:t>
            </a:r>
            <a:endParaRPr lang="en-US" sz="2000" dirty="0">
              <a:cs typeface="+mj-cs"/>
            </a:endParaRPr>
          </a:p>
          <a:p>
            <a:pPr marL="0" indent="0" algn="just">
              <a:buNone/>
            </a:pPr>
            <a:r>
              <a:rPr lang="ar-SA" sz="2000" dirty="0">
                <a:cs typeface="+mj-cs"/>
              </a:rPr>
              <a:t>وعليه، فإن المرحلة الأولى من تجربة ضريبة المبيعات في العراق اتسمت بما يأتي:</a:t>
            </a:r>
            <a:endParaRPr lang="en-US" sz="2000" dirty="0">
              <a:cs typeface="+mj-cs"/>
            </a:endParaRPr>
          </a:p>
          <a:p>
            <a:pPr lvl="0" algn="just"/>
            <a:r>
              <a:rPr lang="ar-SA" sz="2000" dirty="0">
                <a:cs typeface="+mj-cs"/>
              </a:rPr>
              <a:t>محدودية الوعاء الضريبي.</a:t>
            </a:r>
            <a:endParaRPr lang="en-US" sz="2000" dirty="0">
              <a:cs typeface="+mj-cs"/>
            </a:endParaRPr>
          </a:p>
          <a:p>
            <a:pPr lvl="0" algn="just"/>
            <a:r>
              <a:rPr lang="ar-SA" sz="2000" dirty="0">
                <a:cs typeface="+mj-cs"/>
              </a:rPr>
              <a:t>التركيز على القطاع السياحي.</a:t>
            </a:r>
            <a:endParaRPr lang="en-US" sz="2000" dirty="0">
              <a:cs typeface="+mj-cs"/>
            </a:endParaRPr>
          </a:p>
          <a:p>
            <a:pPr lvl="0" algn="just"/>
            <a:r>
              <a:rPr lang="ar-SA" sz="2000" dirty="0">
                <a:cs typeface="+mj-cs"/>
              </a:rPr>
              <a:t>تحديد الضريبة بنسبة 10%.</a:t>
            </a:r>
            <a:endParaRPr lang="en-US" sz="2000" dirty="0">
              <a:cs typeface="+mj-cs"/>
            </a:endParaRPr>
          </a:p>
          <a:p>
            <a:pPr lvl="0" algn="just"/>
            <a:r>
              <a:rPr lang="ar-SA" sz="2000" dirty="0">
                <a:cs typeface="+mj-cs"/>
              </a:rPr>
              <a:t>اعتماد الجهة المقدمة للخدمة في عملية الاستيفاء.</a:t>
            </a:r>
            <a:endParaRPr lang="en-US" sz="2000" dirty="0">
              <a:cs typeface="+mj-cs"/>
            </a:endParaRPr>
          </a:p>
          <a:p>
            <a:pPr lvl="0" algn="just"/>
            <a:r>
              <a:rPr lang="ar-SA" sz="2000" dirty="0">
                <a:cs typeface="+mj-cs"/>
              </a:rPr>
              <a:t>قيام الإدارة الضريبية بالمتابعة والتدقيق.</a:t>
            </a:r>
            <a:endParaRPr lang="en-US" sz="2000" dirty="0">
              <a:cs typeface="+mj-cs"/>
            </a:endParaRPr>
          </a:p>
          <a:p>
            <a:pPr lvl="0" algn="just"/>
            <a:r>
              <a:rPr lang="ar-SA" sz="2000" dirty="0">
                <a:cs typeface="+mj-cs"/>
              </a:rPr>
              <a:t>عدم وجود نظام عام وشامل لضريبة الاستهلاك على جميع السلع والخدمات.</a:t>
            </a:r>
            <a:endParaRPr lang="en-US" sz="2000" dirty="0">
              <a:cs typeface="+mj-cs"/>
            </a:endParaRPr>
          </a:p>
          <a:p>
            <a:pPr marL="0" indent="0" algn="just">
              <a:buNone/>
            </a:pPr>
            <a:endParaRPr lang="en-US" sz="2000" dirty="0">
              <a:cs typeface="+mj-cs"/>
            </a:endParaRPr>
          </a:p>
        </p:txBody>
      </p:sp>
    </p:spTree>
    <p:extLst>
      <p:ext uri="{BB962C8B-B14F-4D97-AF65-F5344CB8AC3E}">
        <p14:creationId xmlns:p14="http://schemas.microsoft.com/office/powerpoint/2010/main" val="3987374086"/>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5"/>
            <a:ext cx="8344437" cy="755337"/>
          </a:xfrm>
        </p:spPr>
        <p:txBody>
          <a:bodyPr>
            <a:normAutofit/>
          </a:bodyPr>
          <a:lstStyle/>
          <a:p>
            <a:r>
              <a:rPr lang="ar-SA" sz="2800" b="1" dirty="0"/>
              <a:t>ثالثاً: التطور التشريعي لضريبة </a:t>
            </a:r>
            <a:r>
              <a:rPr lang="ar-SA" sz="2800" b="1" dirty="0" smtClean="0"/>
              <a:t>المبيعات</a:t>
            </a:r>
            <a:endParaRPr lang="en-US" sz="2800" dirty="0"/>
          </a:p>
        </p:txBody>
      </p:sp>
      <p:sp>
        <p:nvSpPr>
          <p:cNvPr id="3" name="عنصر نائب للمحتوى 2"/>
          <p:cNvSpPr>
            <a:spLocks noGrp="1"/>
          </p:cNvSpPr>
          <p:nvPr>
            <p:ph idx="1"/>
          </p:nvPr>
        </p:nvSpPr>
        <p:spPr>
          <a:xfrm>
            <a:off x="1300766" y="1210614"/>
            <a:ext cx="8847786" cy="4966349"/>
          </a:xfrm>
        </p:spPr>
        <p:txBody>
          <a:bodyPr>
            <a:normAutofit/>
          </a:bodyPr>
          <a:lstStyle/>
          <a:p>
            <a:pPr marL="0" indent="0" algn="just">
              <a:buNone/>
            </a:pPr>
            <a:r>
              <a:rPr lang="ar-SA" sz="2000" dirty="0">
                <a:cs typeface="+mj-cs"/>
              </a:rPr>
              <a:t>شهدت ضريبة المبيعات في العراق بعد عام 2003 توسعاً تدريجياً في نطاق السلع والخدمات الخاضعة لها.</a:t>
            </a:r>
            <a:endParaRPr lang="en-US" sz="2000" dirty="0">
              <a:cs typeface="+mj-cs"/>
            </a:endParaRPr>
          </a:p>
          <a:p>
            <a:pPr marL="0" indent="0" algn="just">
              <a:buNone/>
            </a:pPr>
            <a:r>
              <a:rPr lang="ar-SA" sz="2000" dirty="0">
                <a:cs typeface="+mj-cs"/>
              </a:rPr>
              <a:t>ولم يأتِ هذا التوسع من خلال قانون موحد وشامل لضريبة المبيعات، وإنما من خلال مجموعة من النصوص الواردة في قوانين الموازنات العامة والقرارات والتعليمات ذات الصلة.</a:t>
            </a:r>
            <a:endParaRPr lang="en-US" sz="2000" dirty="0">
              <a:cs typeface="+mj-cs"/>
            </a:endParaRPr>
          </a:p>
          <a:p>
            <a:pPr marL="0" indent="0" algn="just">
              <a:buNone/>
            </a:pPr>
            <a:r>
              <a:rPr lang="ar-SA" sz="2000" dirty="0">
                <a:cs typeface="+mj-cs"/>
              </a:rPr>
              <a:t>وتشير التشريعات المنشورة من الهيئة العامة للضرائب إلى استمرار العمل بقرار رقم (36) لسنة 1997 الخاص بضريبة المبيعات، إلى جانب صدور </a:t>
            </a:r>
            <a:r>
              <a:rPr lang="ar-SA" sz="2000" b="1" dirty="0">
                <a:cs typeface="+mj-cs"/>
              </a:rPr>
              <a:t>تعليمات فرض وجباية ضريبة المبيعات رقم (5) لسنة 2015</a:t>
            </a:r>
            <a:r>
              <a:rPr lang="en-US" sz="2000" dirty="0">
                <a:cs typeface="+mj-cs"/>
              </a:rPr>
              <a:t>.</a:t>
            </a:r>
          </a:p>
          <a:p>
            <a:pPr marL="0" indent="0" algn="just">
              <a:buNone/>
            </a:pPr>
            <a:r>
              <a:rPr lang="ar-SA" sz="2000" dirty="0">
                <a:cs typeface="+mj-cs"/>
              </a:rPr>
              <a:t>وقد أدى ذلك إلى ظهور مجموعة من الأوعية الضريبية المختلفة، شملت في مراحل متعددة خدمات وسلعاً وأنشطة متنوعة.</a:t>
            </a:r>
            <a:endParaRPr lang="en-US" sz="2000" dirty="0">
              <a:cs typeface="+mj-cs"/>
            </a:endParaRPr>
          </a:p>
          <a:p>
            <a:pPr marL="0" indent="0" algn="just">
              <a:buNone/>
            </a:pPr>
            <a:r>
              <a:rPr lang="ar-SA" sz="2000" dirty="0">
                <a:cs typeface="+mj-cs"/>
              </a:rPr>
              <a:t>ومن أمثلة ذلك:</a:t>
            </a:r>
            <a:endParaRPr lang="en-US" sz="2000" dirty="0">
              <a:cs typeface="+mj-cs"/>
            </a:endParaRPr>
          </a:p>
          <a:p>
            <a:pPr lvl="0" algn="just"/>
            <a:r>
              <a:rPr lang="ar-SA" sz="2000" dirty="0">
                <a:cs typeface="+mj-cs"/>
              </a:rPr>
              <a:t>خدمات الفنادق والمطاعم الدرجة الأولى والممتازة.</a:t>
            </a:r>
            <a:endParaRPr lang="en-US" sz="2000" dirty="0">
              <a:cs typeface="+mj-cs"/>
            </a:endParaRPr>
          </a:p>
          <a:p>
            <a:pPr lvl="0" algn="just"/>
            <a:r>
              <a:rPr lang="ar-SA" sz="2000" dirty="0">
                <a:cs typeface="+mj-cs"/>
              </a:rPr>
              <a:t>ولفترات محدودة شملت (السيارات وتذاكر السفر والسجائر والمشروبات الكحولية ومراكز التسوق وصالونات الحلاقة ومراكز التجميل) بنسب متفاوتة.</a:t>
            </a:r>
            <a:endParaRPr lang="en-US" sz="2000" dirty="0">
              <a:cs typeface="+mj-cs"/>
            </a:endParaRPr>
          </a:p>
          <a:p>
            <a:pPr lvl="0" algn="just"/>
            <a:r>
              <a:rPr lang="ar-SA" sz="2000" dirty="0">
                <a:cs typeface="+mj-cs"/>
              </a:rPr>
              <a:t>سلع وخدمات الهاتف النقال والإنترنت في الفترات التي نصت عليها قوانين الموازنة.</a:t>
            </a:r>
            <a:endParaRPr lang="en-US" sz="2000" dirty="0">
              <a:cs typeface="+mj-cs"/>
            </a:endParaRPr>
          </a:p>
          <a:p>
            <a:pPr marL="0" indent="0" algn="just">
              <a:buNone/>
            </a:pPr>
            <a:endParaRPr lang="en-US" sz="2000" dirty="0">
              <a:cs typeface="+mj-cs"/>
            </a:endParaRPr>
          </a:p>
        </p:txBody>
      </p:sp>
    </p:spTree>
    <p:extLst>
      <p:ext uri="{BB962C8B-B14F-4D97-AF65-F5344CB8AC3E}">
        <p14:creationId xmlns:p14="http://schemas.microsoft.com/office/powerpoint/2010/main" val="1882173365"/>
      </p:ext>
    </p:extLst>
  </p:cSld>
  <p:clrMapOvr>
    <a:masterClrMapping/>
  </p:clrMapOvr>
  <p:transition spd="slow">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708338"/>
            <a:ext cx="10515600" cy="862885"/>
          </a:xfrm>
        </p:spPr>
        <p:txBody>
          <a:bodyPr>
            <a:normAutofit/>
          </a:bodyPr>
          <a:lstStyle/>
          <a:p>
            <a:r>
              <a:rPr lang="ar-SA" sz="2800" b="1" dirty="0"/>
              <a:t>رابعاً: التوسع في نطاق ضريبة </a:t>
            </a:r>
            <a:r>
              <a:rPr lang="ar-SA" sz="2800" b="1" dirty="0" smtClean="0"/>
              <a:t>المبيعات</a:t>
            </a:r>
            <a:endParaRPr lang="en-US" sz="2800" dirty="0"/>
          </a:p>
        </p:txBody>
      </p:sp>
      <p:sp>
        <p:nvSpPr>
          <p:cNvPr id="3" name="عنصر نائب للمحتوى 2"/>
          <p:cNvSpPr>
            <a:spLocks noGrp="1"/>
          </p:cNvSpPr>
          <p:nvPr>
            <p:ph idx="1"/>
          </p:nvPr>
        </p:nvSpPr>
        <p:spPr>
          <a:xfrm>
            <a:off x="3103808" y="1751528"/>
            <a:ext cx="8249992" cy="3644720"/>
          </a:xfrm>
        </p:spPr>
        <p:txBody>
          <a:bodyPr>
            <a:normAutofit/>
          </a:bodyPr>
          <a:lstStyle/>
          <a:p>
            <a:pPr marL="0" indent="0" algn="justLow">
              <a:buNone/>
            </a:pPr>
            <a:r>
              <a:rPr lang="ar-SA" sz="2000" dirty="0" smtClean="0"/>
              <a:t>يمثل </a:t>
            </a:r>
            <a:r>
              <a:rPr lang="ar-SA" sz="2000" dirty="0"/>
              <a:t>التوسع في نطاق الضريبة مرحلة مهمة في تطور النظام الضريبي العراقي.</a:t>
            </a:r>
            <a:endParaRPr lang="en-US" sz="2000" dirty="0"/>
          </a:p>
          <a:p>
            <a:pPr marL="0" indent="0" algn="justLow">
              <a:buNone/>
            </a:pPr>
            <a:r>
              <a:rPr lang="ar-SA" sz="2000" dirty="0"/>
              <a:t>ففي قانون الموازنة العامة الاتحادية لسنة 2018، وردت أحكام تتعلق بفرض ضريبة مبيعات على السلع المباعة في المولات ومراكز التسوق، مع استثناء مفردات البطاقة التموينية، إضافة إلى الخدمات المقدمة في صالونات الحلاقة الرجالية والنسائية، مع النص على اقتناء أجهزة الكاشير الإلكتروني للجهات المشمولة.</a:t>
            </a:r>
            <a:endParaRPr lang="en-US" sz="2000" dirty="0"/>
          </a:p>
          <a:p>
            <a:pPr marL="0" indent="0" algn="justLow">
              <a:buNone/>
            </a:pPr>
            <a:r>
              <a:rPr lang="ar-SA" sz="2000" dirty="0"/>
              <a:t>وتكشف هذه المرحلة عن توجه واضح نحو ربط الضريبة بعمليات البيع الفعلية، واستخدام وسائل تقنية لتوثيق العمليات التجارية.</a:t>
            </a:r>
            <a:endParaRPr lang="en-US" sz="2000" dirty="0"/>
          </a:p>
          <a:p>
            <a:pPr marL="0" indent="0" algn="justLow">
              <a:buNone/>
            </a:pPr>
            <a:r>
              <a:rPr lang="ar-SA" sz="2000" dirty="0"/>
              <a:t>كما تضمنت تشريعات الموازنة في مراحل مختلفة أحكاماً خاصة ببعض السلع المستوردة وبعض الخدمات والأنشطة، بما يعكس استخدام الضرائب غير المباشرة كأداة لزيادة الإيرادات وتنظيم بعض الأنشطة الاقتصادية.</a:t>
            </a:r>
            <a:endParaRPr lang="en-US" sz="2000" dirty="0"/>
          </a:p>
          <a:p>
            <a:pPr marL="0" indent="0" algn="justLow">
              <a:buNone/>
            </a:pPr>
            <a:endParaRPr lang="en-US" sz="2000" dirty="0"/>
          </a:p>
        </p:txBody>
      </p:sp>
    </p:spTree>
    <p:extLst>
      <p:ext uri="{BB962C8B-B14F-4D97-AF65-F5344CB8AC3E}">
        <p14:creationId xmlns:p14="http://schemas.microsoft.com/office/powerpoint/2010/main" val="1463994490"/>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3477296" y="1004552"/>
            <a:ext cx="6684135" cy="686136"/>
          </a:xfrm>
        </p:spPr>
        <p:txBody>
          <a:bodyPr>
            <a:normAutofit/>
          </a:bodyPr>
          <a:lstStyle/>
          <a:p>
            <a:r>
              <a:rPr lang="ar-SA" sz="2800" b="1" dirty="0"/>
              <a:t>خامساً: أهم خصائص النظام العراقي لضريبة </a:t>
            </a:r>
            <a:r>
              <a:rPr lang="ar-SA" sz="2800" b="1" dirty="0" smtClean="0"/>
              <a:t>المبيعات</a:t>
            </a:r>
            <a:endParaRPr lang="en-US" sz="2800" dirty="0"/>
          </a:p>
        </p:txBody>
      </p:sp>
      <p:sp>
        <p:nvSpPr>
          <p:cNvPr id="3" name="عنصر نائب للمحتوى 2"/>
          <p:cNvSpPr>
            <a:spLocks noGrp="1"/>
          </p:cNvSpPr>
          <p:nvPr>
            <p:ph idx="1"/>
          </p:nvPr>
        </p:nvSpPr>
        <p:spPr>
          <a:xfrm>
            <a:off x="1146220" y="1825625"/>
            <a:ext cx="9015211" cy="4351338"/>
          </a:xfrm>
        </p:spPr>
        <p:txBody>
          <a:bodyPr>
            <a:noAutofit/>
          </a:bodyPr>
          <a:lstStyle/>
          <a:p>
            <a:pPr marL="0" indent="0" algn="justLow">
              <a:buNone/>
            </a:pPr>
            <a:r>
              <a:rPr lang="ar-SA" sz="2000" dirty="0">
                <a:cs typeface="+mj-cs"/>
              </a:rPr>
              <a:t>يمكن تحديد أهم خصائص التجربة العراقية بما يأتي:</a:t>
            </a:r>
            <a:endParaRPr lang="en-US" sz="2000" dirty="0">
              <a:cs typeface="+mj-cs"/>
            </a:endParaRPr>
          </a:p>
          <a:p>
            <a:pPr lvl="0" algn="justLow"/>
            <a:r>
              <a:rPr lang="ar-SA" sz="2000" b="1" dirty="0">
                <a:cs typeface="+mj-cs"/>
              </a:rPr>
              <a:t>تعدد الأوعية الضريبية: </a:t>
            </a:r>
            <a:r>
              <a:rPr lang="ar-SA" sz="2000" dirty="0">
                <a:cs typeface="+mj-cs"/>
              </a:rPr>
              <a:t>لا تفرض الضريبة على جميع السلع والخدمات وفق قاعدة واحدة، وإنما تختلف بحسب النص القانوني أو التعليمات أو الموازنة التي أخضعت النشاط أو السلعة للضريبة.</a:t>
            </a:r>
            <a:endParaRPr lang="en-US" sz="2000" dirty="0">
              <a:cs typeface="+mj-cs"/>
            </a:endParaRPr>
          </a:p>
          <a:p>
            <a:pPr lvl="0" algn="justLow"/>
            <a:r>
              <a:rPr lang="ar-SA" sz="2000" b="1" dirty="0">
                <a:cs typeface="+mj-cs"/>
              </a:rPr>
              <a:t>نسب الضريبية: </a:t>
            </a:r>
            <a:r>
              <a:rPr lang="ar-SA" sz="2000" dirty="0">
                <a:cs typeface="+mj-cs"/>
              </a:rPr>
              <a:t>تختلف نسبة الضريبة بحسب طبيعة السلعة أو الخدمة والمرحلة التشريعية التي فرضت فيها.</a:t>
            </a:r>
            <a:endParaRPr lang="en-US" sz="2000" dirty="0">
              <a:cs typeface="+mj-cs"/>
            </a:endParaRPr>
          </a:p>
          <a:p>
            <a:pPr lvl="0" algn="justLow"/>
            <a:r>
              <a:rPr lang="ar-SA" sz="2000" b="1" dirty="0">
                <a:cs typeface="+mj-cs"/>
              </a:rPr>
              <a:t>تعدد الجهات والوقائع المنشئة للضريبة: </a:t>
            </a:r>
            <a:r>
              <a:rPr lang="ar-SA" sz="2000" dirty="0">
                <a:cs typeface="+mj-cs"/>
              </a:rPr>
              <a:t>تختلف طريقة الاستيفاء بحسب نوع النشاط، فقد يتم التحصيل من مقدم الخدمة أو عند الاستيراد أو من خلال نقاط البيع، وفقاً للنصوص النافذة.</a:t>
            </a:r>
            <a:endParaRPr lang="en-US" sz="2000" dirty="0">
              <a:cs typeface="+mj-cs"/>
            </a:endParaRPr>
          </a:p>
          <a:p>
            <a:pPr lvl="0" algn="justLow"/>
            <a:r>
              <a:rPr lang="ar-SA" sz="2000" b="1" dirty="0">
                <a:cs typeface="+mj-cs"/>
              </a:rPr>
              <a:t>ارتباط جزء من النظام بالموازنات السنوية: </a:t>
            </a:r>
            <a:r>
              <a:rPr lang="ar-SA" sz="2000" dirty="0">
                <a:cs typeface="+mj-cs"/>
              </a:rPr>
              <a:t>أدى إدراج بعض الضرائب على السلع والخدمات ضمن قوانين الموازنة إلى ارتباط التطبيق بالتشريعات المالية السنوية، بدلاً من وجود قانون شامل ومستقر ينظم الضريبة.</a:t>
            </a:r>
            <a:endParaRPr lang="en-US" sz="2000" dirty="0">
              <a:cs typeface="+mj-cs"/>
            </a:endParaRPr>
          </a:p>
          <a:p>
            <a:pPr lvl="0" algn="justLow"/>
            <a:r>
              <a:rPr lang="ar-SA" sz="2000" b="1" dirty="0">
                <a:cs typeface="+mj-cs"/>
              </a:rPr>
              <a:t>محدودية نظام الخصم والائتمان الضريبي: </a:t>
            </a:r>
            <a:r>
              <a:rPr lang="ar-SA" sz="2000" dirty="0">
                <a:cs typeface="+mj-cs"/>
              </a:rPr>
              <a:t>لا يقوم النظام العراقي الحالي، بصورته التقليدية، على نظام شامل للخصم بين ضريبة المدخلات والمخرجات كما هو الحال في ضريبة القيمة المضافة.</a:t>
            </a:r>
            <a:endParaRPr lang="en-US" sz="2000" dirty="0">
              <a:cs typeface="+mj-cs"/>
            </a:endParaRPr>
          </a:p>
          <a:p>
            <a:pPr marL="0" indent="0" algn="justLow">
              <a:buNone/>
            </a:pPr>
            <a:endParaRPr lang="en-US" sz="2000" dirty="0">
              <a:cs typeface="+mj-cs"/>
            </a:endParaRPr>
          </a:p>
        </p:txBody>
      </p:sp>
    </p:spTree>
    <p:extLst>
      <p:ext uri="{BB962C8B-B14F-4D97-AF65-F5344CB8AC3E}">
        <p14:creationId xmlns:p14="http://schemas.microsoft.com/office/powerpoint/2010/main" val="2277597141"/>
      </p:ext>
    </p:extLst>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199" y="365126"/>
            <a:ext cx="10752785" cy="793974"/>
          </a:xfrm>
        </p:spPr>
        <p:txBody>
          <a:bodyPr>
            <a:normAutofit/>
          </a:bodyPr>
          <a:lstStyle/>
          <a:p>
            <a:r>
              <a:rPr lang="ar-SA" sz="2800" b="1" dirty="0"/>
              <a:t>سادساً: فجوة الامتثال في ضريبة </a:t>
            </a:r>
            <a:r>
              <a:rPr lang="ar-SA" sz="2800" b="1" dirty="0" smtClean="0"/>
              <a:t>المبيعات</a:t>
            </a:r>
            <a:endParaRPr lang="en-US" sz="2800" dirty="0"/>
          </a:p>
        </p:txBody>
      </p:sp>
      <p:sp>
        <p:nvSpPr>
          <p:cNvPr id="3" name="عنصر نائب للمحتوى 2"/>
          <p:cNvSpPr>
            <a:spLocks noGrp="1"/>
          </p:cNvSpPr>
          <p:nvPr>
            <p:ph idx="1"/>
          </p:nvPr>
        </p:nvSpPr>
        <p:spPr>
          <a:xfrm>
            <a:off x="2279560" y="1043188"/>
            <a:ext cx="9311425" cy="5133775"/>
          </a:xfrm>
        </p:spPr>
        <p:txBody>
          <a:bodyPr>
            <a:noAutofit/>
          </a:bodyPr>
          <a:lstStyle/>
          <a:p>
            <a:pPr marL="0" indent="0" algn="justLow">
              <a:buNone/>
            </a:pPr>
            <a:r>
              <a:rPr lang="ar-SA" sz="1800" dirty="0"/>
              <a:t>يقصد بفجوة الامتثال الفرق بين مقدار الضريبة التي يفترض تحصيلها وفق النشاط الاقتصادي الخاضع، وبين مقدار الضريبة التي يتم التصريح عنها وتحصيلها فعلياً، وتمثل الفرق بين اجمالي الإيرادات الضريبية الواجب تحصيلها قانوناً وما يتم تحصيله فعلياً خلال فترة زمنية محددة وتعكس هذه الفجوة حجم الخسائر المالية الناتجة عن التهرب الضريبي غير </a:t>
            </a:r>
            <a:r>
              <a:rPr lang="ar-SA" sz="1800" dirty="0" smtClean="0"/>
              <a:t>المشروع</a:t>
            </a:r>
            <a:r>
              <a:rPr lang="ar-IQ" sz="1800" dirty="0" smtClean="0"/>
              <a:t>.</a:t>
            </a:r>
            <a:endParaRPr lang="en-US" sz="1800" dirty="0"/>
          </a:p>
          <a:p>
            <a:pPr marL="0" indent="0" algn="justLow">
              <a:buNone/>
            </a:pPr>
            <a:r>
              <a:rPr lang="ar-SA" sz="1800" b="1" dirty="0"/>
              <a:t>وتعد فجوة الامتثال من أهم التحديات التي تواجه الإدارة الضريبية، ويمكن أن تنشأ نتيجة مجموعة من العوامل، منها:</a:t>
            </a:r>
            <a:endParaRPr lang="en-US" sz="1800" b="1" dirty="0"/>
          </a:p>
          <a:p>
            <a:pPr lvl="0" algn="justLow"/>
            <a:r>
              <a:rPr lang="ar-SA" sz="1800" b="1" dirty="0"/>
              <a:t>عدم تسجيل بعض الأنشطة: </a:t>
            </a:r>
            <a:r>
              <a:rPr lang="ar-SA" sz="1800" dirty="0"/>
              <a:t>وجود أنشطة اقتصادية غير مسجلة أو غير محدثة البيانات يؤدي إلى عدم دخولها ضمن قاعدة المكلفين.</a:t>
            </a:r>
            <a:endParaRPr lang="en-US" sz="1800" dirty="0"/>
          </a:p>
          <a:p>
            <a:pPr lvl="0" algn="justLow"/>
            <a:r>
              <a:rPr lang="ar-SA" sz="1800" b="1" dirty="0"/>
              <a:t>عدم التصريح عن كامل المبيعات: </a:t>
            </a:r>
            <a:r>
              <a:rPr lang="ar-SA" sz="1800" dirty="0"/>
              <a:t>قد لا يتم تسجيل جميع العمليات التجارية أو الخدمية، ولا سيما في المعاملات النقدية.</a:t>
            </a:r>
            <a:endParaRPr lang="en-US" sz="1800" dirty="0"/>
          </a:p>
          <a:p>
            <a:pPr lvl="0" algn="justLow"/>
            <a:r>
              <a:rPr lang="ar-SA" sz="1800" b="1" dirty="0"/>
              <a:t>التهرب الضريبي: </a:t>
            </a:r>
            <a:r>
              <a:rPr lang="ar-SA" sz="1800" dirty="0"/>
              <a:t>إخفاء المكلفين لدخولهم الحقيقية او تضخيم النفقات لتقليل الضرائب.</a:t>
            </a:r>
            <a:endParaRPr lang="en-US" sz="1800" dirty="0"/>
          </a:p>
          <a:p>
            <a:pPr lvl="0" algn="justLow"/>
            <a:r>
              <a:rPr lang="ar-SA" sz="1800" b="1" dirty="0"/>
              <a:t>التعاملات النقدية: </a:t>
            </a:r>
            <a:r>
              <a:rPr lang="ar-SA" sz="1800" dirty="0"/>
              <a:t>يزيد الاعتماد الكبير على النقد من صعوبة تتبع حركة المبيعات ومطابقة الإيرادات الفعلية مع ما يصرح عنه المكلف.</a:t>
            </a:r>
            <a:endParaRPr lang="en-US" sz="1800" dirty="0"/>
          </a:p>
          <a:p>
            <a:pPr lvl="0" algn="justLow"/>
            <a:r>
              <a:rPr lang="ar-SA" sz="1800" b="1" dirty="0"/>
              <a:t>تعدد الأنشطة الاقتصادية: </a:t>
            </a:r>
            <a:r>
              <a:rPr lang="ar-SA" sz="1800" dirty="0"/>
              <a:t>قد يمارس المكلف أكثر من نشاط، وقد تختلف المعاملة الضريبية لكل نشاط، مما يزيد من تعقيد عملية التحقق، وايضاً هناك أنشطة اقتصادية غير رسمية لا تدخل في مظلة التسجيل الضريبي.</a:t>
            </a:r>
            <a:endParaRPr lang="en-US" sz="1800" dirty="0"/>
          </a:p>
          <a:p>
            <a:pPr lvl="0" algn="justLow"/>
            <a:r>
              <a:rPr lang="ar-SA" sz="1800" b="1" dirty="0"/>
              <a:t>ضعف الترابط بين قواعد البيانات: </a:t>
            </a:r>
            <a:r>
              <a:rPr lang="ar-SA" sz="1800" dirty="0"/>
              <a:t>عدم التكامل الكامل بين بيانات الضرائب </a:t>
            </a:r>
            <a:r>
              <a:rPr lang="ar-SA" sz="1800" dirty="0" err="1"/>
              <a:t>والكمارك</a:t>
            </a:r>
            <a:r>
              <a:rPr lang="ar-SA" sz="1800" dirty="0"/>
              <a:t> والتسجيل التجاري والمصارف والدفع الإلكتروني وغيرها من الجهات قد يحد من قدرة الإدارة على بناء ملف ضريبي متكامل للمكلف.</a:t>
            </a:r>
            <a:endParaRPr lang="en-US" sz="1800" dirty="0"/>
          </a:p>
          <a:p>
            <a:pPr lvl="0" algn="justLow"/>
            <a:r>
              <a:rPr lang="ar-SA" sz="1800" b="1" dirty="0"/>
              <a:t>تعقيد القوانين: </a:t>
            </a:r>
            <a:r>
              <a:rPr lang="ar-SA" sz="1800" dirty="0"/>
              <a:t>صعوبة التشريعات الضريبية وكثرة الإجراءات الإدارية ترفع تكاليف الالتزام على المكلفين.</a:t>
            </a:r>
            <a:endParaRPr lang="en-US" sz="1800" dirty="0"/>
          </a:p>
          <a:p>
            <a:pPr lvl="0" algn="justLow"/>
            <a:r>
              <a:rPr lang="ar-SA" sz="1800" b="1" dirty="0"/>
              <a:t>ضعف الرقابة: </a:t>
            </a:r>
            <a:r>
              <a:rPr lang="ar-SA" sz="1800" dirty="0"/>
              <a:t>قصور آليات الفحص الضريبي والمتابعة لمدى الإدارات الضريبية وكشف المخالفات</a:t>
            </a:r>
            <a:r>
              <a:rPr lang="ar-SA" sz="1800" dirty="0" smtClean="0"/>
              <a:t>.</a:t>
            </a:r>
            <a:endParaRPr lang="en-US" sz="1800" dirty="0"/>
          </a:p>
        </p:txBody>
      </p:sp>
    </p:spTree>
    <p:extLst>
      <p:ext uri="{BB962C8B-B14F-4D97-AF65-F5344CB8AC3E}">
        <p14:creationId xmlns:p14="http://schemas.microsoft.com/office/powerpoint/2010/main" val="2075748472"/>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8241406" cy="600790"/>
          </a:xfrm>
        </p:spPr>
        <p:txBody>
          <a:bodyPr>
            <a:normAutofit/>
          </a:bodyPr>
          <a:lstStyle/>
          <a:p>
            <a:r>
              <a:rPr lang="ar-SA" sz="2800" b="1" dirty="0"/>
              <a:t>سابعاً: مسببات فجوة </a:t>
            </a:r>
            <a:r>
              <a:rPr lang="ar-SA" sz="2800" b="1" dirty="0" smtClean="0"/>
              <a:t>الامتثال</a:t>
            </a:r>
            <a:endParaRPr lang="en-US" sz="2800" dirty="0"/>
          </a:p>
        </p:txBody>
      </p:sp>
      <p:sp>
        <p:nvSpPr>
          <p:cNvPr id="3" name="عنصر نائب للمحتوى 2"/>
          <p:cNvSpPr>
            <a:spLocks noGrp="1"/>
          </p:cNvSpPr>
          <p:nvPr>
            <p:ph idx="1"/>
          </p:nvPr>
        </p:nvSpPr>
        <p:spPr>
          <a:xfrm>
            <a:off x="5782615" y="1352280"/>
            <a:ext cx="5254580" cy="4708772"/>
          </a:xfrm>
        </p:spPr>
        <p:txBody>
          <a:bodyPr>
            <a:noAutofit/>
          </a:bodyPr>
          <a:lstStyle/>
          <a:p>
            <a:pPr marL="0" indent="0" algn="justLow">
              <a:buNone/>
            </a:pPr>
            <a:r>
              <a:rPr lang="ar-SA" sz="2000" dirty="0" smtClean="0">
                <a:cs typeface="+mj-cs"/>
              </a:rPr>
              <a:t>يمكن تصنيف مسببات فجوة الامتثال إلى أربعة محاور رئيسية:</a:t>
            </a:r>
            <a:endParaRPr lang="en-US" sz="2000" dirty="0" smtClean="0">
              <a:cs typeface="+mj-cs"/>
            </a:endParaRPr>
          </a:p>
          <a:p>
            <a:pPr marL="0" indent="0" algn="justLow">
              <a:buNone/>
            </a:pPr>
            <a:r>
              <a:rPr lang="ar-SA" sz="2000" b="1" dirty="0" smtClean="0">
                <a:cs typeface="+mj-cs"/>
              </a:rPr>
              <a:t>المحور الأول: تشريعي</a:t>
            </a:r>
            <a:endParaRPr lang="en-US" sz="2000" b="1" dirty="0" smtClean="0">
              <a:cs typeface="+mj-cs"/>
            </a:endParaRPr>
          </a:p>
          <a:p>
            <a:pPr lvl="0" algn="justLow"/>
            <a:r>
              <a:rPr lang="ar-SA" sz="2000" dirty="0" smtClean="0">
                <a:cs typeface="+mj-cs"/>
              </a:rPr>
              <a:t>تعدد النصوص المنظمة للضريبة.</a:t>
            </a:r>
            <a:endParaRPr lang="en-US" sz="2000" dirty="0" smtClean="0">
              <a:cs typeface="+mj-cs"/>
            </a:endParaRPr>
          </a:p>
          <a:p>
            <a:pPr lvl="0" algn="justLow"/>
            <a:r>
              <a:rPr lang="ar-SA" sz="2000" dirty="0" smtClean="0">
                <a:cs typeface="+mj-cs"/>
              </a:rPr>
              <a:t>وجود أحكام موزعة بين قوانين الموازنات والتعليمات والقرارات.</a:t>
            </a:r>
            <a:endParaRPr lang="en-US" sz="2000" dirty="0" smtClean="0">
              <a:cs typeface="+mj-cs"/>
            </a:endParaRPr>
          </a:p>
          <a:p>
            <a:pPr lvl="0" algn="justLow"/>
            <a:r>
              <a:rPr lang="ar-SA" sz="2000" dirty="0" smtClean="0">
                <a:cs typeface="+mj-cs"/>
              </a:rPr>
              <a:t>الحاجة إلى توحيد المفاهيم والتعريفات.</a:t>
            </a:r>
            <a:endParaRPr lang="en-US" sz="2000" dirty="0" smtClean="0">
              <a:cs typeface="+mj-cs"/>
            </a:endParaRPr>
          </a:p>
          <a:p>
            <a:pPr lvl="0" algn="justLow"/>
            <a:r>
              <a:rPr lang="ar-SA" sz="2000" dirty="0" smtClean="0">
                <a:cs typeface="+mj-cs"/>
              </a:rPr>
              <a:t>عدم وجود إطار تشريعي شامل ومستقر لضريبة المبيعات.</a:t>
            </a:r>
            <a:endParaRPr lang="en-US" sz="2000" dirty="0" smtClean="0">
              <a:cs typeface="+mj-cs"/>
            </a:endParaRPr>
          </a:p>
          <a:p>
            <a:pPr marL="0" indent="0" algn="justLow">
              <a:buNone/>
            </a:pPr>
            <a:r>
              <a:rPr lang="ar-SA" sz="2000" b="1" dirty="0" smtClean="0">
                <a:cs typeface="+mj-cs"/>
              </a:rPr>
              <a:t>المحور الثاني: إداري</a:t>
            </a:r>
            <a:endParaRPr lang="en-US" sz="2000" b="1" dirty="0" smtClean="0">
              <a:cs typeface="+mj-cs"/>
            </a:endParaRPr>
          </a:p>
          <a:p>
            <a:pPr lvl="0" algn="justLow"/>
            <a:r>
              <a:rPr lang="ar-SA" sz="2000" dirty="0" smtClean="0">
                <a:cs typeface="+mj-cs"/>
              </a:rPr>
              <a:t>الحاجة إلى تطوير إجراءات التسجيل والمتابعة.</a:t>
            </a:r>
            <a:endParaRPr lang="en-US" sz="2000" dirty="0" smtClean="0">
              <a:cs typeface="+mj-cs"/>
            </a:endParaRPr>
          </a:p>
          <a:p>
            <a:pPr lvl="0" algn="justLow"/>
            <a:r>
              <a:rPr lang="ar-SA" sz="2000" dirty="0" smtClean="0">
                <a:cs typeface="+mj-cs"/>
              </a:rPr>
              <a:t>تفاوت مستوى التطبيق بين الوحدات الضريبية.</a:t>
            </a:r>
            <a:endParaRPr lang="en-US" sz="2000" dirty="0" smtClean="0">
              <a:cs typeface="+mj-cs"/>
            </a:endParaRPr>
          </a:p>
          <a:p>
            <a:pPr lvl="0" algn="justLow"/>
            <a:r>
              <a:rPr lang="ar-SA" sz="2000" dirty="0" smtClean="0">
                <a:cs typeface="+mj-cs"/>
              </a:rPr>
              <a:t>الحاجة إلى تطوير مهارات العاملين في مجال الضرائب غير المباشرة (المبيعات) عن طريق الورش التدريبية.</a:t>
            </a:r>
            <a:endParaRPr lang="en-US" sz="2000" dirty="0" smtClean="0">
              <a:cs typeface="+mj-cs"/>
            </a:endParaRPr>
          </a:p>
          <a:p>
            <a:pPr lvl="0" algn="justLow"/>
            <a:r>
              <a:rPr lang="ar-SA" sz="2000" dirty="0" smtClean="0">
                <a:cs typeface="+mj-cs"/>
              </a:rPr>
              <a:t>الحاجة إلى تعزيز الرقابة المبنية على المخاطر.</a:t>
            </a:r>
            <a:endParaRPr lang="en-US" sz="2000" dirty="0" smtClean="0">
              <a:cs typeface="+mj-cs"/>
            </a:endParaRPr>
          </a:p>
        </p:txBody>
      </p:sp>
      <p:sp>
        <p:nvSpPr>
          <p:cNvPr id="4" name="عنصر نائب للمحتوى 2"/>
          <p:cNvSpPr txBox="1">
            <a:spLocks/>
          </p:cNvSpPr>
          <p:nvPr/>
        </p:nvSpPr>
        <p:spPr>
          <a:xfrm>
            <a:off x="721217" y="1337260"/>
            <a:ext cx="4623515" cy="4149144"/>
          </a:xfrm>
          <a:prstGeom prst="rect">
            <a:avLst/>
          </a:prstGeom>
        </p:spPr>
        <p:txBody>
          <a:bodyPr vert="horz" lIns="91440" tIns="45720" rIns="91440" bIns="45720" rtlCol="1">
            <a:normAutofit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Low">
              <a:buFont typeface="Arial" panose="020B0604020202020204" pitchFamily="34" charset="0"/>
              <a:buNone/>
            </a:pPr>
            <a:r>
              <a:rPr lang="ar-IQ" sz="2000" b="1" dirty="0" smtClean="0">
                <a:cs typeface="+mj-cs"/>
              </a:rPr>
              <a:t>ا</a:t>
            </a:r>
            <a:r>
              <a:rPr lang="ar-SA" sz="2000" b="1" dirty="0" smtClean="0">
                <a:cs typeface="+mj-cs"/>
              </a:rPr>
              <a:t>لمحور الثالث: تقني</a:t>
            </a:r>
            <a:endParaRPr lang="en-US" sz="2000" b="1" dirty="0" smtClean="0">
              <a:cs typeface="+mj-cs"/>
            </a:endParaRPr>
          </a:p>
          <a:p>
            <a:pPr algn="justLow"/>
            <a:r>
              <a:rPr lang="ar-SA" sz="2000" dirty="0" smtClean="0">
                <a:cs typeface="+mj-cs"/>
              </a:rPr>
              <a:t>الحاجة إلى تكامل قواعد البيانات.</a:t>
            </a:r>
            <a:endParaRPr lang="en-US" sz="2000" dirty="0" smtClean="0">
              <a:cs typeface="+mj-cs"/>
            </a:endParaRPr>
          </a:p>
          <a:p>
            <a:pPr algn="justLow"/>
            <a:r>
              <a:rPr lang="ar-SA" sz="2000" dirty="0" smtClean="0">
                <a:cs typeface="+mj-cs"/>
              </a:rPr>
              <a:t>الحاجة إلى توسيع الدفع الإلكتروني.</a:t>
            </a:r>
            <a:endParaRPr lang="en-US" sz="2000" dirty="0" smtClean="0">
              <a:cs typeface="+mj-cs"/>
            </a:endParaRPr>
          </a:p>
          <a:p>
            <a:pPr algn="justLow"/>
            <a:r>
              <a:rPr lang="ar-SA" sz="2000" dirty="0" smtClean="0">
                <a:cs typeface="+mj-cs"/>
              </a:rPr>
              <a:t>الحاجة إلى استخدام تحليل البيانات والذكاء الاصطناعي في اكتشاف حالات عدم الامتثال والمخالفات.</a:t>
            </a:r>
            <a:endParaRPr lang="en-US" sz="2000" dirty="0" smtClean="0">
              <a:cs typeface="+mj-cs"/>
            </a:endParaRPr>
          </a:p>
          <a:p>
            <a:pPr marL="0" indent="0" algn="justLow">
              <a:buFont typeface="Arial" panose="020B0604020202020204" pitchFamily="34" charset="0"/>
              <a:buNone/>
            </a:pPr>
            <a:r>
              <a:rPr lang="ar-SA" sz="2000" b="1" dirty="0" smtClean="0">
                <a:cs typeface="+mj-cs"/>
              </a:rPr>
              <a:t>المحور الرابع: سلوكي واقتصادي</a:t>
            </a:r>
            <a:endParaRPr lang="en-US" sz="2000" b="1" dirty="0" smtClean="0">
              <a:cs typeface="+mj-cs"/>
            </a:endParaRPr>
          </a:p>
          <a:p>
            <a:pPr algn="justLow"/>
            <a:r>
              <a:rPr lang="ar-SA" sz="2000" dirty="0" smtClean="0">
                <a:cs typeface="+mj-cs"/>
              </a:rPr>
              <a:t>ضعف الثقافة الضريبية.</a:t>
            </a:r>
            <a:endParaRPr lang="en-US" sz="2000" dirty="0" smtClean="0">
              <a:cs typeface="+mj-cs"/>
            </a:endParaRPr>
          </a:p>
          <a:p>
            <a:pPr algn="justLow"/>
            <a:r>
              <a:rPr lang="ar-SA" sz="2000" dirty="0" smtClean="0">
                <a:cs typeface="+mj-cs"/>
              </a:rPr>
              <a:t>ارتفاع حجم التعاملات النقدية.</a:t>
            </a:r>
            <a:endParaRPr lang="en-US" sz="2000" dirty="0" smtClean="0">
              <a:cs typeface="+mj-cs"/>
            </a:endParaRPr>
          </a:p>
          <a:p>
            <a:pPr algn="justLow"/>
            <a:r>
              <a:rPr lang="ar-SA" sz="2000" dirty="0" smtClean="0">
                <a:cs typeface="+mj-cs"/>
              </a:rPr>
              <a:t>وجود قطاع اقتصادي غير منظم.</a:t>
            </a:r>
            <a:endParaRPr lang="en-US" sz="2000" dirty="0" smtClean="0">
              <a:cs typeface="+mj-cs"/>
            </a:endParaRPr>
          </a:p>
          <a:p>
            <a:pPr algn="justLow"/>
            <a:r>
              <a:rPr lang="ar-SA" sz="2000" dirty="0" smtClean="0">
                <a:cs typeface="+mj-cs"/>
              </a:rPr>
              <a:t>اعتقاد بعض المكلفين بأن الضريبة تمثل عبئاً إضافياً على النشاط التجاري.</a:t>
            </a:r>
            <a:endParaRPr lang="en-US" sz="2000" dirty="0" smtClean="0">
              <a:cs typeface="+mj-cs"/>
            </a:endParaRPr>
          </a:p>
          <a:p>
            <a:pPr marL="0" indent="0" algn="justLow">
              <a:buFont typeface="Arial" panose="020B0604020202020204" pitchFamily="34" charset="0"/>
              <a:buNone/>
            </a:pPr>
            <a:endParaRPr lang="en-US" sz="2000" dirty="0">
              <a:cs typeface="+mj-cs"/>
            </a:endParaRPr>
          </a:p>
        </p:txBody>
      </p:sp>
    </p:spTree>
    <p:extLst>
      <p:ext uri="{BB962C8B-B14F-4D97-AF65-F5344CB8AC3E}">
        <p14:creationId xmlns:p14="http://schemas.microsoft.com/office/powerpoint/2010/main" val="1159895573"/>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5"/>
            <a:ext cx="10830058" cy="665185"/>
          </a:xfrm>
        </p:spPr>
        <p:txBody>
          <a:bodyPr>
            <a:normAutofit/>
          </a:bodyPr>
          <a:lstStyle/>
          <a:p>
            <a:r>
              <a:rPr lang="ar-SA" sz="2800" b="1" dirty="0"/>
              <a:t>ثامناً: إجراءات الحد من فجوة الامتثال </a:t>
            </a:r>
            <a:r>
              <a:rPr lang="ar-SA" sz="2800" b="1" dirty="0" smtClean="0"/>
              <a:t>الضريبي</a:t>
            </a:r>
            <a:endParaRPr lang="en-US" sz="2800" dirty="0"/>
          </a:p>
        </p:txBody>
      </p:sp>
      <p:sp>
        <p:nvSpPr>
          <p:cNvPr id="3" name="عنصر نائب للمحتوى 2"/>
          <p:cNvSpPr>
            <a:spLocks noGrp="1"/>
          </p:cNvSpPr>
          <p:nvPr>
            <p:ph idx="1"/>
          </p:nvPr>
        </p:nvSpPr>
        <p:spPr>
          <a:xfrm>
            <a:off x="5576552" y="1184856"/>
            <a:ext cx="6091706" cy="5190186"/>
          </a:xfrm>
        </p:spPr>
        <p:txBody>
          <a:bodyPr>
            <a:noAutofit/>
          </a:bodyPr>
          <a:lstStyle/>
          <a:p>
            <a:pPr lvl="0" algn="just">
              <a:lnSpc>
                <a:spcPct val="100000"/>
              </a:lnSpc>
            </a:pPr>
            <a:r>
              <a:rPr lang="ar-SA" sz="1600" b="1" dirty="0" err="1"/>
              <a:t>الفوترة</a:t>
            </a:r>
            <a:r>
              <a:rPr lang="ar-SA" sz="1600" b="1" dirty="0"/>
              <a:t> الالكترونية: </a:t>
            </a:r>
            <a:r>
              <a:rPr lang="ar-SA" sz="1600" dirty="0"/>
              <a:t>فرض استخدام </a:t>
            </a:r>
            <a:r>
              <a:rPr lang="ar-SA" sz="1600" dirty="0" err="1"/>
              <a:t>الفوترة</a:t>
            </a:r>
            <a:r>
              <a:rPr lang="ar-SA" sz="1600" dirty="0"/>
              <a:t> الإلكترونية لتتبع المعاملات المالية بدقة، وتعتبر من أهم أدوات </a:t>
            </a:r>
            <a:endParaRPr lang="ar-IQ" sz="1600" dirty="0" smtClean="0"/>
          </a:p>
          <a:p>
            <a:pPr marL="0" lvl="0" indent="0" algn="just">
              <a:lnSpc>
                <a:spcPct val="100000"/>
              </a:lnSpc>
              <a:buNone/>
            </a:pPr>
            <a:r>
              <a:rPr lang="ar-SA" sz="1600" dirty="0" smtClean="0"/>
              <a:t>الإصلاح </a:t>
            </a:r>
            <a:r>
              <a:rPr lang="ar-SA" sz="1600" dirty="0"/>
              <a:t>في مجال الضرائب غير المباشرة.</a:t>
            </a:r>
            <a:endParaRPr lang="en-US" sz="1600" dirty="0"/>
          </a:p>
          <a:p>
            <a:pPr lvl="0" algn="just">
              <a:lnSpc>
                <a:spcPct val="100000"/>
              </a:lnSpc>
            </a:pPr>
            <a:r>
              <a:rPr lang="ar-SA" sz="1600" b="1" dirty="0"/>
              <a:t>التحليل المالي: </a:t>
            </a:r>
            <a:r>
              <a:rPr lang="ar-SA" sz="1600" dirty="0"/>
              <a:t>استخدام الذكاء الاصطناعي لاكتشاف حالات المخالفات والتهرب الضريبي، واعتماد على برامج </a:t>
            </a:r>
            <a:r>
              <a:rPr lang="ar-IQ" sz="1600" dirty="0" smtClean="0"/>
              <a:t>ال</a:t>
            </a:r>
            <a:r>
              <a:rPr lang="ar-SA" sz="1600" dirty="0" smtClean="0"/>
              <a:t>مراق</a:t>
            </a:r>
            <a:r>
              <a:rPr lang="ar-IQ" sz="1600" dirty="0" smtClean="0"/>
              <a:t>ب</a:t>
            </a:r>
            <a:r>
              <a:rPr lang="ar-SA" sz="1600" dirty="0" smtClean="0"/>
              <a:t>ة </a:t>
            </a:r>
            <a:r>
              <a:rPr lang="ar-SA" sz="1600" dirty="0"/>
              <a:t>البيانات المالية.</a:t>
            </a:r>
            <a:endParaRPr lang="en-US" sz="1600" dirty="0"/>
          </a:p>
          <a:p>
            <a:pPr lvl="0" algn="just">
              <a:lnSpc>
                <a:spcPct val="100000"/>
              </a:lnSpc>
            </a:pPr>
            <a:r>
              <a:rPr lang="ar-SA" sz="1600" b="1" dirty="0"/>
              <a:t>تحديث الأنظمة: </a:t>
            </a:r>
            <a:r>
              <a:rPr lang="ar-SA" sz="1600" dirty="0"/>
              <a:t>ربط قواعد البيانات بين مؤسسات الحكومية </a:t>
            </a:r>
            <a:r>
              <a:rPr lang="ar-SA" sz="1600" dirty="0" smtClean="0"/>
              <a:t>الكترونياً</a:t>
            </a:r>
            <a:r>
              <a:rPr lang="ar-SA" sz="1600" dirty="0"/>
              <a:t>.</a:t>
            </a:r>
            <a:endParaRPr lang="en-US" sz="1600" dirty="0"/>
          </a:p>
          <a:p>
            <a:pPr lvl="0" algn="just">
              <a:lnSpc>
                <a:spcPct val="100000"/>
              </a:lnSpc>
            </a:pPr>
            <a:r>
              <a:rPr lang="ar-SA" sz="1600" b="1" dirty="0" smtClean="0"/>
              <a:t>التدقيق الميداني: </a:t>
            </a:r>
            <a:r>
              <a:rPr lang="ar-SA" sz="1600" dirty="0" smtClean="0"/>
              <a:t>زيادة </a:t>
            </a:r>
            <a:r>
              <a:rPr lang="ar-SA" sz="1600" dirty="0"/>
              <a:t>فاعلية عمليات الكشف في موقع النشاط الضريبي.</a:t>
            </a:r>
            <a:endParaRPr lang="en-US" sz="1600" dirty="0"/>
          </a:p>
          <a:p>
            <a:pPr lvl="0" algn="just">
              <a:lnSpc>
                <a:spcPct val="100000"/>
              </a:lnSpc>
            </a:pPr>
            <a:r>
              <a:rPr lang="ar-SA" sz="1600" b="1" dirty="0" smtClean="0"/>
              <a:t>العقوبات</a:t>
            </a:r>
            <a:r>
              <a:rPr lang="ar-SA" sz="1600" b="1" dirty="0"/>
              <a:t>:</a:t>
            </a:r>
            <a:r>
              <a:rPr lang="ar-SA" sz="1600" dirty="0"/>
              <a:t> تشديد الغرامات المالية والعقوبات القانونية بحق المتهربين والمخالفين ضريبياً.</a:t>
            </a:r>
            <a:endParaRPr lang="en-US" sz="1600" dirty="0"/>
          </a:p>
          <a:p>
            <a:pPr lvl="0" algn="just">
              <a:lnSpc>
                <a:spcPct val="100000"/>
              </a:lnSpc>
            </a:pPr>
            <a:r>
              <a:rPr lang="ar-SA" sz="1600" b="1" dirty="0"/>
              <a:t>تبسيط اللوائح: </a:t>
            </a:r>
            <a:r>
              <a:rPr lang="ar-SA" sz="1600" dirty="0"/>
              <a:t>تقليل التعقيد في تقديم الاقرارات والإجراءات الإدارية.</a:t>
            </a:r>
            <a:endParaRPr lang="en-US" sz="1600" dirty="0"/>
          </a:p>
          <a:p>
            <a:pPr lvl="0" algn="just">
              <a:lnSpc>
                <a:spcPct val="100000"/>
              </a:lnSpc>
            </a:pPr>
            <a:r>
              <a:rPr lang="ar-SA" sz="1600" b="1" dirty="0"/>
              <a:t>الامتثال الطوعي: </a:t>
            </a:r>
            <a:r>
              <a:rPr lang="ar-SA" sz="1600" dirty="0"/>
              <a:t>بناء جسور الثقة بين المكلف والإدارة الضريبية، وزيادة الوعي الضريبي بين المكلفين.</a:t>
            </a:r>
            <a:endParaRPr lang="en-US" sz="1600" dirty="0"/>
          </a:p>
          <a:p>
            <a:pPr lvl="0" algn="just">
              <a:lnSpc>
                <a:spcPct val="100000"/>
              </a:lnSpc>
            </a:pPr>
            <a:r>
              <a:rPr lang="ar-SA" sz="1600" b="1" dirty="0"/>
              <a:t>تدريب الكوادر: </a:t>
            </a:r>
            <a:r>
              <a:rPr lang="ar-SA" sz="1600" dirty="0"/>
              <a:t>تدريب الكوادر الضريبية وزيادة مهاراتهم واشراكهم في دورات وبرامج المختصة بالامتثال الضريبي.</a:t>
            </a:r>
            <a:endParaRPr lang="en-US" sz="1600" dirty="0"/>
          </a:p>
          <a:p>
            <a:pPr marL="0" indent="0" algn="just">
              <a:lnSpc>
                <a:spcPct val="100000"/>
              </a:lnSpc>
              <a:buNone/>
            </a:pPr>
            <a:r>
              <a:rPr lang="ar-SA" sz="1600" dirty="0"/>
              <a:t>وبذلك يمكن الانتقال من نموذج يعتمد بصورة أساسية على الفحص اللاحق إلى نموذج رقابي يعتمد على البيانات والمطابقة والتحليل المستمر</a:t>
            </a:r>
            <a:r>
              <a:rPr lang="ar-SA" sz="1600" dirty="0" smtClean="0"/>
              <a:t>.</a:t>
            </a:r>
            <a:endParaRPr lang="en-US" sz="1600" dirty="0"/>
          </a:p>
        </p:txBody>
      </p:sp>
      <p:sp>
        <p:nvSpPr>
          <p:cNvPr id="5" name="عنصر نائب للمحتوى 2"/>
          <p:cNvSpPr txBox="1">
            <a:spLocks/>
          </p:cNvSpPr>
          <p:nvPr/>
        </p:nvSpPr>
        <p:spPr>
          <a:xfrm>
            <a:off x="1800893" y="1184856"/>
            <a:ext cx="3376413" cy="5188038"/>
          </a:xfrm>
          <a:prstGeom prst="rect">
            <a:avLst/>
          </a:prstGeom>
        </p:spPr>
        <p:txBody>
          <a:bodyPr vert="horz" lIns="91440" tIns="45720" rIns="91440" bIns="45720" rtlCol="1">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Font typeface="Arial" panose="020B0604020202020204" pitchFamily="34" charset="0"/>
              <a:buNone/>
            </a:pPr>
            <a:r>
              <a:rPr lang="ar-SA" sz="1600" b="1" u="sng" dirty="0" smtClean="0"/>
              <a:t>من امثلة الفحص والتدقيق لزيادة الامتثال، من اهمها:</a:t>
            </a:r>
            <a:endParaRPr lang="en-US" sz="1600" b="1" u="sng" dirty="0" smtClean="0"/>
          </a:p>
          <a:p>
            <a:pPr algn="just">
              <a:lnSpc>
                <a:spcPct val="100000"/>
              </a:lnSpc>
            </a:pPr>
            <a:r>
              <a:rPr lang="ar-SA" sz="1600" dirty="0" smtClean="0"/>
              <a:t>السجلات المالية.</a:t>
            </a:r>
            <a:endParaRPr lang="en-US" sz="1600" dirty="0" smtClean="0"/>
          </a:p>
          <a:p>
            <a:pPr algn="just">
              <a:lnSpc>
                <a:spcPct val="100000"/>
              </a:lnSpc>
            </a:pPr>
            <a:r>
              <a:rPr lang="ar-SA" sz="1600" dirty="0" smtClean="0"/>
              <a:t>الاقرارات الضريبية.</a:t>
            </a:r>
            <a:endParaRPr lang="en-US" sz="1600" dirty="0" smtClean="0"/>
          </a:p>
          <a:p>
            <a:pPr algn="just">
              <a:lnSpc>
                <a:spcPct val="100000"/>
              </a:lnSpc>
            </a:pPr>
            <a:r>
              <a:rPr lang="ar-SA" sz="1600" dirty="0" smtClean="0"/>
              <a:t>التحايل المطلوبة.</a:t>
            </a:r>
            <a:endParaRPr lang="en-US" sz="1600" dirty="0" smtClean="0"/>
          </a:p>
          <a:p>
            <a:pPr algn="just">
              <a:lnSpc>
                <a:spcPct val="100000"/>
              </a:lnSpc>
            </a:pPr>
            <a:r>
              <a:rPr lang="ar-SA" sz="1600" dirty="0" smtClean="0"/>
              <a:t>البيانات الإحصائية.</a:t>
            </a:r>
            <a:endParaRPr lang="en-US" sz="1600" dirty="0" smtClean="0"/>
          </a:p>
          <a:p>
            <a:pPr algn="just">
              <a:lnSpc>
                <a:spcPct val="100000"/>
              </a:lnSpc>
            </a:pPr>
            <a:r>
              <a:rPr lang="ar-SA" sz="1600" dirty="0" smtClean="0"/>
              <a:t>التحليل المالي باستخدام النسب الحالية.</a:t>
            </a:r>
            <a:endParaRPr lang="en-US" sz="1600" dirty="0" smtClean="0"/>
          </a:p>
          <a:p>
            <a:pPr algn="just">
              <a:lnSpc>
                <a:spcPct val="100000"/>
              </a:lnSpc>
            </a:pPr>
            <a:r>
              <a:rPr lang="ar-SA" sz="1600" dirty="0" smtClean="0"/>
              <a:t>الكشف الميداني لموقع النشاط.</a:t>
            </a:r>
            <a:endParaRPr lang="en-US" sz="1600" dirty="0"/>
          </a:p>
        </p:txBody>
      </p:sp>
    </p:spTree>
    <p:extLst>
      <p:ext uri="{BB962C8B-B14F-4D97-AF65-F5344CB8AC3E}">
        <p14:creationId xmlns:p14="http://schemas.microsoft.com/office/powerpoint/2010/main" val="1909603779"/>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8241406" cy="652306"/>
          </a:xfrm>
        </p:spPr>
        <p:txBody>
          <a:bodyPr>
            <a:normAutofit/>
          </a:bodyPr>
          <a:lstStyle/>
          <a:p>
            <a:r>
              <a:rPr lang="ar-SA" sz="2800" b="1" dirty="0"/>
              <a:t>تاسعاً: الربط البيني وتبادل </a:t>
            </a:r>
            <a:r>
              <a:rPr lang="ar-SA" sz="2800" b="1" dirty="0" smtClean="0"/>
              <a:t>المعلومات</a:t>
            </a:r>
            <a:endParaRPr lang="en-US" sz="2800" dirty="0"/>
          </a:p>
        </p:txBody>
      </p:sp>
      <p:sp>
        <p:nvSpPr>
          <p:cNvPr id="3" name="عنصر نائب للمحتوى 2"/>
          <p:cNvSpPr>
            <a:spLocks noGrp="1"/>
          </p:cNvSpPr>
          <p:nvPr>
            <p:ph idx="1"/>
          </p:nvPr>
        </p:nvSpPr>
        <p:spPr>
          <a:xfrm>
            <a:off x="6569300" y="1210614"/>
            <a:ext cx="4828503" cy="5280338"/>
          </a:xfrm>
        </p:spPr>
        <p:txBody>
          <a:bodyPr>
            <a:noAutofit/>
          </a:bodyPr>
          <a:lstStyle/>
          <a:p>
            <a:pPr marL="0" indent="0" algn="just">
              <a:lnSpc>
                <a:spcPct val="100000"/>
              </a:lnSpc>
              <a:buNone/>
            </a:pPr>
            <a:r>
              <a:rPr lang="ar-IQ" sz="2000" dirty="0" smtClean="0"/>
              <a:t>                </a:t>
            </a:r>
            <a:r>
              <a:rPr lang="ar-SA" sz="2000" dirty="0" smtClean="0"/>
              <a:t>إن </a:t>
            </a:r>
            <a:r>
              <a:rPr lang="ar-SA" sz="2000" dirty="0"/>
              <a:t>تطوير ضريبة المبيعات يتطلب بناء منظومة متكاملة للمعلومات، بحيث تستطيع الإدارة الضريبية الربط بين بيانات المكلف ومختلف مصادر النشاط الاقتصادي.</a:t>
            </a:r>
            <a:endParaRPr lang="en-US" sz="2000" dirty="0"/>
          </a:p>
          <a:p>
            <a:pPr marL="0" indent="0" algn="just">
              <a:lnSpc>
                <a:spcPct val="100000"/>
              </a:lnSpc>
              <a:buNone/>
            </a:pPr>
            <a:r>
              <a:rPr lang="ar-SA" sz="2000" b="1" u="sng" dirty="0"/>
              <a:t>ومن أهم مصادر البيانات التي يمكن الربط معها:</a:t>
            </a:r>
            <a:endParaRPr lang="en-US" sz="2000" b="1" u="sng" dirty="0"/>
          </a:p>
          <a:p>
            <a:pPr lvl="0" algn="just">
              <a:lnSpc>
                <a:spcPct val="100000"/>
              </a:lnSpc>
            </a:pPr>
            <a:r>
              <a:rPr lang="ar-SA" sz="2000" dirty="0"/>
              <a:t>الهيئة العامة </a:t>
            </a:r>
            <a:r>
              <a:rPr lang="ar-SA" sz="2000" dirty="0" err="1"/>
              <a:t>للكمارك</a:t>
            </a:r>
            <a:r>
              <a:rPr lang="ar-SA" sz="2000" dirty="0"/>
              <a:t>.</a:t>
            </a:r>
            <a:endParaRPr lang="en-US" sz="2000" dirty="0"/>
          </a:p>
          <a:p>
            <a:pPr lvl="0" algn="just">
              <a:lnSpc>
                <a:spcPct val="100000"/>
              </a:lnSpc>
            </a:pPr>
            <a:r>
              <a:rPr lang="ar-SA" sz="2000" dirty="0"/>
              <a:t>دائرة تسجيل الشركات.</a:t>
            </a:r>
            <a:endParaRPr lang="en-US" sz="2000" dirty="0"/>
          </a:p>
          <a:p>
            <a:pPr lvl="0" algn="just">
              <a:lnSpc>
                <a:spcPct val="100000"/>
              </a:lnSpc>
            </a:pPr>
            <a:r>
              <a:rPr lang="ar-SA" sz="2000" dirty="0"/>
              <a:t>المصارف والمؤسسات المالية.</a:t>
            </a:r>
            <a:endParaRPr lang="en-US" sz="2000" dirty="0"/>
          </a:p>
          <a:p>
            <a:pPr lvl="0" algn="just">
              <a:lnSpc>
                <a:spcPct val="100000"/>
              </a:lnSpc>
            </a:pPr>
            <a:r>
              <a:rPr lang="ar-SA" sz="2000" dirty="0"/>
              <a:t>أنظمة الدفع الإلكتروني.</a:t>
            </a:r>
            <a:endParaRPr lang="en-US" sz="2000" dirty="0"/>
          </a:p>
          <a:p>
            <a:pPr lvl="0" algn="just">
              <a:lnSpc>
                <a:spcPct val="100000"/>
              </a:lnSpc>
            </a:pPr>
            <a:r>
              <a:rPr lang="ar-SA" sz="2000" dirty="0"/>
              <a:t>الجهات المسؤولة عن التراخيص التجارية.</a:t>
            </a:r>
            <a:endParaRPr lang="en-US" sz="2000" dirty="0"/>
          </a:p>
          <a:p>
            <a:pPr lvl="0" algn="just">
              <a:lnSpc>
                <a:spcPct val="100000"/>
              </a:lnSpc>
            </a:pPr>
            <a:r>
              <a:rPr lang="ar-SA" sz="2000" dirty="0"/>
              <a:t>هيئة الإعلام والاتصالات في الأنشطة ذات الصلة.</a:t>
            </a:r>
            <a:endParaRPr lang="en-US" sz="2000" dirty="0"/>
          </a:p>
          <a:p>
            <a:pPr lvl="0" algn="just">
              <a:lnSpc>
                <a:spcPct val="100000"/>
              </a:lnSpc>
            </a:pPr>
            <a:r>
              <a:rPr lang="ar-SA" sz="2000" dirty="0"/>
              <a:t>بيانات الاستيراد والتصدير.</a:t>
            </a:r>
            <a:endParaRPr lang="en-US" sz="2000" dirty="0"/>
          </a:p>
          <a:p>
            <a:pPr lvl="0" algn="just">
              <a:lnSpc>
                <a:spcPct val="100000"/>
              </a:lnSpc>
            </a:pPr>
            <a:r>
              <a:rPr lang="ar-SA" sz="2000" dirty="0"/>
              <a:t>بيانات المولات ومراكز التسوق</a:t>
            </a:r>
            <a:r>
              <a:rPr lang="ar-SA" sz="2000" dirty="0" smtClean="0"/>
              <a:t>.</a:t>
            </a:r>
            <a:endParaRPr lang="en-US" sz="2000" dirty="0"/>
          </a:p>
        </p:txBody>
      </p:sp>
      <p:sp>
        <p:nvSpPr>
          <p:cNvPr id="5" name="عنصر نائب للمحتوى 2"/>
          <p:cNvSpPr txBox="1">
            <a:spLocks/>
          </p:cNvSpPr>
          <p:nvPr/>
        </p:nvSpPr>
        <p:spPr>
          <a:xfrm>
            <a:off x="838201" y="1382557"/>
            <a:ext cx="4892898" cy="5119125"/>
          </a:xfrm>
          <a:prstGeom prst="rect">
            <a:avLst/>
          </a:prstGeom>
        </p:spPr>
        <p:txBody>
          <a:bodyPr vert="horz" lIns="91440" tIns="45720" rIns="91440" bIns="45720" rtlCol="1">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Low">
              <a:lnSpc>
                <a:spcPct val="100000"/>
              </a:lnSpc>
            </a:pPr>
            <a:r>
              <a:rPr lang="ar-SA" sz="2000" dirty="0" smtClean="0"/>
              <a:t>بيانات أجهزة الكاشير ونقاط البيع.</a:t>
            </a:r>
            <a:endParaRPr lang="en-US" sz="2000" dirty="0" smtClean="0"/>
          </a:p>
          <a:p>
            <a:pPr algn="justLow">
              <a:lnSpc>
                <a:spcPct val="100000"/>
              </a:lnSpc>
            </a:pPr>
            <a:r>
              <a:rPr lang="ar-SA" sz="2000" dirty="0" smtClean="0"/>
              <a:t>الفنادق والمطاعم.</a:t>
            </a:r>
            <a:endParaRPr lang="en-US" sz="2000" dirty="0" smtClean="0"/>
          </a:p>
          <a:p>
            <a:pPr algn="justLow">
              <a:lnSpc>
                <a:spcPct val="100000"/>
              </a:lnSpc>
            </a:pPr>
            <a:r>
              <a:rPr lang="ar-SA" sz="2000" dirty="0" smtClean="0"/>
              <a:t>هيئة السياحة.</a:t>
            </a:r>
            <a:endParaRPr lang="en-US" sz="2000" dirty="0" smtClean="0"/>
          </a:p>
          <a:p>
            <a:pPr algn="justLow">
              <a:lnSpc>
                <a:spcPct val="100000"/>
              </a:lnSpc>
            </a:pPr>
            <a:r>
              <a:rPr lang="ar-SA" sz="2000" dirty="0" smtClean="0"/>
              <a:t>وزارة الصحة.</a:t>
            </a:r>
            <a:endParaRPr lang="en-US" sz="2000" dirty="0" smtClean="0"/>
          </a:p>
          <a:p>
            <a:pPr algn="justLow">
              <a:lnSpc>
                <a:spcPct val="100000"/>
              </a:lnSpc>
            </a:pPr>
            <a:r>
              <a:rPr lang="ar-SA" sz="2000" dirty="0" smtClean="0"/>
              <a:t>قواعد البيانات الحكومية الأخرى ذات العلاقة.</a:t>
            </a:r>
            <a:endParaRPr lang="en-US" sz="2000" dirty="0" smtClean="0"/>
          </a:p>
          <a:p>
            <a:pPr marL="0" indent="0" algn="justLow">
              <a:lnSpc>
                <a:spcPct val="100000"/>
              </a:lnSpc>
              <a:buFont typeface="Arial" panose="020B0604020202020204" pitchFamily="34" charset="0"/>
              <a:buNone/>
            </a:pPr>
            <a:r>
              <a:rPr lang="ar-SA" sz="2000" dirty="0" smtClean="0"/>
              <a:t>ويساعد هذا الترابط في بناء </a:t>
            </a:r>
            <a:r>
              <a:rPr lang="ar-SA" sz="2000" b="1" dirty="0" smtClean="0"/>
              <a:t>ملف ضريبي موحد للمكلف</a:t>
            </a:r>
            <a:r>
              <a:rPr lang="ar-SA" sz="2000" dirty="0" smtClean="0"/>
              <a:t> يمكن من خلاله مقارنة النشاط المصرح به مع المؤشرات الاقتصادية الفعلية.</a:t>
            </a:r>
            <a:endParaRPr lang="en-US" sz="2000" dirty="0"/>
          </a:p>
        </p:txBody>
      </p:sp>
    </p:spTree>
    <p:extLst>
      <p:ext uri="{BB962C8B-B14F-4D97-AF65-F5344CB8AC3E}">
        <p14:creationId xmlns:p14="http://schemas.microsoft.com/office/powerpoint/2010/main" val="2895166879"/>
      </p:ext>
    </p:extLst>
  </p:cSld>
  <p:clrMapOvr>
    <a:masterClrMapping/>
  </p:clrMapOvr>
  <p:transition spd="med">
    <p:pull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10855816" cy="587912"/>
          </a:xfrm>
        </p:spPr>
        <p:txBody>
          <a:bodyPr>
            <a:normAutofit/>
          </a:bodyPr>
          <a:lstStyle/>
          <a:p>
            <a:r>
              <a:rPr lang="ar-SA" sz="2800" b="1" dirty="0"/>
              <a:t>عاشراً: الانتقال من الرقابة التقليدية إلى الإدارة المبنية على </a:t>
            </a:r>
            <a:r>
              <a:rPr lang="ar-SA" sz="2800" b="1" dirty="0" smtClean="0"/>
              <a:t>المخاطر</a:t>
            </a:r>
            <a:endParaRPr lang="en-US" sz="2800" dirty="0"/>
          </a:p>
        </p:txBody>
      </p:sp>
      <p:sp>
        <p:nvSpPr>
          <p:cNvPr id="3" name="عنصر نائب للمحتوى 2"/>
          <p:cNvSpPr>
            <a:spLocks noGrp="1"/>
          </p:cNvSpPr>
          <p:nvPr>
            <p:ph idx="1"/>
          </p:nvPr>
        </p:nvSpPr>
        <p:spPr>
          <a:xfrm>
            <a:off x="1712890" y="1068946"/>
            <a:ext cx="9981126" cy="5108017"/>
          </a:xfrm>
        </p:spPr>
        <p:txBody>
          <a:bodyPr>
            <a:normAutofit/>
          </a:bodyPr>
          <a:lstStyle/>
          <a:p>
            <a:pPr marL="0" indent="0" algn="justLow">
              <a:buNone/>
            </a:pPr>
            <a:r>
              <a:rPr lang="ar-SA" sz="2000" dirty="0"/>
              <a:t>من الضروري تطوير أسلوب التدقيق الضريبي بحيث لا يعتمد على التدقيق الشامل لجميع المكلفين، وإنما على تحديد المكلفين والقطاعات الأكثر عرضة للمخاطر.</a:t>
            </a:r>
            <a:endParaRPr lang="en-US" sz="2000" dirty="0"/>
          </a:p>
          <a:p>
            <a:pPr marL="0" indent="0" algn="justLow">
              <a:buNone/>
            </a:pPr>
            <a:r>
              <a:rPr lang="ar-SA" sz="2000" b="1" u="sng" dirty="0"/>
              <a:t>ويمكن تحديد مستوى المخاطر وفق مؤشرات، منها:</a:t>
            </a:r>
            <a:endParaRPr lang="en-US" sz="2000" b="1" u="sng" dirty="0"/>
          </a:p>
          <a:p>
            <a:pPr lvl="0" algn="justLow"/>
            <a:r>
              <a:rPr lang="ar-SA" sz="2000" dirty="0"/>
              <a:t>انخفاض المبيعات المصرح عنها بصورة غير طبيعية.</a:t>
            </a:r>
            <a:endParaRPr lang="en-US" sz="2000" dirty="0"/>
          </a:p>
          <a:p>
            <a:pPr lvl="0" algn="justLow"/>
            <a:r>
              <a:rPr lang="ar-SA" sz="2000" dirty="0"/>
              <a:t>اختلاف بيانات المبيعات عن بيانات الخدمات.</a:t>
            </a:r>
            <a:endParaRPr lang="en-US" sz="2000" dirty="0"/>
          </a:p>
          <a:p>
            <a:pPr lvl="0" algn="justLow"/>
            <a:r>
              <a:rPr lang="ar-SA" sz="2000" dirty="0"/>
              <a:t>اختلاف بيانات المبيعات عن بيانات السلعية.</a:t>
            </a:r>
            <a:endParaRPr lang="en-US" sz="2000" dirty="0"/>
          </a:p>
          <a:p>
            <a:pPr lvl="0" algn="justLow"/>
            <a:r>
              <a:rPr lang="ar-SA" sz="2000" dirty="0"/>
              <a:t>التغير الكبير في المبيعات بين فترة وأخرى.</a:t>
            </a:r>
            <a:endParaRPr lang="en-US" sz="2000" dirty="0"/>
          </a:p>
          <a:p>
            <a:pPr lvl="0" algn="justLow"/>
            <a:r>
              <a:rPr lang="ar-SA" sz="2000" dirty="0"/>
              <a:t>ارتفاع نسبة النقد إلى المبيعات.</a:t>
            </a:r>
            <a:endParaRPr lang="en-US" sz="2000" dirty="0"/>
          </a:p>
          <a:p>
            <a:pPr lvl="0" algn="justLow"/>
            <a:r>
              <a:rPr lang="ar-SA" sz="2000" dirty="0"/>
              <a:t>عدم استخدام </a:t>
            </a:r>
            <a:r>
              <a:rPr lang="ar-SA" sz="2000" dirty="0" err="1"/>
              <a:t>الفوترة</a:t>
            </a:r>
            <a:r>
              <a:rPr lang="ar-SA" sz="2000" dirty="0"/>
              <a:t> الإلكترونية.</a:t>
            </a:r>
            <a:endParaRPr lang="en-US" sz="2000" dirty="0"/>
          </a:p>
          <a:p>
            <a:pPr lvl="0" algn="justLow"/>
            <a:r>
              <a:rPr lang="ar-SA" sz="2000" dirty="0"/>
              <a:t>تكرار الإقرارات الصفرية.</a:t>
            </a:r>
            <a:endParaRPr lang="en-US" sz="2000" dirty="0"/>
          </a:p>
          <a:p>
            <a:pPr lvl="0" algn="justLow"/>
            <a:r>
              <a:rPr lang="ar-SA" sz="2000" dirty="0"/>
              <a:t>وجود اختلافات بين بيانات المكلف وبيانات الجهات الأخرى.</a:t>
            </a:r>
            <a:endParaRPr lang="en-US" sz="2000" dirty="0"/>
          </a:p>
          <a:p>
            <a:pPr lvl="0" algn="justLow"/>
            <a:r>
              <a:rPr lang="ar-SA" sz="2000" dirty="0"/>
              <a:t>مقارنة حجم الإيرادات من سنة الى أخرى.</a:t>
            </a:r>
            <a:endParaRPr lang="en-US" sz="2000" dirty="0"/>
          </a:p>
          <a:p>
            <a:pPr marL="0" indent="0" algn="justLow">
              <a:buNone/>
            </a:pPr>
            <a:r>
              <a:rPr lang="ar-SA" sz="2000" dirty="0"/>
              <a:t>وبذلك يتم توجيه الموارد البشرية إلى الحالات التي تستحق التدقيق فعلاً، مما يرفع كفاءة الإدارة ويخفض تكلفة التحصيل</a:t>
            </a:r>
            <a:r>
              <a:rPr lang="ar-SA" sz="2000" dirty="0" smtClean="0"/>
              <a:t>.</a:t>
            </a:r>
            <a:endParaRPr lang="en-US" sz="2000" dirty="0"/>
          </a:p>
        </p:txBody>
      </p:sp>
    </p:spTree>
    <p:extLst>
      <p:ext uri="{BB962C8B-B14F-4D97-AF65-F5344CB8AC3E}">
        <p14:creationId xmlns:p14="http://schemas.microsoft.com/office/powerpoint/2010/main" val="4446321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8370194" cy="678064"/>
          </a:xfrm>
        </p:spPr>
        <p:txBody>
          <a:bodyPr>
            <a:normAutofit/>
          </a:bodyPr>
          <a:lstStyle/>
          <a:p>
            <a:r>
              <a:rPr lang="ar-SA" sz="2800" b="1" dirty="0"/>
              <a:t>الحادي عشر: أثر ضريبة المبيعات على </a:t>
            </a:r>
            <a:r>
              <a:rPr lang="ar-SA" sz="2800" b="1" dirty="0" smtClean="0"/>
              <a:t>الاقتصاد</a:t>
            </a:r>
            <a:endParaRPr lang="en-US" sz="2800" dirty="0"/>
          </a:p>
        </p:txBody>
      </p:sp>
      <p:sp>
        <p:nvSpPr>
          <p:cNvPr id="3" name="عنصر نائب للمحتوى 2"/>
          <p:cNvSpPr>
            <a:spLocks noGrp="1"/>
          </p:cNvSpPr>
          <p:nvPr>
            <p:ph idx="1"/>
          </p:nvPr>
        </p:nvSpPr>
        <p:spPr>
          <a:xfrm>
            <a:off x="838200" y="1159099"/>
            <a:ext cx="10817180" cy="5017864"/>
          </a:xfrm>
        </p:spPr>
        <p:txBody>
          <a:bodyPr>
            <a:normAutofit/>
          </a:bodyPr>
          <a:lstStyle/>
          <a:p>
            <a:pPr marL="0" indent="0">
              <a:buNone/>
            </a:pPr>
            <a:r>
              <a:rPr lang="ar-IQ" sz="2000" dirty="0" smtClean="0"/>
              <a:t>               </a:t>
            </a:r>
            <a:r>
              <a:rPr lang="ar-SA" sz="2000" dirty="0" smtClean="0"/>
              <a:t>يمكن </a:t>
            </a:r>
            <a:r>
              <a:rPr lang="ar-SA" sz="2000" dirty="0"/>
              <a:t>لضريبة المبيعات أن تحقق آثاراً إيجابية إذا صممت وأديرت بصورة سليمة، ومن أهمها:</a:t>
            </a:r>
            <a:endParaRPr lang="en-US" sz="2000" dirty="0"/>
          </a:p>
          <a:p>
            <a:pPr lvl="0"/>
            <a:r>
              <a:rPr lang="ar-SA" sz="2000" b="1" dirty="0"/>
              <a:t>زيادة الإيرادات العامة</a:t>
            </a:r>
            <a:endParaRPr lang="en-US" sz="2000" b="1" dirty="0"/>
          </a:p>
          <a:p>
            <a:pPr marL="0" indent="0">
              <a:buNone/>
            </a:pPr>
            <a:r>
              <a:rPr lang="ar-SA" sz="2000" dirty="0"/>
              <a:t>تسهم الضرائب على الاستهلاك في توفير مصدر إضافي للإيرادات العامة.</a:t>
            </a:r>
            <a:endParaRPr lang="en-US" sz="2000" dirty="0"/>
          </a:p>
          <a:p>
            <a:pPr lvl="0"/>
            <a:r>
              <a:rPr lang="ar-SA" sz="2000" b="1" dirty="0"/>
              <a:t>تنويع الإيرادات</a:t>
            </a:r>
            <a:endParaRPr lang="en-US" sz="2000" b="1" dirty="0"/>
          </a:p>
          <a:p>
            <a:pPr marL="0" indent="0">
              <a:buNone/>
            </a:pPr>
            <a:r>
              <a:rPr lang="ar-SA" sz="2000" dirty="0"/>
              <a:t>تساعد على تقليل الاعتماد على الإيرادات النفطية وتعزيز الإيرادات غير النفطية.</a:t>
            </a:r>
            <a:endParaRPr lang="en-US" sz="2000" dirty="0"/>
          </a:p>
          <a:p>
            <a:pPr lvl="0"/>
            <a:r>
              <a:rPr lang="ar-SA" sz="2000" b="1" dirty="0"/>
              <a:t>تعزيز الاقتصاد الرسمي</a:t>
            </a:r>
            <a:endParaRPr lang="en-US" sz="2000" b="1" dirty="0"/>
          </a:p>
          <a:p>
            <a:pPr marL="0" indent="0">
              <a:buNone/>
            </a:pPr>
            <a:r>
              <a:rPr lang="ar-SA" sz="2000" dirty="0"/>
              <a:t>يمكن أن يؤدي تسجيل المكلفين </a:t>
            </a:r>
            <a:r>
              <a:rPr lang="ar-SA" sz="2000" dirty="0" err="1"/>
              <a:t>والفوترة</a:t>
            </a:r>
            <a:r>
              <a:rPr lang="ar-SA" sz="2000" dirty="0"/>
              <a:t> الإلكترونية إلى إدخال المزيد من النشاط الاقتصادي ضمن الاقتصاد الرسمي.</a:t>
            </a:r>
            <a:endParaRPr lang="en-US" sz="2000" dirty="0"/>
          </a:p>
          <a:p>
            <a:pPr lvl="0"/>
            <a:r>
              <a:rPr lang="ar-SA" sz="2000" b="1" dirty="0"/>
              <a:t>تحسين البيانات الاقتصادية</a:t>
            </a:r>
            <a:endParaRPr lang="en-US" sz="2000" b="1" dirty="0"/>
          </a:p>
          <a:p>
            <a:pPr marL="0" indent="0">
              <a:buNone/>
            </a:pPr>
            <a:r>
              <a:rPr lang="ar-SA" sz="2000" dirty="0"/>
              <a:t>توفر الإدارة الضريبية الحديثة قاعدة بيانات واسعة يمكن الاستفادة منها في التحليل الاقتصادي والمالي وصنع السياسات.</a:t>
            </a:r>
            <a:endParaRPr lang="en-US" sz="2000" dirty="0"/>
          </a:p>
          <a:p>
            <a:pPr marL="0" indent="0">
              <a:buNone/>
            </a:pPr>
            <a:r>
              <a:rPr lang="ar-SA" sz="2000" dirty="0"/>
              <a:t>وفي المقابل، فإن سوء تصميم الضريبة أو ارتفاع العبء على بعض السلع والخدمات قد يؤدي إلى آثار سلبية، منها ارتفاع الأسعار أو انخفاض الطلب أو زيادة التهرب الضريبي.</a:t>
            </a:r>
            <a:endParaRPr lang="en-US" sz="2000" dirty="0"/>
          </a:p>
          <a:p>
            <a:pPr marL="0" indent="0">
              <a:buNone/>
            </a:pPr>
            <a:r>
              <a:rPr lang="ar-SA" sz="2000" dirty="0"/>
              <a:t>لذلك فإن الإصلاح الضريبي يجب أن يوازن بين </a:t>
            </a:r>
            <a:r>
              <a:rPr lang="ar-SA" sz="2000" b="1" dirty="0"/>
              <a:t>هدف زيادة الإيرادات والحفاظ على النشاط الاقتصادي وحماية المستهلك</a:t>
            </a:r>
            <a:r>
              <a:rPr lang="en-US" sz="2000" dirty="0" smtClean="0"/>
              <a:t>.</a:t>
            </a:r>
            <a:endParaRPr lang="en-US" sz="2000" dirty="0"/>
          </a:p>
        </p:txBody>
      </p:sp>
    </p:spTree>
    <p:extLst>
      <p:ext uri="{BB962C8B-B14F-4D97-AF65-F5344CB8AC3E}">
        <p14:creationId xmlns:p14="http://schemas.microsoft.com/office/powerpoint/2010/main" val="194439645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عنوان 1"/>
          <p:cNvSpPr>
            <a:spLocks noGrp="1"/>
          </p:cNvSpPr>
          <p:nvPr>
            <p:ph type="title"/>
          </p:nvPr>
        </p:nvSpPr>
        <p:spPr>
          <a:xfrm>
            <a:off x="838199" y="365126"/>
            <a:ext cx="10623997" cy="626548"/>
          </a:xfrm>
        </p:spPr>
        <p:txBody>
          <a:bodyPr>
            <a:normAutofit/>
          </a:bodyPr>
          <a:lstStyle/>
          <a:p>
            <a:r>
              <a:rPr lang="ar-SA" sz="2800" b="1" dirty="0"/>
              <a:t>الثاني عشر: دور التعاون </a:t>
            </a:r>
            <a:r>
              <a:rPr lang="ar-SA" sz="2800" b="1" dirty="0" smtClean="0"/>
              <a:t>الدولي</a:t>
            </a:r>
            <a:endParaRPr lang="en-US" sz="2800" dirty="0"/>
          </a:p>
        </p:txBody>
      </p:sp>
      <p:sp>
        <p:nvSpPr>
          <p:cNvPr id="3" name="عنصر نائب للمحتوى 2"/>
          <p:cNvSpPr>
            <a:spLocks noGrp="1"/>
          </p:cNvSpPr>
          <p:nvPr>
            <p:ph idx="1"/>
          </p:nvPr>
        </p:nvSpPr>
        <p:spPr>
          <a:xfrm>
            <a:off x="838200" y="991674"/>
            <a:ext cx="10515600" cy="5185289"/>
          </a:xfrm>
        </p:spPr>
        <p:txBody>
          <a:bodyPr>
            <a:noAutofit/>
          </a:bodyPr>
          <a:lstStyle/>
          <a:p>
            <a:pPr marL="0" indent="0" algn="justLow">
              <a:buNone/>
            </a:pPr>
            <a:r>
              <a:rPr lang="ar-SA" sz="2000" dirty="0">
                <a:cs typeface="+mj-cs"/>
              </a:rPr>
              <a:t>يمكن للعراق الاستفادة من تجارب الدول الأعضاء في اتحاد سلطات الضرائب في الدول الإسلامية (</a:t>
            </a:r>
            <a:r>
              <a:rPr lang="en-US" sz="2000" dirty="0">
                <a:latin typeface="Times New Roman" panose="02020603050405020304" pitchFamily="18" charset="0"/>
                <a:cs typeface="Times New Roman" panose="02020603050405020304" pitchFamily="18" charset="0"/>
              </a:rPr>
              <a:t>ATAIC)</a:t>
            </a:r>
            <a:r>
              <a:rPr lang="ar-SA" sz="2000" dirty="0">
                <a:cs typeface="+mj-cs"/>
              </a:rPr>
              <a:t>)) </a:t>
            </a:r>
            <a:endParaRPr lang="ar-IQ" sz="2000" dirty="0" smtClean="0">
              <a:cs typeface="+mj-cs"/>
            </a:endParaRPr>
          </a:p>
          <a:p>
            <a:pPr marL="0" indent="0" algn="justLow">
              <a:buNone/>
            </a:pPr>
            <a:r>
              <a:rPr lang="ar-SA" sz="2000" dirty="0" smtClean="0">
                <a:cs typeface="+mj-cs"/>
              </a:rPr>
              <a:t>في </a:t>
            </a:r>
            <a:r>
              <a:rPr lang="ar-SA" sz="2000" dirty="0">
                <a:cs typeface="+mj-cs"/>
              </a:rPr>
              <a:t>مجال الضرائب غير المباشرة، ولا سيما في:</a:t>
            </a:r>
            <a:endParaRPr lang="en-US" sz="2000" dirty="0">
              <a:cs typeface="+mj-cs"/>
            </a:endParaRPr>
          </a:p>
          <a:p>
            <a:pPr lvl="0" algn="justLow"/>
            <a:r>
              <a:rPr lang="ar-SA" sz="2000" dirty="0">
                <a:cs typeface="+mj-cs"/>
              </a:rPr>
              <a:t>تصميم الضرائب على الاستهلاك.</a:t>
            </a:r>
            <a:endParaRPr lang="en-US" sz="2000" dirty="0">
              <a:cs typeface="+mj-cs"/>
            </a:endParaRPr>
          </a:p>
          <a:p>
            <a:pPr lvl="0" algn="justLow"/>
            <a:r>
              <a:rPr lang="ar-SA" sz="2000" dirty="0" err="1">
                <a:cs typeface="+mj-cs"/>
              </a:rPr>
              <a:t>الفوترة</a:t>
            </a:r>
            <a:r>
              <a:rPr lang="ar-SA" sz="2000" dirty="0">
                <a:cs typeface="+mj-cs"/>
              </a:rPr>
              <a:t> الإلكترونية.</a:t>
            </a:r>
            <a:endParaRPr lang="en-US" sz="2000" dirty="0">
              <a:cs typeface="+mj-cs"/>
            </a:endParaRPr>
          </a:p>
          <a:p>
            <a:pPr lvl="0" algn="justLow"/>
            <a:r>
              <a:rPr lang="ar-SA" sz="2000" dirty="0">
                <a:cs typeface="+mj-cs"/>
              </a:rPr>
              <a:t>إدارة المخاطر.</a:t>
            </a:r>
            <a:endParaRPr lang="en-US" sz="2000" dirty="0">
              <a:cs typeface="+mj-cs"/>
            </a:endParaRPr>
          </a:p>
          <a:p>
            <a:pPr lvl="0" algn="justLow"/>
            <a:r>
              <a:rPr lang="ar-SA" sz="2000" dirty="0">
                <a:cs typeface="+mj-cs"/>
              </a:rPr>
              <a:t>تبادل المعلومات.</a:t>
            </a:r>
            <a:endParaRPr lang="en-US" sz="2000" dirty="0">
              <a:cs typeface="+mj-cs"/>
            </a:endParaRPr>
          </a:p>
          <a:p>
            <a:pPr lvl="0" algn="justLow"/>
            <a:r>
              <a:rPr lang="ar-SA" sz="2000" dirty="0">
                <a:cs typeface="+mj-cs"/>
              </a:rPr>
              <a:t>مكافحة التهرب الضريبي.</a:t>
            </a:r>
            <a:endParaRPr lang="en-US" sz="2000" dirty="0">
              <a:cs typeface="+mj-cs"/>
            </a:endParaRPr>
          </a:p>
          <a:p>
            <a:pPr lvl="0" algn="justLow"/>
            <a:r>
              <a:rPr lang="ar-SA" sz="2000" dirty="0" err="1">
                <a:cs typeface="+mj-cs"/>
              </a:rPr>
              <a:t>الرقمنة</a:t>
            </a:r>
            <a:r>
              <a:rPr lang="ar-SA" sz="2000" dirty="0">
                <a:cs typeface="+mj-cs"/>
              </a:rPr>
              <a:t> الضريبية.</a:t>
            </a:r>
            <a:endParaRPr lang="en-US" sz="2000" dirty="0">
              <a:cs typeface="+mj-cs"/>
            </a:endParaRPr>
          </a:p>
          <a:p>
            <a:pPr lvl="0" algn="justLow"/>
            <a:r>
              <a:rPr lang="ar-SA" sz="2000" dirty="0">
                <a:cs typeface="+mj-cs"/>
              </a:rPr>
              <a:t>إدارة الاستردادات.</a:t>
            </a:r>
            <a:endParaRPr lang="en-US" sz="2000" dirty="0">
              <a:cs typeface="+mj-cs"/>
            </a:endParaRPr>
          </a:p>
          <a:p>
            <a:pPr lvl="0" algn="justLow"/>
            <a:r>
              <a:rPr lang="ar-SA" sz="2000" dirty="0">
                <a:cs typeface="+mj-cs"/>
              </a:rPr>
              <a:t>تطوير خدمات المكلفين.</a:t>
            </a:r>
            <a:endParaRPr lang="en-US" sz="2000" dirty="0">
              <a:cs typeface="+mj-cs"/>
            </a:endParaRPr>
          </a:p>
          <a:p>
            <a:pPr lvl="0" algn="justLow"/>
            <a:r>
              <a:rPr lang="ar-SA" sz="2000" dirty="0">
                <a:cs typeface="+mj-cs"/>
              </a:rPr>
              <a:t>تدريب الكوادر الضريبية.</a:t>
            </a:r>
            <a:endParaRPr lang="en-US" sz="2000" dirty="0">
              <a:cs typeface="+mj-cs"/>
            </a:endParaRPr>
          </a:p>
          <a:p>
            <a:pPr marL="0" indent="0" algn="justLow">
              <a:buNone/>
            </a:pPr>
            <a:r>
              <a:rPr lang="ar-SA" sz="2000" dirty="0">
                <a:cs typeface="+mj-cs"/>
              </a:rPr>
              <a:t>كما يمكن الاستفادة من التجارب الدولية مع مراعاة خصوصية الاقتصاد العراقي وتركيبته القطاعية والاجتماعية.</a:t>
            </a:r>
            <a:endParaRPr lang="en-US" sz="2000" dirty="0">
              <a:cs typeface="+mj-cs"/>
            </a:endParaRPr>
          </a:p>
          <a:p>
            <a:pPr marL="0" indent="0" algn="justLow">
              <a:buNone/>
            </a:pPr>
            <a:endParaRPr lang="en-US" sz="2000" dirty="0">
              <a:cs typeface="+mj-cs"/>
            </a:endParaRPr>
          </a:p>
        </p:txBody>
      </p:sp>
    </p:spTree>
    <p:extLst>
      <p:ext uri="{BB962C8B-B14F-4D97-AF65-F5344CB8AC3E}">
        <p14:creationId xmlns:p14="http://schemas.microsoft.com/office/powerpoint/2010/main" val="2775973099"/>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365126"/>
            <a:ext cx="8962624" cy="587912"/>
          </a:xfrm>
        </p:spPr>
        <p:txBody>
          <a:bodyPr>
            <a:normAutofit/>
          </a:bodyPr>
          <a:lstStyle/>
          <a:p>
            <a:pPr algn="justLow"/>
            <a:r>
              <a:rPr lang="ar-SA" sz="2800" b="1" dirty="0"/>
              <a:t>الثالث عشر: الرؤية المستقبلية لضريبة المبيعات في </a:t>
            </a:r>
            <a:r>
              <a:rPr lang="ar-SA" sz="2800" b="1" dirty="0" smtClean="0"/>
              <a:t>العراق</a:t>
            </a:r>
            <a:endParaRPr lang="en-US" sz="2800" dirty="0"/>
          </a:p>
        </p:txBody>
      </p:sp>
      <p:sp>
        <p:nvSpPr>
          <p:cNvPr id="3" name="عنصر نائب للمحتوى 2"/>
          <p:cNvSpPr>
            <a:spLocks noGrp="1"/>
          </p:cNvSpPr>
          <p:nvPr>
            <p:ph idx="1"/>
          </p:nvPr>
        </p:nvSpPr>
        <p:spPr>
          <a:xfrm>
            <a:off x="2871990" y="1300766"/>
            <a:ext cx="6928834" cy="4876197"/>
          </a:xfrm>
        </p:spPr>
        <p:txBody>
          <a:bodyPr>
            <a:normAutofit/>
          </a:bodyPr>
          <a:lstStyle/>
          <a:p>
            <a:pPr marL="0" indent="0">
              <a:buNone/>
            </a:pPr>
            <a:r>
              <a:rPr lang="ar-SA" sz="2400" dirty="0"/>
              <a:t>يمكن أن تقوم الرؤية المستقبلية على الانتقال من نظام يعتمد على </a:t>
            </a:r>
            <a:r>
              <a:rPr lang="ar-SA" sz="2400" b="1" dirty="0"/>
              <a:t>النصوص المتفرقة والتحصيل التقليدي</a:t>
            </a:r>
            <a:r>
              <a:rPr lang="ar-SA" sz="2400" dirty="0"/>
              <a:t> إلى نظام يعتمد على</a:t>
            </a:r>
            <a:r>
              <a:rPr lang="ar-SA" sz="2400" dirty="0" smtClean="0"/>
              <a:t>:</a:t>
            </a:r>
            <a:endParaRPr lang="ar-IQ" sz="2400" dirty="0" smtClean="0"/>
          </a:p>
          <a:p>
            <a:pPr marL="0" indent="0">
              <a:buNone/>
            </a:pPr>
            <a:endParaRPr lang="en-US" sz="2400" dirty="0"/>
          </a:p>
          <a:p>
            <a:pPr marL="0" indent="0">
              <a:buNone/>
            </a:pPr>
            <a:r>
              <a:rPr lang="ar-SA" sz="2400" b="1" dirty="0"/>
              <a:t>تشريع موحد للمبيعات + قاعدة بيانات موحدة + فوترة إلكترونية + دفع إلكتروني + تحليل مخاطر + رقابة رقمية + امتثال طوعي.</a:t>
            </a:r>
            <a:endParaRPr lang="en-US" sz="2400" dirty="0"/>
          </a:p>
          <a:p>
            <a:pPr marL="0" indent="0">
              <a:buNone/>
            </a:pPr>
            <a:endParaRPr lang="ar-IQ" sz="2400" dirty="0" smtClean="0"/>
          </a:p>
          <a:p>
            <a:pPr marL="0" indent="0">
              <a:buNone/>
            </a:pPr>
            <a:r>
              <a:rPr lang="ar-SA" sz="2400" dirty="0" smtClean="0"/>
              <a:t>ولا </a:t>
            </a:r>
            <a:r>
              <a:rPr lang="ar-SA" sz="2400" dirty="0"/>
              <a:t>يعني تطوير ضريبة المبيعات بالضرورة زيادة معدلات الضريبة، وإنما يمكن تحقيق جزء كبير من زيادة الإيرادات من خلال </a:t>
            </a:r>
            <a:r>
              <a:rPr lang="ar-SA" sz="2400" b="1" dirty="0"/>
              <a:t>توسيع قاعدة الامتثال وتقليل الاقتصاد غير الرسمي والحد من المبيعات غير المصرح عنها</a:t>
            </a:r>
            <a:r>
              <a:rPr lang="en-US" sz="2400" dirty="0"/>
              <a:t>. </a:t>
            </a:r>
            <a:r>
              <a:rPr lang="ar-SA" sz="2400" dirty="0"/>
              <a:t>وهذا يجعل إصلاح الإدارة الضريبية عاملاً لا يقل أهمية عن تعديل التشريع</a:t>
            </a:r>
            <a:r>
              <a:rPr lang="ar-SA" sz="2400" dirty="0" smtClean="0"/>
              <a:t>.</a:t>
            </a:r>
            <a:endParaRPr lang="en-US" sz="2400" dirty="0"/>
          </a:p>
        </p:txBody>
      </p:sp>
    </p:spTree>
    <p:extLst>
      <p:ext uri="{BB962C8B-B14F-4D97-AF65-F5344CB8AC3E}">
        <p14:creationId xmlns:p14="http://schemas.microsoft.com/office/powerpoint/2010/main" val="2715249179"/>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3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عنوان 1"/>
          <p:cNvSpPr>
            <a:spLocks noGrp="1"/>
          </p:cNvSpPr>
          <p:nvPr>
            <p:ph type="title"/>
          </p:nvPr>
        </p:nvSpPr>
        <p:spPr>
          <a:xfrm>
            <a:off x="838200" y="287852"/>
            <a:ext cx="10515600" cy="510637"/>
          </a:xfrm>
        </p:spPr>
        <p:txBody>
          <a:bodyPr>
            <a:normAutofit/>
          </a:bodyPr>
          <a:lstStyle/>
          <a:p>
            <a:r>
              <a:rPr lang="ar-SA" sz="2800" b="1" dirty="0"/>
              <a:t>الرابع عشر: </a:t>
            </a:r>
            <a:r>
              <a:rPr lang="ar-SA" sz="2800" b="1" dirty="0" smtClean="0"/>
              <a:t>الخلاصة</a:t>
            </a:r>
            <a:endParaRPr lang="en-US" sz="2800" dirty="0"/>
          </a:p>
        </p:txBody>
      </p:sp>
      <p:sp>
        <p:nvSpPr>
          <p:cNvPr id="3" name="عنصر نائب للمحتوى 2"/>
          <p:cNvSpPr>
            <a:spLocks noGrp="1"/>
          </p:cNvSpPr>
          <p:nvPr>
            <p:ph idx="1"/>
          </p:nvPr>
        </p:nvSpPr>
        <p:spPr>
          <a:xfrm>
            <a:off x="6400800" y="927279"/>
            <a:ext cx="5164428" cy="5499279"/>
          </a:xfrm>
        </p:spPr>
        <p:txBody>
          <a:bodyPr>
            <a:noAutofit/>
          </a:bodyPr>
          <a:lstStyle/>
          <a:p>
            <a:pPr lvl="0" algn="justLow"/>
            <a:r>
              <a:rPr lang="ar-SA" sz="1800" b="1" dirty="0" smtClean="0">
                <a:cs typeface="+mj-cs"/>
              </a:rPr>
              <a:t>يتم دراسة ومراجعة شاملة للإطار التشريعي لضريبة المبيعات</a:t>
            </a:r>
            <a:r>
              <a:rPr lang="ar-SA" sz="1800" dirty="0" smtClean="0">
                <a:cs typeface="+mj-cs"/>
              </a:rPr>
              <a:t> المقترح وتحديد جميع النصوص والقرارات والتعليمات النافذة ذات </a:t>
            </a:r>
            <a:endParaRPr lang="ar-IQ" sz="1800" dirty="0" smtClean="0">
              <a:cs typeface="+mj-cs"/>
            </a:endParaRPr>
          </a:p>
          <a:p>
            <a:pPr marL="0" lvl="0" indent="0" algn="justLow">
              <a:buNone/>
            </a:pPr>
            <a:r>
              <a:rPr lang="ar-SA" sz="1800" dirty="0" smtClean="0">
                <a:cs typeface="+mj-cs"/>
              </a:rPr>
              <a:t>العلاقة يحقق الاستقرار والوضوح التشريعي.</a:t>
            </a:r>
            <a:endParaRPr lang="en-US" sz="1800" dirty="0" smtClean="0">
              <a:cs typeface="+mj-cs"/>
            </a:endParaRPr>
          </a:p>
          <a:p>
            <a:pPr lvl="0" algn="justLow"/>
            <a:r>
              <a:rPr lang="ar-SA" sz="1800" b="1" dirty="0" smtClean="0">
                <a:cs typeface="+mj-cs"/>
              </a:rPr>
              <a:t>سيتم تحديد واضح للسلع والخدمات الخاضعة للضريبة</a:t>
            </a:r>
            <a:r>
              <a:rPr lang="ar-SA" sz="1800" dirty="0" smtClean="0">
                <a:cs typeface="+mj-cs"/>
              </a:rPr>
              <a:t> ومراجعتها بصورة دورية.</a:t>
            </a:r>
            <a:endParaRPr lang="en-US" sz="1800" dirty="0" smtClean="0">
              <a:cs typeface="+mj-cs"/>
            </a:endParaRPr>
          </a:p>
          <a:p>
            <a:pPr lvl="0" algn="justLow"/>
            <a:r>
              <a:rPr lang="ar-SA" sz="1800" b="1" dirty="0" smtClean="0">
                <a:cs typeface="+mj-cs"/>
              </a:rPr>
              <a:t>اعتماد سياسة تدريجية لتوسيع الوعاء الضريبي</a:t>
            </a:r>
            <a:r>
              <a:rPr lang="ar-SA" sz="1800" dirty="0" smtClean="0">
                <a:cs typeface="+mj-cs"/>
              </a:rPr>
              <a:t> تراعي الأوضاع الاقتصادية والاجتماعية.</a:t>
            </a:r>
            <a:endParaRPr lang="en-US" sz="1800" dirty="0" smtClean="0">
              <a:cs typeface="+mj-cs"/>
            </a:endParaRPr>
          </a:p>
          <a:p>
            <a:pPr lvl="0" algn="justLow"/>
            <a:r>
              <a:rPr lang="ar-SA" sz="1800" b="1" dirty="0" smtClean="0">
                <a:cs typeface="+mj-cs"/>
              </a:rPr>
              <a:t>توسيع قاعدة المكلفين المسجلين</a:t>
            </a:r>
            <a:r>
              <a:rPr lang="ar-SA" sz="1800" dirty="0" smtClean="0">
                <a:cs typeface="+mj-cs"/>
              </a:rPr>
              <a:t> من خلال الربط بين قواعد البيانات الحكومية تدريجياً.</a:t>
            </a:r>
            <a:endParaRPr lang="en-US" sz="1800" dirty="0" smtClean="0">
              <a:cs typeface="+mj-cs"/>
            </a:endParaRPr>
          </a:p>
          <a:p>
            <a:pPr lvl="0" algn="justLow"/>
            <a:r>
              <a:rPr lang="ar-SA" sz="1800" b="1" dirty="0" smtClean="0">
                <a:cs typeface="+mj-cs"/>
              </a:rPr>
              <a:t>العمل على تطبيق </a:t>
            </a:r>
            <a:r>
              <a:rPr lang="ar-SA" sz="1800" b="1" dirty="0" err="1" smtClean="0">
                <a:cs typeface="+mj-cs"/>
              </a:rPr>
              <a:t>الفوترة</a:t>
            </a:r>
            <a:r>
              <a:rPr lang="ar-SA" sz="1800" b="1" dirty="0" smtClean="0">
                <a:cs typeface="+mj-cs"/>
              </a:rPr>
              <a:t> الإلكترونية</a:t>
            </a:r>
            <a:r>
              <a:rPr lang="ar-SA" sz="1800" dirty="0" smtClean="0">
                <a:cs typeface="+mj-cs"/>
              </a:rPr>
              <a:t> مستقبلاً على مراحل تبدأ بالقطاعات الأكثر تنظيماً.</a:t>
            </a:r>
            <a:endParaRPr lang="en-US" sz="1800" dirty="0" smtClean="0">
              <a:cs typeface="+mj-cs"/>
            </a:endParaRPr>
          </a:p>
          <a:p>
            <a:pPr lvl="0" algn="justLow"/>
            <a:r>
              <a:rPr lang="ar-SA" sz="1800" b="1" dirty="0" smtClean="0">
                <a:cs typeface="+mj-cs"/>
              </a:rPr>
              <a:t>توسيع استخدام أجهزة الكاشير ونقاط البيع الإلكترونية</a:t>
            </a:r>
            <a:r>
              <a:rPr lang="ar-SA" sz="1800" dirty="0" smtClean="0">
                <a:cs typeface="+mj-cs"/>
              </a:rPr>
              <a:t> وربطها بالمنظومة الضريبية عند تنفيذ </a:t>
            </a:r>
            <a:r>
              <a:rPr lang="ar-SA" sz="1800" b="1" dirty="0" smtClean="0">
                <a:cs typeface="+mj-cs"/>
              </a:rPr>
              <a:t>نظام إلكتروني متكامل للإقرار والتحصيل</a:t>
            </a:r>
            <a:r>
              <a:rPr lang="ar-SA" sz="1800" dirty="0" smtClean="0">
                <a:cs typeface="+mj-cs"/>
              </a:rPr>
              <a:t> </a:t>
            </a:r>
            <a:endParaRPr lang="ar-IQ" sz="1800" dirty="0" smtClean="0">
              <a:cs typeface="+mj-cs"/>
            </a:endParaRPr>
          </a:p>
          <a:p>
            <a:pPr marL="0" lvl="0" indent="0" algn="justLow">
              <a:buNone/>
            </a:pPr>
            <a:r>
              <a:rPr lang="ar-SA" sz="1800" dirty="0" smtClean="0">
                <a:cs typeface="+mj-cs"/>
              </a:rPr>
              <a:t>الضريبي الشامل يقلل من التعاملات الورقية.</a:t>
            </a:r>
            <a:endParaRPr lang="ar-IQ" sz="1800" dirty="0" smtClean="0">
              <a:cs typeface="+mj-cs"/>
            </a:endParaRPr>
          </a:p>
          <a:p>
            <a:pPr algn="justLow"/>
            <a:r>
              <a:rPr lang="ar-SA" sz="1800" b="1" dirty="0">
                <a:cs typeface="+mj-cs"/>
              </a:rPr>
              <a:t>سيتم الاعتماد الإدارة المبنية على المخاطر</a:t>
            </a:r>
            <a:r>
              <a:rPr lang="ar-SA" sz="1800" dirty="0">
                <a:cs typeface="+mj-cs"/>
              </a:rPr>
              <a:t> في التدقيق والرقابة.</a:t>
            </a:r>
            <a:endParaRPr lang="en-US" sz="1800" dirty="0">
              <a:cs typeface="+mj-cs"/>
            </a:endParaRPr>
          </a:p>
          <a:p>
            <a:pPr marL="0" lvl="0" indent="0" algn="justLow">
              <a:buNone/>
            </a:pPr>
            <a:endParaRPr lang="en-US" sz="1800" dirty="0" smtClean="0">
              <a:cs typeface="+mj-cs"/>
            </a:endParaRPr>
          </a:p>
        </p:txBody>
      </p:sp>
      <p:sp>
        <p:nvSpPr>
          <p:cNvPr id="5" name="عنصر نائب للمحتوى 2"/>
          <p:cNvSpPr txBox="1">
            <a:spLocks/>
          </p:cNvSpPr>
          <p:nvPr/>
        </p:nvSpPr>
        <p:spPr>
          <a:xfrm>
            <a:off x="669701" y="1086340"/>
            <a:ext cx="5221307" cy="5350949"/>
          </a:xfrm>
          <a:prstGeom prst="rect">
            <a:avLst/>
          </a:prstGeom>
        </p:spPr>
        <p:txBody>
          <a:bodyPr vert="horz" lIns="91440" tIns="45720" rIns="91440" bIns="45720" rtlCol="1">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Low"/>
            <a:r>
              <a:rPr lang="ar-SA" sz="1800" b="1" dirty="0" smtClean="0">
                <a:cs typeface="+mj-cs"/>
              </a:rPr>
              <a:t>إنشاء ملف ضريبي إلكتروني موحد للمكلف</a:t>
            </a:r>
            <a:r>
              <a:rPr lang="ar-SA" sz="1800" dirty="0" smtClean="0">
                <a:cs typeface="+mj-cs"/>
              </a:rPr>
              <a:t> </a:t>
            </a:r>
            <a:endParaRPr lang="ar-IQ" sz="1800" dirty="0" smtClean="0">
              <a:cs typeface="+mj-cs"/>
            </a:endParaRPr>
          </a:p>
          <a:p>
            <a:pPr marL="0" indent="0" algn="justLow">
              <a:buNone/>
            </a:pPr>
            <a:r>
              <a:rPr lang="ar-SA" sz="1800" dirty="0" smtClean="0">
                <a:cs typeface="+mj-cs"/>
              </a:rPr>
              <a:t>يضم بيانات التسجيل والمبيعات والإقرارات والمدفوعات.</a:t>
            </a:r>
            <a:endParaRPr lang="en-US" sz="1800" dirty="0" smtClean="0">
              <a:cs typeface="+mj-cs"/>
            </a:endParaRPr>
          </a:p>
          <a:p>
            <a:pPr algn="justLow"/>
            <a:r>
              <a:rPr lang="ar-SA" sz="1800" b="1" dirty="0" smtClean="0">
                <a:cs typeface="+mj-cs"/>
              </a:rPr>
              <a:t>تطوير آليات تبادل المعلومات</a:t>
            </a:r>
            <a:r>
              <a:rPr lang="ar-SA" sz="1800" dirty="0" smtClean="0">
                <a:cs typeface="+mj-cs"/>
              </a:rPr>
              <a:t> مع الجهات الحكومية والمالية ذات العلاقة وفق الأطر القانونية.</a:t>
            </a:r>
            <a:endParaRPr lang="en-US" sz="1800" dirty="0" smtClean="0">
              <a:cs typeface="+mj-cs"/>
            </a:endParaRPr>
          </a:p>
          <a:p>
            <a:pPr algn="justLow"/>
            <a:r>
              <a:rPr lang="ar-SA" sz="1800" b="1" dirty="0" smtClean="0">
                <a:cs typeface="+mj-cs"/>
              </a:rPr>
              <a:t>سيتم قياس فجوة الامتثال الضريبي بصورة دورية</a:t>
            </a:r>
            <a:r>
              <a:rPr lang="ar-SA" sz="1800" dirty="0" smtClean="0">
                <a:cs typeface="+mj-cs"/>
              </a:rPr>
              <a:t> ووضع مؤشرات كمية لقياسها.</a:t>
            </a:r>
            <a:endParaRPr lang="en-US" sz="1800" dirty="0" smtClean="0">
              <a:cs typeface="+mj-cs"/>
            </a:endParaRPr>
          </a:p>
          <a:p>
            <a:pPr algn="justLow"/>
            <a:r>
              <a:rPr lang="ar-SA" sz="1800" b="1" dirty="0" smtClean="0">
                <a:cs typeface="+mj-cs"/>
              </a:rPr>
              <a:t>مراجعة الإعفاءات والاستثناءات</a:t>
            </a:r>
            <a:r>
              <a:rPr lang="ar-SA" sz="1800" dirty="0" smtClean="0">
                <a:cs typeface="+mj-cs"/>
              </a:rPr>
              <a:t> لضمان عدم تحولها إلى مصدر لتضييق الوعاء الضريبي أو إساءة الاستخدام.</a:t>
            </a:r>
            <a:endParaRPr lang="en-US" sz="1800" dirty="0" smtClean="0">
              <a:cs typeface="+mj-cs"/>
            </a:endParaRPr>
          </a:p>
          <a:p>
            <a:pPr algn="justLow"/>
            <a:r>
              <a:rPr lang="ar-SA" sz="1800" b="1" dirty="0" smtClean="0">
                <a:cs typeface="+mj-cs"/>
              </a:rPr>
              <a:t>تدريب ورفع كفاءة موظفي الإدارة الضريبية</a:t>
            </a:r>
            <a:r>
              <a:rPr lang="ar-SA" sz="1800" dirty="0" smtClean="0">
                <a:cs typeface="+mj-cs"/>
              </a:rPr>
              <a:t> في مجالات التدقيق الإلكتروني وتحليل البيانات والضرائب غير المباشرة.</a:t>
            </a:r>
            <a:endParaRPr lang="en-US" sz="1800" dirty="0" smtClean="0">
              <a:cs typeface="+mj-cs"/>
            </a:endParaRPr>
          </a:p>
          <a:p>
            <a:pPr algn="justLow"/>
            <a:r>
              <a:rPr lang="ar-SA" sz="1800" b="1" dirty="0" smtClean="0">
                <a:cs typeface="+mj-cs"/>
              </a:rPr>
              <a:t>تطوير التوعية الضريبية للمكلفين</a:t>
            </a:r>
            <a:r>
              <a:rPr lang="ar-SA" sz="1800" dirty="0" smtClean="0">
                <a:cs typeface="+mj-cs"/>
              </a:rPr>
              <a:t> وإعداد أدلة مبسطة توضح الحقوق والالتزامات.</a:t>
            </a:r>
            <a:endParaRPr lang="en-US" sz="1800" dirty="0" smtClean="0">
              <a:cs typeface="+mj-cs"/>
            </a:endParaRPr>
          </a:p>
          <a:p>
            <a:pPr algn="justLow"/>
            <a:r>
              <a:rPr lang="ar-SA" sz="1800" b="1" dirty="0" smtClean="0">
                <a:cs typeface="+mj-cs"/>
              </a:rPr>
              <a:t>تعزيز الامتثال الطوعي</a:t>
            </a:r>
            <a:r>
              <a:rPr lang="ar-SA" sz="1800" dirty="0" smtClean="0">
                <a:cs typeface="+mj-cs"/>
              </a:rPr>
              <a:t> من خلال تبسيط الإجراءات وتحسين الخدمات بدلاً من الاعتماد على الإجراءات العقابية وحدها.</a:t>
            </a:r>
            <a:endParaRPr lang="en-US" sz="1800" dirty="0" smtClean="0">
              <a:cs typeface="+mj-cs"/>
            </a:endParaRPr>
          </a:p>
          <a:p>
            <a:pPr algn="justLow"/>
            <a:r>
              <a:rPr lang="ar-SA" sz="1800" b="1" dirty="0" smtClean="0">
                <a:cs typeface="+mj-cs"/>
              </a:rPr>
              <a:t>الاستفادة من تجارب الدول الأعضاء في</a:t>
            </a:r>
            <a:r>
              <a:rPr lang="ar-IQ" sz="1800" b="1" dirty="0" smtClean="0">
                <a:cs typeface="+mj-cs"/>
              </a:rPr>
              <a:t> </a:t>
            </a:r>
            <a:r>
              <a:rPr lang="en-US" sz="1800" b="1" dirty="0" smtClean="0">
                <a:latin typeface="Times New Roman" panose="02020603050405020304" pitchFamily="18" charset="0"/>
                <a:cs typeface="Times New Roman" panose="02020603050405020304" pitchFamily="18" charset="0"/>
              </a:rPr>
              <a:t>ATAIC</a:t>
            </a:r>
            <a:r>
              <a:rPr lang="ar-IQ" sz="1800" dirty="0" smtClean="0">
                <a:cs typeface="+mj-cs"/>
              </a:rPr>
              <a:t> </a:t>
            </a:r>
            <a:r>
              <a:rPr lang="ar-SA" sz="1800" dirty="0" smtClean="0">
                <a:cs typeface="+mj-cs"/>
              </a:rPr>
              <a:t>في مجال الضرائب على الاستهلاك والتحول الرقمي.</a:t>
            </a:r>
            <a:endParaRPr lang="en-US" sz="1800" dirty="0" smtClean="0">
              <a:cs typeface="+mj-cs"/>
            </a:endParaRPr>
          </a:p>
          <a:p>
            <a:pPr marL="0" indent="0" algn="justLow">
              <a:buFont typeface="Arial" panose="020B0604020202020204" pitchFamily="34" charset="0"/>
              <a:buNone/>
            </a:pPr>
            <a:endParaRPr lang="en-US" sz="1800" dirty="0">
              <a:cs typeface="+mj-cs"/>
            </a:endParaRPr>
          </a:p>
        </p:txBody>
      </p:sp>
    </p:spTree>
    <p:extLst>
      <p:ext uri="{BB962C8B-B14F-4D97-AF65-F5344CB8AC3E}">
        <p14:creationId xmlns:p14="http://schemas.microsoft.com/office/powerpoint/2010/main" val="2296217308"/>
      </p:ext>
    </p:extLst>
  </p:cSld>
  <p:clrMapOvr>
    <a:masterClrMapping/>
  </p:clrMapOvr>
  <mc:AlternateContent xmlns:mc="http://schemas.openxmlformats.org/markup-compatibility/2006">
    <mc:Choice xmlns:p14="http://schemas.microsoft.com/office/powerpoint/2010/main" Requires="p14">
      <p:transition spd="slow" p14:dur="2000">
        <p14:ferris dir="r"/>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1030310"/>
            <a:ext cx="9683839" cy="772731"/>
          </a:xfrm>
        </p:spPr>
        <p:txBody>
          <a:bodyPr>
            <a:normAutofit/>
          </a:bodyPr>
          <a:lstStyle/>
          <a:p>
            <a:r>
              <a:rPr lang="ar-SA" sz="2800" b="1" dirty="0" smtClean="0"/>
              <a:t>الخاتم</a:t>
            </a:r>
            <a:r>
              <a:rPr lang="ar-IQ" sz="2800" b="1" dirty="0" smtClean="0"/>
              <a:t>ــــــــ</a:t>
            </a:r>
            <a:r>
              <a:rPr lang="ar-SA" sz="2800" b="1" dirty="0" smtClean="0"/>
              <a:t>ة</a:t>
            </a:r>
            <a:endParaRPr lang="en-US" sz="2800" dirty="0"/>
          </a:p>
        </p:txBody>
      </p:sp>
      <p:sp>
        <p:nvSpPr>
          <p:cNvPr id="3" name="عنصر نائب للمحتوى 2"/>
          <p:cNvSpPr>
            <a:spLocks noGrp="1"/>
          </p:cNvSpPr>
          <p:nvPr>
            <p:ph idx="1"/>
          </p:nvPr>
        </p:nvSpPr>
        <p:spPr>
          <a:xfrm>
            <a:off x="2369712" y="1803041"/>
            <a:ext cx="8152327" cy="4373921"/>
          </a:xfrm>
        </p:spPr>
        <p:txBody>
          <a:bodyPr>
            <a:normAutofit/>
          </a:bodyPr>
          <a:lstStyle/>
          <a:p>
            <a:pPr marL="0" indent="0" algn="justLow">
              <a:buNone/>
            </a:pPr>
            <a:r>
              <a:rPr lang="ar-SA" sz="2000" dirty="0"/>
              <a:t>إن تجربة العراق في مجال ضريبة المبيعات مرت بمراحل متعددة، بدأت بصورة محدودة عام 1997 عندما فُرضت ضريبة بنسبة 10% على الخدمات المقدمة من فنادق ومطاعم الدرجتين الممتازة والأولى، ثم تطورت تدريجياً لتشمل مجموعة أكبر من السلع والخدمات والأنشطة الاقتصادية وفقاً للتشريعات والقرارات والتعليمات اللاحقة.</a:t>
            </a:r>
            <a:endParaRPr lang="en-US" sz="2000" dirty="0"/>
          </a:p>
          <a:p>
            <a:pPr marL="0" indent="0" algn="justLow">
              <a:buNone/>
            </a:pPr>
            <a:r>
              <a:rPr lang="ar-SA" sz="2000" dirty="0"/>
              <a:t>وقد أظهرت هذه التجربة أهمية الضرائب غير المباشرة في دعم الإيرادات العامة، إلا أنها كشفت في الوقت نفسه عن تحديات تتعلق بتعدد الأطر القانونية، وتنوع الأوعية والمعدلات، وصعوبة قياس فجوة الامتثال، وانتشار التعاملات النقدية، والحاجة إلى تطوير قواعد البيانات والرقابة الإلكترونية.</a:t>
            </a:r>
            <a:endParaRPr lang="en-US" sz="2000" dirty="0"/>
          </a:p>
          <a:p>
            <a:pPr marL="0" indent="0" algn="justLow">
              <a:buNone/>
            </a:pPr>
            <a:r>
              <a:rPr lang="ar-SA" sz="2000" dirty="0"/>
              <a:t>ومن ثم، فإن المرحلة المقبلة لا تركز فقط على </a:t>
            </a:r>
            <a:r>
              <a:rPr lang="ar-SA" sz="2000" b="1" dirty="0"/>
              <a:t>زيادة معدل الضريبة أو توسيع نطاقها</a:t>
            </a:r>
            <a:r>
              <a:rPr lang="ar-SA" sz="2000" dirty="0"/>
              <a:t>، وإنما على بناء منظومة متكاملة تجعل تحصيل الضريبة أكثر كفاءة وعدالة وشفافية.</a:t>
            </a:r>
            <a:endParaRPr lang="en-US" sz="2000" dirty="0"/>
          </a:p>
          <a:p>
            <a:pPr marL="0" indent="0" algn="justLow">
              <a:buNone/>
            </a:pPr>
            <a:r>
              <a:rPr lang="ar-SA" sz="2000" dirty="0"/>
              <a:t>ويمكن لضريبة المبيعات أن تصبح إحدى الأدوات الفاعلة في تعزيز الإيرادات غير النفطية، وتحسين الشفافية الاقتصادية، ودعم الاستدامة المالية، شريطة أن يتم تطويرها بصورة تدريجية ومدروسة، مع تحقيق التوازن بين </a:t>
            </a:r>
            <a:r>
              <a:rPr lang="ar-SA" sz="2000" b="1" dirty="0"/>
              <a:t>مصلحة الخزينة العامة، وحقوق المكلفين، وحماية المستهلك، ودعم النشاط الاقتصادي والاستثمار</a:t>
            </a:r>
            <a:r>
              <a:rPr lang="en-US" sz="2000" dirty="0"/>
              <a:t>.</a:t>
            </a:r>
          </a:p>
          <a:p>
            <a:pPr marL="0" indent="0" algn="justLow">
              <a:buNone/>
            </a:pPr>
            <a:endParaRPr lang="en-US" sz="2000" dirty="0"/>
          </a:p>
        </p:txBody>
      </p:sp>
    </p:spTree>
    <p:extLst>
      <p:ext uri="{BB962C8B-B14F-4D97-AF65-F5344CB8AC3E}">
        <p14:creationId xmlns:p14="http://schemas.microsoft.com/office/powerpoint/2010/main" val="2415425728"/>
      </p:ext>
    </p:extLst>
  </p:cSld>
  <p:clrMapOvr>
    <a:masterClrMapping/>
  </p:clrMapOvr>
  <mc:AlternateContent xmlns:mc="http://schemas.openxmlformats.org/markup-compatibility/2006">
    <mc:Choice xmlns:p14="http://schemas.microsoft.com/office/powerpoint/2010/main" Requires="p14">
      <p:transition spd="slow" p14:dur="1600">
        <p14:conveyor dir="r"/>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colorTemperature colorTemp="59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عنوان 1"/>
          <p:cNvSpPr>
            <a:spLocks noGrp="1"/>
          </p:cNvSpPr>
          <p:nvPr>
            <p:ph type="title"/>
          </p:nvPr>
        </p:nvSpPr>
        <p:spPr>
          <a:xfrm>
            <a:off x="838200" y="618186"/>
            <a:ext cx="8318679" cy="996192"/>
          </a:xfrm>
        </p:spPr>
        <p:txBody>
          <a:bodyPr>
            <a:normAutofit/>
          </a:bodyPr>
          <a:lstStyle/>
          <a:p>
            <a:r>
              <a:rPr lang="ar-SA" sz="2800" b="1" dirty="0"/>
              <a:t>المصادر التشريعية الأساسية لضريبة </a:t>
            </a:r>
            <a:r>
              <a:rPr lang="ar-SA" sz="2800" b="1" dirty="0" smtClean="0"/>
              <a:t>المبيعات</a:t>
            </a:r>
            <a:endParaRPr lang="en-US" sz="2800" dirty="0"/>
          </a:p>
        </p:txBody>
      </p:sp>
      <p:sp>
        <p:nvSpPr>
          <p:cNvPr id="3" name="عنصر نائب للمحتوى 2"/>
          <p:cNvSpPr>
            <a:spLocks noGrp="1"/>
          </p:cNvSpPr>
          <p:nvPr>
            <p:ph idx="1"/>
          </p:nvPr>
        </p:nvSpPr>
        <p:spPr>
          <a:xfrm>
            <a:off x="2292439" y="1614378"/>
            <a:ext cx="6993229" cy="4562585"/>
          </a:xfrm>
        </p:spPr>
        <p:txBody>
          <a:bodyPr>
            <a:normAutofit/>
          </a:bodyPr>
          <a:lstStyle/>
          <a:p>
            <a:pPr lvl="0" algn="justLow"/>
            <a:r>
              <a:rPr lang="ar-SA" sz="2000" dirty="0" smtClean="0"/>
              <a:t>قرار </a:t>
            </a:r>
            <a:r>
              <a:rPr lang="ar-SA" sz="2000" dirty="0"/>
              <a:t>مجلس قيادة الثورة (المنحل) رقم (36) لسنة 1997 بشأن فرض ضريبة المبيعات.</a:t>
            </a:r>
            <a:endParaRPr lang="en-US" sz="2000" dirty="0"/>
          </a:p>
          <a:p>
            <a:pPr lvl="0" algn="justLow"/>
            <a:r>
              <a:rPr lang="ar-SA" sz="2000" dirty="0"/>
              <a:t>تعليمات استيفاء ضريبة المبيعات رقم (7) لسنة 1997 وتعديلاتها.</a:t>
            </a:r>
            <a:endParaRPr lang="en-US" sz="2000" dirty="0"/>
          </a:p>
          <a:p>
            <a:pPr lvl="0" algn="justLow"/>
            <a:r>
              <a:rPr lang="ar-SA" sz="2000" dirty="0"/>
              <a:t>تعليمات فرض وجباية ضريبة المبيعات رقم (5) لسنة 2015.</a:t>
            </a:r>
            <a:endParaRPr lang="en-US" sz="2000" dirty="0"/>
          </a:p>
          <a:p>
            <a:pPr lvl="0" algn="justLow"/>
            <a:r>
              <a:rPr lang="ar-SA" sz="2000" dirty="0"/>
              <a:t>قوانين الموازنات العامة الاتحادية ذات الصلة بالضرائب على السلع والخدمات.</a:t>
            </a:r>
            <a:endParaRPr lang="en-US" sz="2000" dirty="0"/>
          </a:p>
          <a:p>
            <a:pPr lvl="0" algn="justLow"/>
            <a:r>
              <a:rPr lang="ar-SA" sz="2000" dirty="0"/>
              <a:t>التشريعات والتعليمات المنشورة من الهيئة العامة للضرائب بشأن ضريبة المبيعات.</a:t>
            </a:r>
            <a:endParaRPr lang="en-US" sz="2000" dirty="0"/>
          </a:p>
          <a:p>
            <a:pPr marL="0" indent="0" algn="justLow">
              <a:buNone/>
            </a:pPr>
            <a:endParaRPr lang="en-US" sz="2000" dirty="0"/>
          </a:p>
          <a:p>
            <a:pPr lvl="0" algn="justLow"/>
            <a:r>
              <a:rPr lang="ar-SA" sz="2000" b="1" dirty="0"/>
              <a:t>يتم حالياً في العراق دراسة ومناقشة (مشروع مسودة قانون ضريبة المبيعات) ليشمل شرائح أوسع وعند استكمال الدراسة ومراحل الاعداد سيتم طرحه لإقراره كقانون نافذ.</a:t>
            </a:r>
            <a:endParaRPr lang="en-US" sz="2000" dirty="0"/>
          </a:p>
          <a:p>
            <a:pPr marL="0" indent="0" algn="justLow">
              <a:buNone/>
            </a:pPr>
            <a:endParaRPr lang="en-US" sz="2000" dirty="0"/>
          </a:p>
        </p:txBody>
      </p:sp>
    </p:spTree>
    <p:extLst>
      <p:ext uri="{BB962C8B-B14F-4D97-AF65-F5344CB8AC3E}">
        <p14:creationId xmlns:p14="http://schemas.microsoft.com/office/powerpoint/2010/main" val="184008696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invX="1"/>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duotone>
              <a:schemeClr val="accent6">
                <a:shade val="45000"/>
                <a:satMod val="135000"/>
              </a:schemeClr>
              <a:prstClr val="white"/>
            </a:duotone>
            <a:extLst>
              <a:ext uri="{BEBA8EAE-BF5A-486C-A8C5-ECC9F3942E4B}">
                <a14:imgProps xmlns:a14="http://schemas.microsoft.com/office/drawing/2010/main">
                  <a14:imgLayer r:embed="rId3">
                    <a14:imgEffect>
                      <a14:artisticTexturizer/>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3" name="عنصر نائب للمحتوى 2"/>
          <p:cNvSpPr>
            <a:spLocks noGrp="1"/>
          </p:cNvSpPr>
          <p:nvPr>
            <p:ph idx="1"/>
          </p:nvPr>
        </p:nvSpPr>
        <p:spPr>
          <a:xfrm>
            <a:off x="2280635" y="2495326"/>
            <a:ext cx="7623220" cy="1883490"/>
          </a:xfrm>
        </p:spPr>
        <p:txBody>
          <a:bodyPr>
            <a:normAutofit/>
          </a:bodyPr>
          <a:lstStyle/>
          <a:p>
            <a:pPr marL="0" indent="0" algn="ctr">
              <a:buNone/>
            </a:pPr>
            <a:r>
              <a:rPr lang="ar-IQ" sz="5400" b="1" dirty="0" smtClean="0">
                <a:latin typeface="Times New Roman" panose="02020603050405020304" pitchFamily="18" charset="0"/>
                <a:cs typeface="Times New Roman" panose="02020603050405020304" pitchFamily="18" charset="0"/>
              </a:rPr>
              <a:t>شكراً لكم </a:t>
            </a:r>
          </a:p>
          <a:p>
            <a:pPr marL="0" indent="0" algn="ctr">
              <a:buNone/>
            </a:pPr>
            <a:r>
              <a:rPr lang="ar-IQ" sz="5400" b="1" dirty="0" smtClean="0">
                <a:latin typeface="Times New Roman" panose="02020603050405020304" pitchFamily="18" charset="0"/>
                <a:cs typeface="Times New Roman" panose="02020603050405020304" pitchFamily="18" charset="0"/>
              </a:rPr>
              <a:t>لحسن اصغائكم</a:t>
            </a:r>
          </a:p>
          <a:p>
            <a:pPr marL="0" indent="0" algn="ctr">
              <a:buNone/>
            </a:pPr>
            <a:endParaRPr lang="en-US" sz="5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909135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invX="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2826</Words>
  <Application>Microsoft Office PowerPoint</Application>
  <PresentationFormat>شاشة عريضة</PresentationFormat>
  <Paragraphs>210</Paragraphs>
  <Slides>20</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20</vt:i4>
      </vt:variant>
    </vt:vector>
  </HeadingPairs>
  <TitlesOfParts>
    <vt:vector size="25" baseType="lpstr">
      <vt:lpstr>Arial</vt:lpstr>
      <vt:lpstr>Calibri</vt:lpstr>
      <vt:lpstr>Calibri Light</vt:lpstr>
      <vt:lpstr>Times New Roman</vt:lpstr>
      <vt:lpstr>نسق Office</vt:lpstr>
      <vt:lpstr>اتحاد سلطات الضرائب في الدول الإسلامية ((ATAIC)) ورقة عمل بعنوان  ((فجوة الامتثال في ضريبة القيمة المضافة نحو التشخيص الدقيق والمعالجة الجذرية))</vt:lpstr>
      <vt:lpstr>المحتويات</vt:lpstr>
      <vt:lpstr>المقدمـــــــــــة</vt:lpstr>
      <vt:lpstr>أولاً: مفهوم ضريبة المبيعات</vt:lpstr>
      <vt:lpstr>ثانياً: نشأة ضريبة المبيعات في العراق</vt:lpstr>
      <vt:lpstr>ثالثاً: التطور التشريعي لضريبة المبيعات</vt:lpstr>
      <vt:lpstr>رابعاً: التوسع في نطاق ضريبة المبيعات</vt:lpstr>
      <vt:lpstr>خامساً: أهم خصائص النظام العراقي لضريبة المبيعات</vt:lpstr>
      <vt:lpstr>سادساً: فجوة الامتثال في ضريبة المبيعات</vt:lpstr>
      <vt:lpstr>سابعاً: مسببات فجوة الامتثال</vt:lpstr>
      <vt:lpstr>ثامناً: إجراءات الحد من فجوة الامتثال الضريبي</vt:lpstr>
      <vt:lpstr>تاسعاً: الربط البيني وتبادل المعلومات</vt:lpstr>
      <vt:lpstr>عاشراً: الانتقال من الرقابة التقليدية إلى الإدارة المبنية على المخاطر</vt:lpstr>
      <vt:lpstr>الحادي عشر: أثر ضريبة المبيعات على الاقتصاد</vt:lpstr>
      <vt:lpstr>الثاني عشر: دور التعاون الدولي</vt:lpstr>
      <vt:lpstr>الثالث عشر: الرؤية المستقبلية لضريبة المبيعات في العراق</vt:lpstr>
      <vt:lpstr>الرابع عشر: الخلاصة</vt:lpstr>
      <vt:lpstr>الخاتمــــــــة</vt:lpstr>
      <vt:lpstr>المصادر التشريعية الأساسية لضريبة المبيعات</vt:lpstr>
      <vt:lpstr>عرض تقديمي في PowerPoint</vt:lpstr>
    </vt:vector>
  </TitlesOfParts>
  <Company>SACC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اتحاد سلطات الضرائب في الدول الإسلامية ((ATAIC)) ورقة عمل بعنوان ((فجوة الامتثال في ضريبة القيمة المضافة نحو التشخيص الدقيق والمعالجة الجذرية))</dc:title>
  <dc:creator>Maher</dc:creator>
  <cp:lastModifiedBy>Maher</cp:lastModifiedBy>
  <cp:revision>63</cp:revision>
  <dcterms:created xsi:type="dcterms:W3CDTF">2026-08-24T08:21:02Z</dcterms:created>
  <dcterms:modified xsi:type="dcterms:W3CDTF">2026-08-26T08:47:55Z</dcterms:modified>
</cp:coreProperties>
</file>