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5840" y="1874519"/>
            <a:ext cx="10241280" cy="48320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9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فجوة </a:t>
            </a:r>
            <a:r>
              <a:rPr sz="29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الامتثال</a:t>
            </a:r>
            <a:r>
              <a:rPr sz="29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في </a:t>
            </a:r>
            <a:r>
              <a:rPr sz="29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الضريبة</a:t>
            </a:r>
            <a:r>
              <a:rPr sz="29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9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على</a:t>
            </a:r>
            <a:r>
              <a:rPr sz="29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9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القيمة</a:t>
            </a:r>
            <a:r>
              <a:rPr sz="29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9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المضافة</a:t>
            </a:r>
            <a:r>
              <a:rPr sz="29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في </a:t>
            </a:r>
            <a:r>
              <a:rPr sz="29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لبنان</a:t>
            </a:r>
            <a:endParaRPr sz="29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0160" y="2743200"/>
            <a:ext cx="969264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>
                <a:solidFill>
                  <a:srgbClr val="2A847C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الواقع العملي، أدوات تعزيز الامتثال، وآفاق التطوير</a:t>
            </a:r>
          </a:p>
        </p:txBody>
      </p:sp>
      <p:sp>
        <p:nvSpPr>
          <p:cNvPr id="8" name="Rectangle 7"/>
          <p:cNvSpPr/>
          <p:nvPr/>
        </p:nvSpPr>
        <p:spPr>
          <a:xfrm>
            <a:off x="3749039" y="3337560"/>
            <a:ext cx="4754880" cy="32004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5166360"/>
            <a:ext cx="402336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500" b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5532120"/>
            <a:ext cx="8229600" cy="2062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lang="ar-LB" sz="11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اتحاد</a:t>
            </a:r>
            <a:r>
              <a:rPr sz="11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سلطات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الضرائب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في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الدول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الإسلامية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ar-LB" sz="11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(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ATAIC) | </a:t>
            </a:r>
            <a:r>
              <a:rPr lang="ar-LB" sz="11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- </a:t>
            </a:r>
            <a:r>
              <a:rPr sz="11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ورشة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العمل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الثانية</a:t>
            </a:r>
            <a:r>
              <a:rPr lang="ar-LB" sz="11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لعام </a:t>
            </a:r>
            <a:r>
              <a:rPr sz="11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2026</a:t>
            </a:r>
            <a:endParaRPr sz="1100" b="0" dirty="0">
              <a:solidFill>
                <a:srgbClr val="5A6975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مفهوم فجوة الامتثال وأنواعها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02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680" y="1508760"/>
            <a:ext cx="10332720" cy="37548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فجوة </a:t>
            </a:r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الامتثال</a:t>
            </a:r>
            <a:r>
              <a:rPr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في </a:t>
            </a:r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ضريبة</a:t>
            </a:r>
            <a:r>
              <a:rPr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القيمة</a:t>
            </a:r>
            <a:r>
              <a:rPr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المضافة</a:t>
            </a:r>
            <a:endParaRPr sz="22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4400" y="2057400"/>
            <a:ext cx="10332720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210544" y="2221992"/>
            <a:ext cx="32004" cy="44805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1560" y="2203704"/>
            <a:ext cx="1001268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الإيرادات التي كان يمكن تحصيلها في ظل النظام الضريبي </a:t>
            </a:r>
            <a:r>
              <a:rPr sz="16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القائم</a:t>
            </a:r>
            <a:r>
              <a:rPr sz="16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6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وبافتراض</a:t>
            </a:r>
            <a:r>
              <a:rPr sz="16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6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الامتثال</a:t>
            </a:r>
            <a:r>
              <a:rPr sz="16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6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الكامل</a:t>
            </a:r>
            <a:r>
              <a:rPr sz="16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 </a:t>
            </a:r>
            <a:r>
              <a:rPr sz="16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−  </a:t>
            </a:r>
            <a:r>
              <a:rPr lang="ar-LB" sz="16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6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الإيرادات </a:t>
            </a:r>
            <a:r>
              <a:rPr sz="16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الفعلية </a:t>
            </a:r>
            <a:r>
              <a:rPr sz="16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المحصلة</a:t>
            </a:r>
            <a:endParaRPr sz="16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092440" y="3337560"/>
            <a:ext cx="3108960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164824" y="3502152"/>
            <a:ext cx="32004" cy="81381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29600" y="3483864"/>
            <a:ext cx="27889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فجوة التسجيل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3867911"/>
            <a:ext cx="2788920" cy="2215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تحقق شروط التسجيل دون التسجيل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80560" y="3337560"/>
            <a:ext cx="3108960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52944" y="3502152"/>
            <a:ext cx="32004" cy="81381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17720" y="3483864"/>
            <a:ext cx="27889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فجوة </a:t>
            </a:r>
            <a:r>
              <a:rPr sz="1500" b="1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التصريح</a:t>
            </a:r>
            <a:endParaRPr sz="15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17720" y="3867911"/>
            <a:ext cx="2788920" cy="2215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ضريبة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لم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يُصرح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عنها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أو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لم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تُحدد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بصورة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صحيحة</a:t>
            </a:r>
            <a:endParaRPr sz="1200" b="0" dirty="0">
              <a:solidFill>
                <a:srgbClr val="5A6975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68680" y="3337560"/>
            <a:ext cx="3108960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41063" y="3502152"/>
            <a:ext cx="32004" cy="813816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5839" y="3483864"/>
            <a:ext cx="27889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فجوة التحصيل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39" y="3867911"/>
            <a:ext cx="2788920" cy="2215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ضريبة محددة أو مصرّح عنها ولم تُحصّل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4983480"/>
            <a:ext cx="1005840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تظهر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الفجوة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عمليا</a:t>
            </a:r>
            <a:r>
              <a:rPr lang="ar-LB"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r>
              <a:rPr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عبر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مراحل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التسجيل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والتصريح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والتحصيل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Arial"/>
              </a:rPr>
              <a:t>منهجيات قياس فجوة الامتثال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Arial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Arial"/>
              </a:rPr>
              <a:t>03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09360" y="1645920"/>
            <a:ext cx="4754880" cy="30175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027664" y="1810512"/>
            <a:ext cx="32004" cy="268833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792224"/>
            <a:ext cx="443484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800" b="1" dirty="0" err="1">
                <a:solidFill>
                  <a:srgbClr val="132B40"/>
                </a:solidFill>
                <a:latin typeface="Arial"/>
              </a:rPr>
              <a:t>من</a:t>
            </a:r>
            <a:r>
              <a:rPr sz="18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132B40"/>
                </a:solidFill>
                <a:latin typeface="Arial"/>
              </a:rPr>
              <a:t>أعلى</a:t>
            </a:r>
            <a:r>
              <a:rPr sz="18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132B40"/>
                </a:solidFill>
                <a:latin typeface="Arial"/>
              </a:rPr>
              <a:t>إلى</a:t>
            </a:r>
            <a:r>
              <a:rPr sz="18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132B40"/>
                </a:solidFill>
                <a:latin typeface="Arial"/>
              </a:rPr>
              <a:t>أسفل</a:t>
            </a:r>
            <a:r>
              <a:rPr sz="18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1" dirty="0" smtClean="0">
                <a:solidFill>
                  <a:srgbClr val="132B40"/>
                </a:solidFill>
                <a:latin typeface="Arial"/>
              </a:rPr>
              <a:t>Top-Down</a:t>
            </a:r>
            <a:endParaRPr sz="1800" b="1" dirty="0">
              <a:solidFill>
                <a:srgbClr val="132B40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6520" y="2176272"/>
            <a:ext cx="4434840" cy="72943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0" dirty="0">
                <a:solidFill>
                  <a:srgbClr val="5A6975"/>
                </a:solidFill>
                <a:latin typeface="Arial"/>
              </a:rPr>
              <a:t>بيانات اقتصادية كلية</a:t>
            </a:r>
            <a:r>
              <a:rPr dirty="0"/>
              <a:t/>
            </a:r>
            <a:br>
              <a:rPr dirty="0"/>
            </a:br>
            <a:r>
              <a:rPr sz="1500" b="0" dirty="0">
                <a:solidFill>
                  <a:srgbClr val="5A6975"/>
                </a:solidFill>
                <a:latin typeface="Arial"/>
              </a:rPr>
              <a:t>تقدير </a:t>
            </a:r>
            <a:r>
              <a:rPr lang="ar-LB" sz="1500" b="0" dirty="0" smtClean="0">
                <a:solidFill>
                  <a:srgbClr val="5A6975"/>
                </a:solidFill>
                <a:latin typeface="Arial"/>
              </a:rPr>
              <a:t>الايرادات النظرية لل</a:t>
            </a:r>
            <a:r>
              <a:rPr lang="en-US" sz="1500" b="0" dirty="0" smtClean="0">
                <a:solidFill>
                  <a:srgbClr val="5A6975"/>
                </a:solidFill>
                <a:latin typeface="Arial"/>
              </a:rPr>
              <a:t> </a:t>
            </a:r>
            <a:r>
              <a:rPr lang="en-US" sz="1500" dirty="0" smtClean="0">
                <a:solidFill>
                  <a:srgbClr val="5A6975"/>
                </a:solidFill>
                <a:latin typeface="Arial"/>
              </a:rPr>
              <a:t>VAT</a:t>
            </a:r>
            <a:r>
              <a:rPr lang="ar-LB" sz="1500" b="0" dirty="0" smtClean="0">
                <a:solidFill>
                  <a:srgbClr val="5A6975"/>
                </a:solidFill>
                <a:latin typeface="Arial"/>
              </a:rPr>
              <a:t> </a:t>
            </a:r>
            <a:r>
              <a:rPr dirty="0"/>
              <a:t/>
            </a:r>
            <a:br>
              <a:rPr dirty="0"/>
            </a:br>
            <a:r>
              <a:rPr sz="1500" b="0" dirty="0" err="1">
                <a:solidFill>
                  <a:srgbClr val="5A6975"/>
                </a:solidFill>
                <a:latin typeface="Arial"/>
              </a:rPr>
              <a:t>مقارنة</a:t>
            </a:r>
            <a:r>
              <a:rPr sz="15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Arial"/>
              </a:rPr>
              <a:t>بالإيراد</a:t>
            </a:r>
            <a:r>
              <a:rPr sz="15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500" b="0" dirty="0" err="1" smtClean="0">
                <a:solidFill>
                  <a:srgbClr val="5A6975"/>
                </a:solidFill>
                <a:latin typeface="Arial"/>
              </a:rPr>
              <a:t>الفعلي</a:t>
            </a:r>
            <a:r>
              <a:rPr lang="ar-LB" sz="1500" b="0" dirty="0" smtClean="0">
                <a:solidFill>
                  <a:srgbClr val="5A6975"/>
                </a:solidFill>
                <a:latin typeface="Arial"/>
              </a:rPr>
              <a:t>ة المحصلة</a:t>
            </a:r>
            <a:endParaRPr sz="1500" b="0" dirty="0">
              <a:solidFill>
                <a:srgbClr val="5A6975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97280" y="1645920"/>
            <a:ext cx="4754880" cy="30175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15584" y="1810512"/>
            <a:ext cx="32004" cy="268833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34439" y="1792224"/>
            <a:ext cx="443484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800" b="1" dirty="0" err="1">
                <a:solidFill>
                  <a:srgbClr val="132B40"/>
                </a:solidFill>
                <a:latin typeface="Arial"/>
              </a:rPr>
              <a:t>من</a:t>
            </a:r>
            <a:r>
              <a:rPr sz="18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132B40"/>
                </a:solidFill>
                <a:latin typeface="Arial"/>
              </a:rPr>
              <a:t>أسفل</a:t>
            </a:r>
            <a:r>
              <a:rPr sz="18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132B40"/>
                </a:solidFill>
                <a:latin typeface="Arial"/>
              </a:rPr>
              <a:t>إلى</a:t>
            </a:r>
            <a:r>
              <a:rPr sz="18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1" dirty="0" err="1" smtClean="0">
                <a:solidFill>
                  <a:srgbClr val="132B40"/>
                </a:solidFill>
                <a:latin typeface="Arial"/>
              </a:rPr>
              <a:t>أعلى</a:t>
            </a:r>
            <a:r>
              <a:rPr sz="1800" b="1" dirty="0" smtClean="0">
                <a:solidFill>
                  <a:srgbClr val="132B40"/>
                </a:solidFill>
                <a:latin typeface="Arial"/>
              </a:rPr>
              <a:t> Bottom-Up</a:t>
            </a:r>
            <a:endParaRPr sz="1800" b="1" dirty="0">
              <a:solidFill>
                <a:srgbClr val="132B40"/>
              </a:solidFill>
              <a:latin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34439" y="2176272"/>
            <a:ext cx="4434840" cy="72943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0" dirty="0" err="1">
                <a:solidFill>
                  <a:srgbClr val="5A6975"/>
                </a:solidFill>
                <a:latin typeface="Arial"/>
              </a:rPr>
              <a:t>التصاريح</a:t>
            </a:r>
            <a:r>
              <a:rPr sz="15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Arial"/>
              </a:rPr>
              <a:t>الضريبية</a:t>
            </a:r>
            <a:r>
              <a:rPr dirty="0"/>
              <a:t/>
            </a:r>
            <a:br>
              <a:rPr dirty="0"/>
            </a:br>
            <a:r>
              <a:rPr sz="1500" b="0" dirty="0" err="1">
                <a:solidFill>
                  <a:srgbClr val="5A6975"/>
                </a:solidFill>
                <a:latin typeface="Arial"/>
              </a:rPr>
              <a:t>نتائج</a:t>
            </a:r>
            <a:r>
              <a:rPr sz="15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Arial"/>
              </a:rPr>
              <a:t>التدقيق</a:t>
            </a:r>
            <a:r>
              <a:rPr dirty="0"/>
              <a:t/>
            </a:r>
            <a:br>
              <a:rPr dirty="0"/>
            </a:br>
            <a:r>
              <a:rPr sz="1500" b="0" dirty="0" err="1">
                <a:solidFill>
                  <a:srgbClr val="5A6975"/>
                </a:solidFill>
                <a:latin typeface="Arial"/>
              </a:rPr>
              <a:t>البيانات</a:t>
            </a:r>
            <a:r>
              <a:rPr sz="15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500" b="0" dirty="0" err="1" smtClean="0">
                <a:solidFill>
                  <a:srgbClr val="5A6975"/>
                </a:solidFill>
                <a:latin typeface="Arial"/>
              </a:rPr>
              <a:t>الإدارية</a:t>
            </a:r>
            <a:r>
              <a:rPr lang="ar-LB" sz="1500" b="0" dirty="0" smtClean="0">
                <a:solidFill>
                  <a:srgbClr val="5A6975"/>
                </a:solidFill>
                <a:latin typeface="Arial"/>
              </a:rPr>
              <a:t> والمعلومات المساندة</a:t>
            </a:r>
            <a:endParaRPr sz="1500" b="0" dirty="0">
              <a:solidFill>
                <a:srgbClr val="5A6975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7280" y="5257800"/>
            <a:ext cx="100584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lang="ar-LB" sz="24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الجمع بين تقدير حجم الفجوة وتحديد مصادرها يوفّر </a:t>
            </a:r>
            <a:r>
              <a:rPr lang="ar-LB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تشخيصاً </a:t>
            </a:r>
            <a:r>
              <a:rPr lang="ar-LB" sz="24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أكثر دقة ويدعم توجيه إجراءات الامتثال</a:t>
            </a:r>
            <a:endParaRPr sz="21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دروس مستفادة من التجارب الدولية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04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583680" y="1600200"/>
            <a:ext cx="4389120" cy="7132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36224" y="1764792"/>
            <a:ext cx="32004" cy="384048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20840" y="1746504"/>
            <a:ext cx="406908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القياس الدوري للفجوة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0" y="2560320"/>
            <a:ext cx="4389120" cy="7132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936224" y="2724912"/>
            <a:ext cx="32004" cy="384048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20840" y="2706624"/>
            <a:ext cx="406908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تكامل</a:t>
            </a:r>
            <a:r>
              <a:rPr sz="17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قواعد</a:t>
            </a:r>
            <a:r>
              <a:rPr sz="17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1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البيانات</a:t>
            </a:r>
            <a:r>
              <a:rPr lang="ar-LB" sz="17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وتبادل المعلومات</a:t>
            </a:r>
            <a:endParaRPr sz="17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583680" y="3520440"/>
            <a:ext cx="4389120" cy="7132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936224" y="3685032"/>
            <a:ext cx="32004" cy="384048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20840" y="3666744"/>
            <a:ext cx="406908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الفوترة الإلكترونية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97280" y="1600200"/>
            <a:ext cx="4389120" cy="7132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49824" y="1764792"/>
            <a:ext cx="32004" cy="384048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34439" y="1746504"/>
            <a:ext cx="406908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إدارة</a:t>
            </a:r>
            <a:r>
              <a:rPr sz="17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ar-LB" sz="17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مخاطر الامتثال</a:t>
            </a:r>
            <a:endParaRPr sz="17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97280" y="2560320"/>
            <a:ext cx="4389120" cy="7132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449824" y="2724912"/>
            <a:ext cx="32004" cy="384048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34439" y="2706624"/>
            <a:ext cx="406908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التدخل المبكر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97280" y="3520440"/>
            <a:ext cx="4389120" cy="7132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49824" y="3685032"/>
            <a:ext cx="32004" cy="384048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34439" y="3666744"/>
            <a:ext cx="406908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تعزيز الامتثال الطوعي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074920"/>
            <a:ext cx="1005840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قيمة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المقارنات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الدولية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لا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تقتصر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على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مقارنة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الأرقام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،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بل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على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استخلاص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الممارسات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المناسبة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مع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مراعاة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خصوصية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كل</a:t>
            </a:r>
            <a:r>
              <a:rPr sz="15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دولة.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واقع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الضريبة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على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القيمة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المضافة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في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لبنان</a:t>
            </a:r>
            <a:endParaRPr sz="28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05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321040" y="1600200"/>
            <a:ext cx="265176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36224" y="1764792"/>
            <a:ext cx="32004" cy="90525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58200" y="1746504"/>
            <a:ext cx="233172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42%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58200" y="2130552"/>
            <a:ext cx="2331720" cy="2062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إجمالي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الإيرادات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الضريبية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المقدرة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1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لعام</a:t>
            </a:r>
            <a:r>
              <a:rPr sz="11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2026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32120" y="1600200"/>
            <a:ext cx="265176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147304" y="1764792"/>
            <a:ext cx="32004" cy="90525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69280" y="1746504"/>
            <a:ext cx="2331720" cy="42165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lang="en-US" sz="25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5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60 </a:t>
            </a:r>
            <a:r>
              <a:rPr sz="25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ألف</a:t>
            </a:r>
            <a:endParaRPr sz="25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9280" y="2130552"/>
            <a:ext cx="2331720" cy="2215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مسجل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تقريبا</a:t>
            </a:r>
            <a:r>
              <a:rPr lang="ar-LB" sz="120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r>
              <a:rPr sz="12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الـVAT</a:t>
            </a:r>
            <a:endParaRPr sz="1200" b="0" dirty="0">
              <a:solidFill>
                <a:srgbClr val="5A6975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43200" y="1600200"/>
            <a:ext cx="265176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58384" y="1764792"/>
            <a:ext cx="32004" cy="90525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80360" y="1746504"/>
            <a:ext cx="2331720" cy="42165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5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300 ألف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80360" y="2130552"/>
            <a:ext cx="2331720" cy="2215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lang="ar-LB" sz="12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ضمن القاعدة الضريبية العامة</a:t>
            </a:r>
            <a:endParaRPr sz="1200" b="0" dirty="0">
              <a:solidFill>
                <a:srgbClr val="5A6975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14400" y="1600200"/>
            <a:ext cx="164592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23744" y="1764792"/>
            <a:ext cx="32004" cy="905256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1560" y="1746504"/>
            <a:ext cx="132588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4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2016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2130552"/>
            <a:ext cx="1325880" cy="3447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0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آخر عمل شامل لقياس الفجوة الضريبية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3657600"/>
            <a:ext cx="9875520" cy="3447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lang="ar-LB" sz="200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حاليا</a:t>
            </a:r>
            <a:r>
              <a:rPr lang="ar-LB" sz="2000"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r>
              <a:rPr lang="ar-LB" sz="200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، </a:t>
            </a:r>
            <a:r>
              <a:rPr lang="ar-LB" sz="20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يجري التحضير لمشروع لتحديث قياس الفجوة الضريبية، يشمل الضريبة على القيمة المضافة</a:t>
            </a:r>
            <a:endParaRPr sz="20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97280" y="4343400"/>
            <a:ext cx="987552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التسجيل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في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الـVAT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ar-LB"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مرتبط</a:t>
            </a:r>
            <a:r>
              <a:rPr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بتحقق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شروط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الخضوع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القانونية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،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وليس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بمجرد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الوجود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ضمن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القاعدة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الضريبية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العامة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Arial"/>
              </a:rPr>
              <a:t>تحليل الأسباب الجذرية لفجوة الامتثال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Arial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Arial"/>
              </a:rPr>
              <a:t>06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4709160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073384" y="1581912"/>
            <a:ext cx="32004" cy="85953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563624"/>
            <a:ext cx="438912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 dirty="0">
                <a:solidFill>
                  <a:srgbClr val="132B40"/>
                </a:solidFill>
                <a:latin typeface="Arial"/>
              </a:rPr>
              <a:t>اقتصادية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1947672"/>
            <a:ext cx="4389120" cy="5943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>
                <a:solidFill>
                  <a:srgbClr val="5A6975"/>
                </a:solidFill>
                <a:latin typeface="Arial"/>
              </a:rPr>
              <a:t>التعاملات النقدية</a:t>
            </a:r>
            <a:r>
              <a:t/>
            </a:r>
            <a:br/>
            <a:r>
              <a:rPr sz="1200" b="0">
                <a:solidFill>
                  <a:srgbClr val="5A6975"/>
                </a:solidFill>
                <a:latin typeface="Arial"/>
              </a:rPr>
              <a:t>بعض الأنشطة غير الرسمية</a:t>
            </a:r>
            <a:r>
              <a:t/>
            </a:r>
            <a:br/>
            <a:r>
              <a:rPr sz="1200" b="0">
                <a:solidFill>
                  <a:srgbClr val="5A6975"/>
                </a:solidFill>
                <a:latin typeface="Arial"/>
              </a:rPr>
              <a:t>التهريب أو النشاط خارج الأطر النظامية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5840" y="1417320"/>
            <a:ext cx="4709160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678424" y="1581912"/>
            <a:ext cx="32004" cy="85953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3000" y="1563624"/>
            <a:ext cx="438912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>
                <a:solidFill>
                  <a:srgbClr val="132B40"/>
                </a:solidFill>
                <a:latin typeface="Arial"/>
              </a:rPr>
              <a:t>إدارية وتقنية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1947672"/>
            <a:ext cx="4389120" cy="5943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 dirty="0" err="1">
                <a:solidFill>
                  <a:srgbClr val="5A6975"/>
                </a:solidFill>
                <a:latin typeface="Arial"/>
              </a:rPr>
              <a:t>محدودية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الموارد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البشرية</a:t>
            </a:r>
            <a:r>
              <a:rPr dirty="0"/>
              <a:t/>
            </a:r>
            <a:br>
              <a:rPr dirty="0"/>
            </a:br>
            <a:r>
              <a:rPr sz="1200" b="0" dirty="0" err="1">
                <a:solidFill>
                  <a:srgbClr val="5A6975"/>
                </a:solidFill>
                <a:latin typeface="Arial"/>
              </a:rPr>
              <a:t>الحاجة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إلى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مزيد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من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المكننة</a:t>
            </a:r>
            <a:r>
              <a:rPr dirty="0"/>
              <a:t/>
            </a:r>
            <a:br>
              <a:rPr dirty="0"/>
            </a:br>
            <a:r>
              <a:rPr sz="1200" b="0" dirty="0" err="1">
                <a:solidFill>
                  <a:srgbClr val="5A6975"/>
                </a:solidFill>
                <a:latin typeface="Arial"/>
              </a:rPr>
              <a:t>التوسع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في </a:t>
            </a:r>
            <a:r>
              <a:rPr lang="ar-LB" sz="1200" b="0" dirty="0" smtClean="0">
                <a:solidFill>
                  <a:srgbClr val="5A6975"/>
                </a:solidFill>
                <a:latin typeface="Arial"/>
              </a:rPr>
              <a:t>استخدام </a:t>
            </a:r>
            <a:r>
              <a:rPr sz="1200" b="0" dirty="0" err="1" smtClean="0">
                <a:solidFill>
                  <a:srgbClr val="5A6975"/>
                </a:solidFill>
                <a:latin typeface="Arial"/>
              </a:rPr>
              <a:t>أدوات</a:t>
            </a:r>
            <a:r>
              <a:rPr sz="1200" b="0" dirty="0" smtClean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التحليل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المتقدمة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والذكاء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الاصطناعي</a:t>
            </a:r>
            <a:endParaRPr sz="1200" b="0" dirty="0">
              <a:solidFill>
                <a:srgbClr val="5A6975"/>
              </a:solidFill>
              <a:latin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400800" y="2971800"/>
            <a:ext cx="4709160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1073384" y="3136392"/>
            <a:ext cx="32004" cy="859536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37960" y="3118104"/>
            <a:ext cx="438912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>
                <a:solidFill>
                  <a:srgbClr val="132B40"/>
                </a:solidFill>
                <a:latin typeface="Arial"/>
              </a:rPr>
              <a:t>تشريعية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3502152"/>
            <a:ext cx="4389120" cy="5943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>
                <a:solidFill>
                  <a:srgbClr val="5A6975"/>
                </a:solidFill>
                <a:latin typeface="Arial"/>
              </a:rPr>
              <a:t>نصوص معقدة أو غير واضحة</a:t>
            </a:r>
            <a:r>
              <a:t/>
            </a:r>
            <a:br/>
            <a:r>
              <a:rPr sz="1200" b="0">
                <a:solidFill>
                  <a:srgbClr val="5A6975"/>
                </a:solidFill>
                <a:latin typeface="Arial"/>
              </a:rPr>
              <a:t>كثرة الإعفاءات واختلاف المعالجة بين القطاعات</a:t>
            </a:r>
            <a:r>
              <a:t/>
            </a:r>
            <a:br/>
            <a:r>
              <a:rPr sz="1200" b="0">
                <a:solidFill>
                  <a:srgbClr val="5A6975"/>
                </a:solidFill>
                <a:latin typeface="Arial"/>
              </a:rPr>
              <a:t>ثغرات تظهر من التطبيق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" y="2971800"/>
            <a:ext cx="4709160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678424" y="3136392"/>
            <a:ext cx="32004" cy="85953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43000" y="3118104"/>
            <a:ext cx="438912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>
                <a:solidFill>
                  <a:srgbClr val="132B40"/>
                </a:solidFill>
                <a:latin typeface="Arial"/>
              </a:rPr>
              <a:t>سلوكية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3502152"/>
            <a:ext cx="4389120" cy="5943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 dirty="0" err="1">
                <a:solidFill>
                  <a:srgbClr val="5A6975"/>
                </a:solidFill>
                <a:latin typeface="Arial"/>
              </a:rPr>
              <a:t>ضعف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المعرفة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أو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سوء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فهم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الموجبات</a:t>
            </a:r>
            <a:r>
              <a:rPr dirty="0"/>
              <a:t/>
            </a:r>
            <a:br>
              <a:rPr dirty="0"/>
            </a:br>
            <a:r>
              <a:rPr sz="1200" b="0" dirty="0" err="1">
                <a:solidFill>
                  <a:srgbClr val="5A6975"/>
                </a:solidFill>
                <a:latin typeface="Arial"/>
              </a:rPr>
              <a:t>الإهمال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أو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التأخر</a:t>
            </a:r>
            <a:r>
              <a:rPr dirty="0"/>
              <a:t/>
            </a:r>
            <a:br>
              <a:rPr dirty="0"/>
            </a:br>
            <a:r>
              <a:rPr sz="1200" b="0" dirty="0" err="1">
                <a:solidFill>
                  <a:srgbClr val="5A6975"/>
                </a:solidFill>
                <a:latin typeface="Arial"/>
              </a:rPr>
              <a:t>عدم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امتثال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متعمد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Arial"/>
              </a:rPr>
              <a:t>بقصد</a:t>
            </a:r>
            <a:r>
              <a:rPr sz="1200" b="0" dirty="0">
                <a:solidFill>
                  <a:srgbClr val="5A6975"/>
                </a:solidFill>
                <a:latin typeface="Arial"/>
              </a:rPr>
              <a:t> التهرب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120640"/>
            <a:ext cx="1024128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sz="1700" b="1" dirty="0" err="1">
                <a:solidFill>
                  <a:srgbClr val="132B40"/>
                </a:solidFill>
                <a:latin typeface="Arial"/>
              </a:rPr>
              <a:t>تفاعل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32B40"/>
                </a:solidFill>
                <a:latin typeface="Arial"/>
              </a:rPr>
              <a:t>هذه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32B40"/>
                </a:solidFill>
                <a:latin typeface="Arial"/>
              </a:rPr>
              <a:t>العوامل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32B40"/>
                </a:solidFill>
                <a:latin typeface="Arial"/>
              </a:rPr>
              <a:t>يساهم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 في </a:t>
            </a:r>
            <a:r>
              <a:rPr sz="1700" b="1" dirty="0" err="1">
                <a:solidFill>
                  <a:srgbClr val="132B40"/>
                </a:solidFill>
                <a:latin typeface="Arial"/>
              </a:rPr>
              <a:t>اتساع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32B40"/>
                </a:solidFill>
                <a:latin typeface="Arial"/>
              </a:rPr>
              <a:t>فجوات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32B40"/>
                </a:solidFill>
                <a:latin typeface="Arial"/>
              </a:rPr>
              <a:t>التسجيل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32B40"/>
                </a:solidFill>
                <a:latin typeface="Arial"/>
              </a:rPr>
              <a:t>والتصريح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32B40"/>
                </a:solidFill>
                <a:latin typeface="Arial"/>
              </a:rPr>
              <a:t>والتحصيل</a:t>
            </a:r>
            <a:r>
              <a:rPr sz="1700" b="1" dirty="0">
                <a:solidFill>
                  <a:srgbClr val="132B4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8987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lang="ar-LB" sz="2800" b="1" dirty="0">
                <a:solidFill>
                  <a:schemeClr val="accent1">
                    <a:lumMod val="75000"/>
                  </a:schemeClr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آليات معالجة فجوة الامتثال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algn="r" rtl="1"/>
            <a:r>
              <a:rPr sz="2800" b="1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توسيع</a:t>
            </a:r>
            <a:r>
              <a:rPr sz="28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قاعدة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المكلفين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ومتابعة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التسجيل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الإلزامي</a:t>
            </a:r>
            <a:endParaRPr sz="28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07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00800" y="1508760"/>
            <a:ext cx="4663440" cy="38404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27664" y="1673351"/>
            <a:ext cx="32004" cy="351129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37960" y="1655063"/>
            <a:ext cx="434340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8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خلال مصادر المعلومات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039112"/>
            <a:ext cx="4343400" cy="103720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بيانات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ضريبة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الدخل</a:t>
            </a:r>
            <a: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/>
            </a:r>
            <a:b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نظام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الأملاك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المبنية</a:t>
            </a:r>
            <a: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/>
            </a:r>
            <a:b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بيانات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الاستيراد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والتصدير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–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نظام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نار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الجمركي</a:t>
            </a:r>
            <a: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/>
            </a:r>
            <a:b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المصادر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المفتوحة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ومواقع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التواصل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الاجتماعي</a:t>
            </a:r>
            <a: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/>
            </a:r>
            <a:b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جهات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ثالثة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: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وزارات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،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مؤسسات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عامة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،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نقابات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،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شركات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، </a:t>
            </a:r>
            <a:r>
              <a:rPr sz="13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شكاوى</a:t>
            </a:r>
            <a:r>
              <a:rPr sz="13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...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5840" y="1508760"/>
            <a:ext cx="4663440" cy="38404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32703" y="1673351"/>
            <a:ext cx="32004" cy="351129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00" y="1655063"/>
            <a:ext cx="434340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8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خلال المسح الميداني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2039112"/>
            <a:ext cx="434340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lang="ar-LB" sz="1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زيارات </a:t>
            </a:r>
            <a:r>
              <a:rPr lang="ar-LB" sz="14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موجهة للتحقق من واقع النشاط ورصد حالات غير مسجلة محتملة</a:t>
            </a:r>
            <a:endParaRPr sz="1400" b="0" dirty="0">
              <a:solidFill>
                <a:srgbClr val="5A6975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7280" y="5596128"/>
            <a:ext cx="10058400" cy="28315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lang="ar-LB" sz="1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</a:t>
            </a:r>
            <a:r>
              <a:rPr lang="ar-LB" sz="1600" b="1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لهدف</a:t>
            </a:r>
            <a:r>
              <a:rPr lang="ar-LB" sz="1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: تحديد حالات استيفاء شروط التسجيل وتعزيز الامتثال في مرحلة التسجيل</a:t>
            </a:r>
            <a:endParaRPr sz="16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متابعة</a:t>
            </a:r>
            <a:r>
              <a:rPr sz="28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غير</a:t>
            </a:r>
            <a:r>
              <a:rPr sz="28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800" b="1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المصرحين</a:t>
            </a:r>
            <a:r>
              <a:rPr lang="ar-LB" sz="28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والتدخل المبكر</a:t>
            </a:r>
            <a:endParaRPr sz="28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08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321040" y="1691640"/>
            <a:ext cx="246888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53344" y="1856232"/>
            <a:ext cx="32004" cy="90525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58200" y="1837944"/>
            <a:ext cx="214884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قبل انتهاء المهلة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58200" y="2221992"/>
            <a:ext cx="2148840" cy="2215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رسائل تذكير بالموجبات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77840" y="1691640"/>
            <a:ext cx="246888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010144" y="1856232"/>
            <a:ext cx="32004" cy="90525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0" y="1837944"/>
            <a:ext cx="214884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بعد</a:t>
            </a:r>
            <a:r>
              <a:rPr sz="16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6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انتهاء</a:t>
            </a:r>
            <a:r>
              <a:rPr sz="16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6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المهلة</a:t>
            </a:r>
            <a:endParaRPr sz="16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0" y="2221992"/>
            <a:ext cx="214884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إنذار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أول</a:t>
            </a:r>
            <a: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/>
            </a:r>
            <a:br>
              <a:rPr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إنذار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ثانٍ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عند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استمرار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عدم</a:t>
            </a:r>
            <a:r>
              <a:rPr sz="12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2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الالتزام</a:t>
            </a:r>
            <a:endParaRPr sz="1200" b="0" dirty="0">
              <a:solidFill>
                <a:srgbClr val="5A6975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34640" y="1691640"/>
            <a:ext cx="246888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66944" y="1856232"/>
            <a:ext cx="32004" cy="905256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71800" y="1837944"/>
            <a:ext cx="214884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عند استمرار المخالفة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71800" y="2221992"/>
            <a:ext cx="214884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2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الإحالة إلى التدقيق</a:t>
            </a:r>
            <a:r>
              <a:rPr>
                <a:latin typeface="Simplified Arabic" panose="02020603050405020304" pitchFamily="18" charset="-78"/>
                <a:cs typeface="Simplified Arabic" panose="02020603050405020304" pitchFamily="18" charset="-78"/>
              </a:rPr>
              <a:t/>
            </a:r>
            <a:br>
              <a:rPr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sz="12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وفق طبيعة الملف ومستوى المخاطر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1691640"/>
            <a:ext cx="173736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23744" y="1856232"/>
            <a:ext cx="32004" cy="90525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0120" y="1837944"/>
            <a:ext cx="1417319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غير الناشطين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2221992"/>
            <a:ext cx="1417319" cy="2062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1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تحقق ميداني من توقف النشاط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3886200"/>
            <a:ext cx="10058400" cy="37548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الامتثال</a:t>
            </a:r>
            <a:r>
              <a:rPr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قبل</a:t>
            </a:r>
            <a:r>
              <a:rPr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الوصول</a:t>
            </a:r>
            <a:r>
              <a:rPr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إلى</a:t>
            </a:r>
            <a:r>
              <a:rPr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200" b="1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</a:t>
            </a:r>
            <a:r>
              <a:rPr lang="ar-LB" sz="22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تدقيق</a:t>
            </a:r>
            <a:r>
              <a:rPr sz="2200" b="1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2200" b="1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الشامل</a:t>
            </a:r>
            <a:endParaRPr sz="22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8720" y="4572000"/>
            <a:ext cx="987552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المتابعة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المبكرة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تعالج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جزءا</a:t>
            </a:r>
            <a:r>
              <a:rPr lang="ar-LB"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r>
              <a:rPr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حالات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عدم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الامتثال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بكلفة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أقل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وقبل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الانتقال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إلى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الإجراءات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الأكثر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صرامة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99236" y="5098780"/>
            <a:ext cx="53671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LB" sz="2200" b="1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توقيف بعض العمليات الجمركية عند استمرار عدم الالتزام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lang="ar-LB" sz="2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تعزيز التحصيل ومعالجة المتأخرات الضريبية</a:t>
            </a:r>
            <a:endParaRPr sz="28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09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680192" y="1691640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8720" y="1600200"/>
            <a:ext cx="941832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إنذارات التحصيل</a:t>
            </a:r>
          </a:p>
        </p:txBody>
      </p:sp>
      <p:sp>
        <p:nvSpPr>
          <p:cNvPr id="10" name="Oval 9"/>
          <p:cNvSpPr/>
          <p:nvPr/>
        </p:nvSpPr>
        <p:spPr>
          <a:xfrm>
            <a:off x="10680192" y="2194560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8720" y="2103120"/>
            <a:ext cx="941832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توقيف بعض العمليات الجمركية</a:t>
            </a:r>
          </a:p>
        </p:txBody>
      </p:sp>
      <p:sp>
        <p:nvSpPr>
          <p:cNvPr id="12" name="Oval 11"/>
          <p:cNvSpPr/>
          <p:nvPr/>
        </p:nvSpPr>
        <p:spPr>
          <a:xfrm>
            <a:off x="10680192" y="2697480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8720" y="2606040"/>
            <a:ext cx="941832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الحجز</a:t>
            </a:r>
            <a:r>
              <a:rPr sz="1700" b="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، </a:t>
            </a:r>
            <a:r>
              <a:rPr sz="17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بما</a:t>
            </a:r>
            <a:r>
              <a:rPr sz="1700" b="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فيه</a:t>
            </a:r>
            <a:r>
              <a:rPr sz="1700" b="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لدى</a:t>
            </a:r>
            <a:r>
              <a:rPr sz="1700" b="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طرف</a:t>
            </a:r>
            <a:r>
              <a:rPr sz="1700" b="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ثالث</a:t>
            </a:r>
            <a:endParaRPr sz="17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680192" y="3200400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8720" y="3108960"/>
            <a:ext cx="941832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إجراءات التحصيل الجبري</a:t>
            </a:r>
          </a:p>
        </p:txBody>
      </p:sp>
      <p:sp>
        <p:nvSpPr>
          <p:cNvPr id="16" name="Oval 15"/>
          <p:cNvSpPr/>
          <p:nvPr/>
        </p:nvSpPr>
        <p:spPr>
          <a:xfrm>
            <a:off x="10680192" y="3703320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88720" y="3611880"/>
            <a:ext cx="941832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الإحالة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القانونية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عند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توافر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شروطها</a:t>
            </a:r>
            <a:endParaRPr sz="17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7280" y="4572000"/>
            <a:ext cx="10058400" cy="3447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lang="ar-LB" sz="20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الهدف: تعزيز تحصيل الضرائب المستحقة والحد من فجوة التحصيل</a:t>
            </a:r>
            <a:endParaRPr sz="20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80160" y="5303520"/>
            <a:ext cx="969264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توقيف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العمليات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الجمركية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أظهر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أثرا</a:t>
            </a:r>
            <a:r>
              <a:rPr lang="ar-LB"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r>
              <a:rPr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عمليا</a:t>
            </a:r>
            <a:r>
              <a:rPr lang="ar-LB"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r>
              <a:rPr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ووقائيا</a:t>
            </a:r>
            <a:r>
              <a:rPr lang="ar-LB"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r>
              <a:rPr sz="1400" b="0" dirty="0" smtClean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دفع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عدد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المكلفين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إلى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التسوية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والالتزام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ضمن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المهل</a:t>
            </a:r>
            <a:r>
              <a:rPr sz="1400" b="0" dirty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Arial"/>
              </a:rPr>
              <a:t>الأدوات القانونية لدعم الامتثال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Arial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Arial"/>
              </a:rPr>
              <a:t>10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675120" y="1463040"/>
            <a:ext cx="4297680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936224" y="1627632"/>
            <a:ext cx="32004" cy="63093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12280" y="1609344"/>
            <a:ext cx="397764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>
                <a:solidFill>
                  <a:srgbClr val="132B40"/>
                </a:solidFill>
                <a:latin typeface="Arial"/>
              </a:rPr>
              <a:t>تحديث دوري للنصوص والإجراءات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88720" y="1463040"/>
            <a:ext cx="4937760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89904" y="1627632"/>
            <a:ext cx="32004" cy="63093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25880" y="1609344"/>
            <a:ext cx="461772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 dirty="0" err="1">
                <a:solidFill>
                  <a:srgbClr val="132B40"/>
                </a:solidFill>
                <a:latin typeface="Arial"/>
              </a:rPr>
              <a:t>استيفاء</a:t>
            </a:r>
            <a:r>
              <a:rPr sz="16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32B40"/>
                </a:solidFill>
                <a:latin typeface="Arial"/>
              </a:rPr>
              <a:t>نسبة</a:t>
            </a:r>
            <a:r>
              <a:rPr sz="16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32B40"/>
                </a:solidFill>
                <a:latin typeface="Arial"/>
              </a:rPr>
              <a:t>عند</a:t>
            </a:r>
            <a:r>
              <a:rPr sz="16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32B40"/>
                </a:solidFill>
                <a:latin typeface="Arial"/>
              </a:rPr>
              <a:t>الاستيراد</a:t>
            </a:r>
            <a:r>
              <a:rPr sz="1600" b="1" dirty="0">
                <a:solidFill>
                  <a:srgbClr val="132B40"/>
                </a:solidFill>
                <a:latin typeface="Arial"/>
              </a:rPr>
              <a:t> في حالات </a:t>
            </a:r>
            <a:r>
              <a:rPr sz="1600" b="1" dirty="0" err="1">
                <a:solidFill>
                  <a:srgbClr val="132B40"/>
                </a:solidFill>
                <a:latin typeface="Arial"/>
              </a:rPr>
              <a:t>محددة</a:t>
            </a:r>
            <a:endParaRPr sz="1600" b="1" dirty="0">
              <a:solidFill>
                <a:srgbClr val="132B40"/>
              </a:solidFill>
              <a:latin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675120" y="2788920"/>
            <a:ext cx="4297680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936224" y="2953512"/>
            <a:ext cx="32004" cy="630936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12280" y="2935224"/>
            <a:ext cx="397764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>
                <a:solidFill>
                  <a:srgbClr val="132B40"/>
                </a:solidFill>
                <a:latin typeface="Arial"/>
              </a:rPr>
              <a:t>تطوير سياسة الإعفاء من الغرامات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788920"/>
            <a:ext cx="4937760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89904" y="2953512"/>
            <a:ext cx="32004" cy="63093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25880" y="2935224"/>
            <a:ext cx="461772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600" b="1" dirty="0">
                <a:solidFill>
                  <a:srgbClr val="132B40"/>
                </a:solidFill>
                <a:latin typeface="Arial"/>
              </a:rPr>
              <a:t>ملاحقة حالات التهرب </a:t>
            </a:r>
            <a:r>
              <a:rPr sz="1600" b="1" dirty="0" smtClean="0">
                <a:solidFill>
                  <a:srgbClr val="132B40"/>
                </a:solidFill>
                <a:latin typeface="Arial"/>
              </a:rPr>
              <a:t>وفقا</a:t>
            </a:r>
            <a:r>
              <a:rPr lang="ar-LB" sz="1600" b="1" dirty="0" smtClean="0">
                <a:solidFill>
                  <a:srgbClr val="132B40"/>
                </a:solidFill>
                <a:latin typeface="Arial"/>
              </a:rPr>
              <a:t>ً</a:t>
            </a:r>
            <a:r>
              <a:rPr sz="1600" b="1" dirty="0" smtClean="0">
                <a:solidFill>
                  <a:srgbClr val="132B40"/>
                </a:solidFill>
                <a:latin typeface="Arial"/>
              </a:rPr>
              <a:t> </a:t>
            </a:r>
            <a:r>
              <a:rPr sz="1600" b="1" dirty="0">
                <a:solidFill>
                  <a:srgbClr val="132B40"/>
                </a:solidFill>
                <a:latin typeface="Arial"/>
              </a:rPr>
              <a:t>للقانون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4709160"/>
            <a:ext cx="987552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lang="ar-LB" sz="2400" b="1" dirty="0"/>
              <a:t>جعل الالتزام في الوقت المناسب الخيار الأقل كلفة والأكثر سهولة للمكلف</a:t>
            </a:r>
            <a:r>
              <a:rPr sz="2100" b="1" dirty="0" smtClean="0">
                <a:solidFill>
                  <a:srgbClr val="132B40"/>
                </a:solidFill>
                <a:latin typeface="Arial"/>
              </a:rPr>
              <a:t>.</a:t>
            </a:r>
            <a:endParaRPr sz="2100" b="1" dirty="0">
              <a:solidFill>
                <a:srgbClr val="132B4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التدقيق القائم على المخاطر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863072" y="1600200"/>
            <a:ext cx="73152" cy="73152"/>
          </a:xfrm>
          <a:prstGeom prst="ellipse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7280" y="1508760"/>
            <a:ext cx="969264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معايير اختيار موضوعة من قبل الإدارة</a:t>
            </a:r>
          </a:p>
        </p:txBody>
      </p:sp>
      <p:sp>
        <p:nvSpPr>
          <p:cNvPr id="10" name="Oval 9"/>
          <p:cNvSpPr/>
          <p:nvPr/>
        </p:nvSpPr>
        <p:spPr>
          <a:xfrm>
            <a:off x="10863072" y="2130552"/>
            <a:ext cx="73152" cy="73152"/>
          </a:xfrm>
          <a:prstGeom prst="ellipse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7280" y="2039112"/>
            <a:ext cx="969264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تحديث دوري للمعايير</a:t>
            </a:r>
          </a:p>
        </p:txBody>
      </p:sp>
      <p:sp>
        <p:nvSpPr>
          <p:cNvPr id="12" name="Oval 11"/>
          <p:cNvSpPr/>
          <p:nvPr/>
        </p:nvSpPr>
        <p:spPr>
          <a:xfrm>
            <a:off x="10863072" y="2660903"/>
            <a:ext cx="73152" cy="73152"/>
          </a:xfrm>
          <a:prstGeom prst="ellipse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7280" y="2569463"/>
            <a:ext cx="969264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متابعة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تطور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الأنشطة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والقطاعات</a:t>
            </a:r>
            <a:endParaRPr sz="17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863072" y="3191256"/>
            <a:ext cx="73152" cy="73152"/>
          </a:xfrm>
          <a:prstGeom prst="ellipse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7280" y="3099815"/>
            <a:ext cx="969264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الأنشطة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التي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تشهد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نموا</a:t>
            </a:r>
            <a:r>
              <a:rPr lang="ar-LB" sz="1700" b="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r>
              <a:rPr sz="1700" b="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ملحوظا</a:t>
            </a:r>
            <a:r>
              <a:rPr lang="ar-LB" sz="1700" b="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ً</a:t>
            </a:r>
            <a:endParaRPr sz="17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863072" y="3721607"/>
            <a:ext cx="73152" cy="73152"/>
          </a:xfrm>
          <a:prstGeom prst="ellipse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97280" y="3630168"/>
            <a:ext cx="9692640" cy="2985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بيانات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الدخل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والجمارك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ومصادر</a:t>
            </a:r>
            <a:r>
              <a:rPr sz="17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7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أخرى</a:t>
            </a:r>
            <a:endParaRPr sz="17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7280" y="4800600"/>
            <a:ext cx="10058400" cy="3600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1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توجيه الموارد إلى الحالات ذات الأولوية والمخاطر الأعلى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Arial"/>
              </a:rPr>
              <a:t>التحول الرقمي وتعزيز الامتثال الطوعي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Arial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Arial"/>
              </a:rPr>
              <a:t>12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4663440" cy="38404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027664" y="1581912"/>
            <a:ext cx="32004" cy="3511296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563624"/>
            <a:ext cx="434340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800" b="1">
                <a:solidFill>
                  <a:srgbClr val="132B40"/>
                </a:solidFill>
                <a:latin typeface="Arial"/>
              </a:rPr>
              <a:t>التحول الرقمي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1947672"/>
            <a:ext cx="4343400" cy="163737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300" b="0" dirty="0" err="1">
                <a:solidFill>
                  <a:srgbClr val="5A6975"/>
                </a:solidFill>
                <a:latin typeface="Arial"/>
              </a:rPr>
              <a:t>التصاريح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Arial"/>
              </a:rPr>
              <a:t>الإلكترونية</a:t>
            </a:r>
            <a:r>
              <a:rPr dirty="0"/>
              <a:t/>
            </a:r>
            <a:br>
              <a:rPr dirty="0"/>
            </a:br>
            <a:r>
              <a:rPr sz="1300" b="0" dirty="0" err="1">
                <a:solidFill>
                  <a:srgbClr val="5A6975"/>
                </a:solidFill>
                <a:latin typeface="Arial"/>
              </a:rPr>
              <a:t>التبليغ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Arial"/>
              </a:rPr>
              <a:t>الإلكتروني</a:t>
            </a:r>
            <a:r>
              <a:rPr dirty="0"/>
              <a:t/>
            </a:r>
            <a:br>
              <a:rPr dirty="0"/>
            </a:br>
            <a:r>
              <a:rPr sz="1300" b="0" dirty="0" err="1">
                <a:solidFill>
                  <a:srgbClr val="5A6975"/>
                </a:solidFill>
                <a:latin typeface="Arial"/>
              </a:rPr>
              <a:t>وسائل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Arial"/>
              </a:rPr>
              <a:t>الدفع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Arial"/>
              </a:rPr>
              <a:t>الإلكتروني</a:t>
            </a:r>
            <a:r>
              <a:rPr dirty="0"/>
              <a:t/>
            </a:r>
            <a:br>
              <a:rPr dirty="0"/>
            </a:br>
            <a:r>
              <a:rPr sz="1300" b="0" dirty="0" err="1">
                <a:solidFill>
                  <a:srgbClr val="5A6975"/>
                </a:solidFill>
                <a:latin typeface="Arial"/>
              </a:rPr>
              <a:t>مكننة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Arial"/>
              </a:rPr>
              <a:t>الإدارة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 smtClean="0">
                <a:solidFill>
                  <a:srgbClr val="5A6975"/>
                </a:solidFill>
                <a:latin typeface="Arial"/>
              </a:rPr>
              <a:t>الضريبية</a:t>
            </a:r>
            <a:endParaRPr lang="ar-LB" sz="1300" b="0" dirty="0" smtClean="0">
              <a:solidFill>
                <a:srgbClr val="5A6975"/>
              </a:solidFill>
              <a:latin typeface="Arial"/>
            </a:endParaRPr>
          </a:p>
          <a:p>
            <a:pPr algn="r" rtl="1"/>
            <a:r>
              <a:rPr lang="ar-LB" sz="1300" dirty="0">
                <a:solidFill>
                  <a:srgbClr val="5A6975"/>
                </a:solidFill>
                <a:latin typeface="Arial"/>
              </a:rPr>
              <a:t>إتاحة دليل للإجراءات على الموقع الإلكتروني</a:t>
            </a:r>
            <a:r>
              <a:rPr sz="1300" dirty="0">
                <a:solidFill>
                  <a:srgbClr val="5A6975"/>
                </a:solidFill>
                <a:latin typeface="Arial"/>
              </a:rPr>
              <a:t/>
            </a:r>
            <a:br>
              <a:rPr sz="1300" dirty="0">
                <a:solidFill>
                  <a:srgbClr val="5A6975"/>
                </a:solidFill>
                <a:latin typeface="Arial"/>
              </a:rPr>
            </a:br>
            <a:r>
              <a:rPr sz="1300" b="0" dirty="0" err="1">
                <a:solidFill>
                  <a:srgbClr val="5A6975"/>
                </a:solidFill>
                <a:latin typeface="Arial"/>
              </a:rPr>
              <a:t>منصة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lang="ar-LB" sz="1300" b="0" dirty="0" smtClean="0">
                <a:solidFill>
                  <a:srgbClr val="5A6975"/>
                </a:solidFill>
                <a:latin typeface="Arial"/>
              </a:rPr>
              <a:t>"</a:t>
            </a:r>
            <a:r>
              <a:rPr sz="1300" b="0" dirty="0" err="1" smtClean="0">
                <a:solidFill>
                  <a:srgbClr val="5A6975"/>
                </a:solidFill>
                <a:latin typeface="Arial"/>
              </a:rPr>
              <a:t>صوت</a:t>
            </a:r>
            <a:r>
              <a:rPr sz="1300" b="0" dirty="0" smtClean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 smtClean="0">
                <a:solidFill>
                  <a:srgbClr val="5A6975"/>
                </a:solidFill>
                <a:latin typeface="Arial"/>
              </a:rPr>
              <a:t>المالية</a:t>
            </a:r>
            <a:r>
              <a:rPr lang="ar-LB" sz="1300" b="0" dirty="0" smtClean="0">
                <a:solidFill>
                  <a:srgbClr val="5A6975"/>
                </a:solidFill>
                <a:latin typeface="Arial"/>
              </a:rPr>
              <a:t>"</a:t>
            </a:r>
            <a:r>
              <a:rPr dirty="0"/>
              <a:t/>
            </a:r>
            <a:br>
              <a:rPr dirty="0"/>
            </a:br>
            <a:r>
              <a:rPr sz="1300" b="0" dirty="0" err="1">
                <a:solidFill>
                  <a:srgbClr val="5A6975"/>
                </a:solidFill>
                <a:latin typeface="Arial"/>
              </a:rPr>
              <a:t>التحضير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A6975"/>
                </a:solidFill>
                <a:latin typeface="Arial"/>
              </a:rPr>
              <a:t>للفوترة</a:t>
            </a:r>
            <a:r>
              <a:rPr sz="13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300" b="0" dirty="0" err="1" smtClean="0">
                <a:solidFill>
                  <a:srgbClr val="5A6975"/>
                </a:solidFill>
                <a:latin typeface="Arial"/>
              </a:rPr>
              <a:t>الإلكترونية</a:t>
            </a:r>
            <a:endParaRPr lang="ar-LB" sz="1300" b="0" dirty="0" smtClean="0">
              <a:solidFill>
                <a:srgbClr val="5A6975"/>
              </a:solidFill>
              <a:latin typeface="Arial"/>
            </a:endParaRPr>
          </a:p>
          <a:p>
            <a:pPr algn="r" rtl="1"/>
            <a:endParaRPr lang="ar-LB" sz="1300" b="0" dirty="0" smtClean="0">
              <a:solidFill>
                <a:srgbClr val="5A6975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05840" y="1417320"/>
            <a:ext cx="4663440" cy="38404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5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632703" y="1581912"/>
            <a:ext cx="32004" cy="3511296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3000" y="1563624"/>
            <a:ext cx="4343400" cy="2926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800" b="1">
                <a:solidFill>
                  <a:srgbClr val="132B40"/>
                </a:solidFill>
                <a:latin typeface="Arial"/>
              </a:rPr>
              <a:t>تعزيز الامتثال الطوعي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1947672"/>
            <a:ext cx="4343400" cy="8987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400" b="0" dirty="0" err="1">
                <a:solidFill>
                  <a:srgbClr val="5A6975"/>
                </a:solidFill>
                <a:latin typeface="Arial"/>
              </a:rPr>
              <a:t>التحضير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لسحب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تحفيزي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على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فواتير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الشراء</a:t>
            </a:r>
            <a:r>
              <a:rPr dirty="0"/>
              <a:t/>
            </a:r>
            <a:br>
              <a:rPr dirty="0"/>
            </a:br>
            <a:r>
              <a:rPr sz="1400" b="0" dirty="0" err="1">
                <a:solidFill>
                  <a:srgbClr val="5A6975"/>
                </a:solidFill>
                <a:latin typeface="Arial"/>
              </a:rPr>
              <a:t>تشجيع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المستهلك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على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طلب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 smtClean="0">
                <a:solidFill>
                  <a:srgbClr val="5A6975"/>
                </a:solidFill>
                <a:latin typeface="Arial"/>
              </a:rPr>
              <a:t>الفاتورة</a:t>
            </a:r>
            <a:endParaRPr lang="en-US" sz="1400" b="0" dirty="0" smtClean="0">
              <a:solidFill>
                <a:srgbClr val="5A6975"/>
              </a:solidFill>
              <a:latin typeface="Arial"/>
            </a:endParaRPr>
          </a:p>
          <a:p>
            <a:pPr algn="r" rtl="1"/>
            <a:r>
              <a:rPr lang="ar-LB" sz="1400" dirty="0">
                <a:solidFill>
                  <a:srgbClr val="5A6975"/>
                </a:solidFill>
                <a:latin typeface="Arial"/>
              </a:rPr>
              <a:t>التوعية عبر وسائل الإعلام وقنوات التواصل المختلفة</a:t>
            </a:r>
            <a:r>
              <a:rPr dirty="0"/>
              <a:t/>
            </a:r>
            <a:br>
              <a:rPr dirty="0"/>
            </a:br>
            <a:r>
              <a:rPr lang="ar-LB" sz="1400" b="0" dirty="0" smtClean="0">
                <a:solidFill>
                  <a:srgbClr val="5A6975"/>
                </a:solidFill>
                <a:latin typeface="Arial"/>
              </a:rPr>
              <a:t>دعم </a:t>
            </a:r>
            <a:r>
              <a:rPr sz="1400" b="0" dirty="0" err="1" smtClean="0">
                <a:solidFill>
                  <a:srgbClr val="5A6975"/>
                </a:solidFill>
                <a:latin typeface="Arial"/>
              </a:rPr>
              <a:t>توثيق</a:t>
            </a:r>
            <a:r>
              <a:rPr sz="1400" b="0" dirty="0" smtClean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العمليات</a:t>
            </a:r>
            <a:r>
              <a:rPr sz="1400" b="0" dirty="0">
                <a:solidFill>
                  <a:srgbClr val="5A6975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A6975"/>
                </a:solidFill>
                <a:latin typeface="Arial"/>
              </a:rPr>
              <a:t>التجارية</a:t>
            </a:r>
            <a:endParaRPr sz="1400" b="0" dirty="0">
              <a:solidFill>
                <a:srgbClr val="5A6975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7280" y="5596128"/>
            <a:ext cx="10058400" cy="28315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 rtl="1"/>
            <a:r>
              <a:rPr lang="ar-LB" sz="16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الرقمنة تسهم في تحسين الخدمة، ورفع جودة البيانات، وتعزيز الامتثال</a:t>
            </a:r>
            <a:endParaRPr sz="1600" b="1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69848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الأولويات والتوصيات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34440"/>
            <a:ext cx="9966960" cy="27432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6437376"/>
            <a:ext cx="292608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وزارة المالية – الجمهورية اللبنانية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28232"/>
            <a:ext cx="457200" cy="16004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13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11045952" y="1536192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7280" y="1444752"/>
            <a:ext cx="98755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تحديث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قياس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فجوة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الامتثال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بصورة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دورية</a:t>
            </a:r>
            <a:endParaRPr sz="15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1045952" y="1965960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7280" y="1874519"/>
            <a:ext cx="98755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lang="ar-LB" sz="150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تعزيز الربط والمطابقة بين قواعد البيانات الضريبية والجمركية ومصادر المعلومات </a:t>
            </a:r>
            <a:r>
              <a:rPr lang="ar-LB" sz="150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الأخرى</a:t>
            </a:r>
            <a:endParaRPr lang="ar-LB" sz="16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1045952" y="2395728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7280" y="2304288"/>
            <a:ext cx="98755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تطوير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إدارة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المخاطر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والانتقاء</a:t>
            </a:r>
            <a:endParaRPr sz="15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1045952" y="2825496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7280" y="2734056"/>
            <a:ext cx="98755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توظيف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الذكاء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الاصطناعي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والتحليل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المتقدم</a:t>
            </a:r>
            <a:endParaRPr sz="15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1045952" y="3255264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97280" y="3163824"/>
            <a:ext cx="98755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مواصلة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التحول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الرقمي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والفوترة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الإلكترونية</a:t>
            </a:r>
            <a:endParaRPr sz="1500" b="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1045952" y="3685031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97280" y="3593591"/>
            <a:ext cx="98755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lang="ar-LB" sz="1500" dirty="0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تقييم </a:t>
            </a:r>
            <a:r>
              <a:rPr lang="ar-LB" sz="150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فعالية إجراءات الامتثال من خلال قياس أثرها على التسجيل والتصريح والتحصيل</a:t>
            </a:r>
            <a:endParaRPr sz="1500" dirty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1045952" y="4114800"/>
            <a:ext cx="73152" cy="73152"/>
          </a:xfrm>
          <a:prstGeom prst="ellipse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97280" y="4023360"/>
            <a:ext cx="987552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تعزيز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تبادل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الخبرات</a:t>
            </a:r>
            <a:r>
              <a:rPr sz="1500" b="0" dirty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sz="1500" b="0" dirty="0" err="1" smtClean="0">
                <a:solidFill>
                  <a:srgbClr val="132B4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الدولية</a:t>
            </a:r>
            <a:endParaRPr lang="ar-LB" sz="1500" b="0" dirty="0" smtClean="0">
              <a:solidFill>
                <a:srgbClr val="132B4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88720" y="5532120"/>
            <a:ext cx="987552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lang="ar-LB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التشخيص إلى المعالجة المستدامة</a:t>
            </a:r>
            <a:endParaRPr sz="1800" b="1" dirty="0">
              <a:solidFill>
                <a:srgbClr val="2A847C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6437376"/>
            <a:ext cx="292608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800" b="0">
                <a:solidFill>
                  <a:srgbClr val="5A6975"/>
                </a:solidFill>
                <a:latin typeface="Arial"/>
              </a:rPr>
              <a:t>وزارة المالية – الجمهورية اللبنانية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81360" y="6428232"/>
            <a:ext cx="457200" cy="20116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800" b="0">
                <a:solidFill>
                  <a:srgbClr val="5A6975"/>
                </a:solidFill>
                <a:latin typeface="Arial"/>
              </a:rPr>
              <a:t>14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" y="0"/>
            <a:ext cx="73152" cy="6858000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01168" y="0"/>
            <a:ext cx="32004" cy="6858000"/>
          </a:xfrm>
          <a:prstGeom prst="rect">
            <a:avLst/>
          </a:prstGeom>
          <a:solidFill>
            <a:srgbClr val="2A84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548640"/>
            <a:ext cx="1042416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 rtl="1"/>
            <a:r>
              <a:rPr sz="2800" b="1">
                <a:solidFill>
                  <a:srgbClr val="132B40"/>
                </a:solidFill>
                <a:latin typeface="Arial"/>
              </a:rPr>
              <a:t>الخاتمة</a:t>
            </a:r>
          </a:p>
        </p:txBody>
      </p:sp>
      <p:sp>
        <p:nvSpPr>
          <p:cNvPr id="7" name="Rectangle 6"/>
          <p:cNvSpPr/>
          <p:nvPr/>
        </p:nvSpPr>
        <p:spPr>
          <a:xfrm>
            <a:off x="3749039" y="1234440"/>
            <a:ext cx="4754880" cy="32004"/>
          </a:xfrm>
          <a:prstGeom prst="rect">
            <a:avLst/>
          </a:prstGeom>
          <a:solidFill>
            <a:srgbClr val="BE8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057400"/>
            <a:ext cx="10332720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3000" b="1" dirty="0" err="1">
                <a:solidFill>
                  <a:srgbClr val="132B40"/>
                </a:solidFill>
                <a:latin typeface="Arial"/>
              </a:rPr>
              <a:t>التدخل</a:t>
            </a:r>
            <a:r>
              <a:rPr sz="3000" b="1" dirty="0">
                <a:solidFill>
                  <a:srgbClr val="132B40"/>
                </a:solidFill>
                <a:latin typeface="Arial"/>
              </a:rPr>
              <a:t> </a:t>
            </a:r>
            <a:r>
              <a:rPr sz="3000" b="1" dirty="0" err="1">
                <a:solidFill>
                  <a:srgbClr val="132B40"/>
                </a:solidFill>
                <a:latin typeface="Arial"/>
              </a:rPr>
              <a:t>المناسب</a:t>
            </a:r>
            <a:endParaRPr sz="3000" b="1" dirty="0">
              <a:solidFill>
                <a:srgbClr val="132B40"/>
              </a:solidFill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880360"/>
            <a:ext cx="10332720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3000" b="1">
                <a:solidFill>
                  <a:srgbClr val="2A847C"/>
                </a:solidFill>
                <a:latin typeface="Arial"/>
              </a:rPr>
              <a:t>للخطر المناسب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03320"/>
            <a:ext cx="10332720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3000" b="1" dirty="0">
                <a:solidFill>
                  <a:srgbClr val="BE8823"/>
                </a:solidFill>
                <a:latin typeface="Arial"/>
              </a:rPr>
              <a:t>في </a:t>
            </a:r>
            <a:r>
              <a:rPr sz="3000" b="1" dirty="0" err="1">
                <a:solidFill>
                  <a:srgbClr val="BE8823"/>
                </a:solidFill>
                <a:latin typeface="Arial"/>
              </a:rPr>
              <a:t>التوقيت</a:t>
            </a:r>
            <a:r>
              <a:rPr sz="3000" b="1" dirty="0">
                <a:solidFill>
                  <a:srgbClr val="BE8823"/>
                </a:solidFill>
                <a:latin typeface="Arial"/>
              </a:rPr>
              <a:t> </a:t>
            </a:r>
            <a:r>
              <a:rPr sz="3000" b="1" dirty="0" err="1">
                <a:solidFill>
                  <a:srgbClr val="BE8823"/>
                </a:solidFill>
                <a:latin typeface="Arial"/>
              </a:rPr>
              <a:t>المناسب</a:t>
            </a:r>
            <a:endParaRPr sz="3000" b="1" dirty="0">
              <a:solidFill>
                <a:srgbClr val="BE8823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5257800"/>
            <a:ext cx="1033272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800" b="0" dirty="0" err="1" smtClean="0">
                <a:solidFill>
                  <a:srgbClr val="132B40"/>
                </a:solidFill>
                <a:latin typeface="Arial"/>
              </a:rPr>
              <a:t>شكرا</a:t>
            </a:r>
            <a:r>
              <a:rPr lang="ar-LB" sz="1800" b="0" dirty="0" smtClean="0">
                <a:solidFill>
                  <a:srgbClr val="132B40"/>
                </a:solidFill>
                <a:latin typeface="Arial"/>
              </a:rPr>
              <a:t>ً</a:t>
            </a:r>
            <a:r>
              <a:rPr sz="1800" b="0" dirty="0" smtClean="0">
                <a:solidFill>
                  <a:srgbClr val="132B40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32B40"/>
                </a:solidFill>
                <a:latin typeface="Arial"/>
              </a:rPr>
              <a:t>لكم</a:t>
            </a:r>
            <a:r>
              <a:rPr sz="1800" b="0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32B40"/>
                </a:solidFill>
                <a:latin typeface="Arial"/>
              </a:rPr>
              <a:t>على</a:t>
            </a:r>
            <a:r>
              <a:rPr sz="1800" b="0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32B40"/>
                </a:solidFill>
                <a:latin typeface="Arial"/>
              </a:rPr>
              <a:t>حسن</a:t>
            </a:r>
            <a:r>
              <a:rPr sz="1800" b="0" dirty="0">
                <a:solidFill>
                  <a:srgbClr val="132B40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32B40"/>
                </a:solidFill>
                <a:latin typeface="Arial"/>
              </a:rPr>
              <a:t>الاستماع</a:t>
            </a:r>
            <a:endParaRPr sz="1800" b="0" dirty="0">
              <a:solidFill>
                <a:srgbClr val="132B4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867</Words>
  <Application>Microsoft Office PowerPoint</Application>
  <PresentationFormat>Widescreen</PresentationFormat>
  <Paragraphs>139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Simplified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wissam sleem</dc:creator>
  <cp:keywords/>
  <dc:description>generated using python-pptx</dc:description>
  <cp:lastModifiedBy>wissam sleem</cp:lastModifiedBy>
  <cp:revision>26</cp:revision>
  <dcterms:created xsi:type="dcterms:W3CDTF">2013-01-27T09:14:16Z</dcterms:created>
  <dcterms:modified xsi:type="dcterms:W3CDTF">2026-09-15T08:48:11Z</dcterms:modified>
  <cp:category/>
</cp:coreProperties>
</file>