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29100" y="797254"/>
            <a:ext cx="4343400" cy="11079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37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فجوة الامتثال الضريبي في فلسطين</a:t>
            </a:r>
            <a:endParaRPr lang="en-US" sz="3750" dirty="0">
              <a:cs typeface="PT Bold Heading" panose="02010400000000000000" pitchFamily="2" charset="-78"/>
            </a:endParaRPr>
          </a:p>
        </p:txBody>
      </p:sp>
      <p:sp>
        <p:nvSpPr>
          <p:cNvPr id="4" name="Text 1"/>
          <p:cNvSpPr/>
          <p:nvPr/>
        </p:nvSpPr>
        <p:spPr>
          <a:xfrm>
            <a:off x="4229100" y="2145086"/>
            <a:ext cx="4343400" cy="574709"/>
          </a:xfrm>
          <a:prstGeom prst="rect">
            <a:avLst/>
          </a:prstGeom>
          <a:noFill/>
        </p:spPr>
        <p:txBody>
          <a:bodyPr wrap="square" lIns="0" tIns="0" rIns="170053" bIns="0" rtlCol="0" anchor="t">
            <a:spAutoFit/>
          </a:bodyPr>
          <a:lstStyle/>
          <a:p>
            <a:pPr marL="0" indent="0" algn="ctr" rtl="1">
              <a:lnSpc>
                <a:spcPct val="128000"/>
              </a:lnSpc>
              <a:buNone/>
            </a:pPr>
            <a:r>
              <a:rPr lang="en-US" sz="1500" dirty="0">
                <a:latin typeface="Mistral" panose="03090702030407020403" pitchFamily="66" charset="0"/>
                <a:ea typeface="Noto Sans Arabic" pitchFamily="34" charset="-122"/>
                <a:cs typeface="PT Bold Heading" panose="02010400000000000000" pitchFamily="2" charset="-78"/>
              </a:rPr>
              <a:t>نحو تشخيص دقيق ومعالجة جذرية في ظل التحول الرقمي وإدارة المخاطر</a:t>
            </a:r>
            <a:endParaRPr lang="en-US" sz="1500" dirty="0">
              <a:latin typeface="Mistral" panose="03090702030407020403" pitchFamily="66" charset="0"/>
              <a:cs typeface="PT Bold Heading" panose="02010400000000000000" pitchFamily="2" charset="-78"/>
            </a:endParaRPr>
          </a:p>
        </p:txBody>
      </p:sp>
      <p:sp>
        <p:nvSpPr>
          <p:cNvPr id="5" name="Text 2"/>
          <p:cNvSpPr/>
          <p:nvPr/>
        </p:nvSpPr>
        <p:spPr>
          <a:xfrm>
            <a:off x="4341743" y="2972115"/>
            <a:ext cx="4343400" cy="57708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250" dirty="0" err="1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إعداد</a:t>
            </a:r>
            <a:r>
              <a:rPr lang="en-US" sz="12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</a:t>
            </a:r>
            <a:r>
              <a:rPr lang="en-US" sz="1250" dirty="0" err="1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الباحثة</a:t>
            </a:r>
            <a:endParaRPr lang="ar-SA" sz="1250" dirty="0">
              <a:solidFill>
                <a:srgbClr val="333333"/>
              </a:solidFill>
              <a:latin typeface="Noto Sans Arabic" pitchFamily="34" charset="0"/>
              <a:ea typeface="Noto Sans Arabic" pitchFamily="34" charset="-122"/>
              <a:cs typeface="PT Bold Heading" panose="02010400000000000000" pitchFamily="2" charset="-78"/>
            </a:endParaRPr>
          </a:p>
          <a:p>
            <a:pPr marL="0" indent="0" algn="ctr" rtl="1">
              <a:buNone/>
            </a:pPr>
            <a:endParaRPr lang="ar-SA" sz="1250" dirty="0">
              <a:solidFill>
                <a:srgbClr val="333333"/>
              </a:solidFill>
              <a:latin typeface="Noto Sans Arabic" pitchFamily="34" charset="0"/>
              <a:ea typeface="Noto Sans Arabic" pitchFamily="34" charset="-122"/>
              <a:cs typeface="PT Bold Heading" panose="02010400000000000000" pitchFamily="2" charset="-78"/>
            </a:endParaRPr>
          </a:p>
          <a:p>
            <a:pPr marL="0" indent="0" algn="ctr" rtl="1">
              <a:buNone/>
            </a:pPr>
            <a:r>
              <a:rPr lang="en-US" sz="12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</a:t>
            </a:r>
            <a:r>
              <a:rPr lang="en-US" sz="1200" b="1" dirty="0">
                <a:solidFill>
                  <a:srgbClr val="333333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رهام النوباني</a:t>
            </a:r>
            <a:endParaRPr lang="en-US" sz="1250" dirty="0">
              <a:cs typeface="PT Bold Heading" panose="02010400000000000000" pitchFamily="2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4229100" y="4292612"/>
            <a:ext cx="4343400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ar-SA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ورشة عمل 2026 - اتحاد سلطات الضرائب في الدول الاسلامية </a:t>
            </a:r>
            <a:endParaRPr lang="ar-SA" altLang="en-US" sz="1400" b="1" dirty="0">
              <a:latin typeface="Noto Sans Arabic Bold" pitchFamily="34" charset="0"/>
              <a:ea typeface="Noto Sans Arabic Bold" pitchFamily="34" charset="-122"/>
              <a:cs typeface="PT Bold Heading" panose="02010400000000000000" pitchFamily="2" charset="-78"/>
            </a:endParaRPr>
          </a:p>
        </p:txBody>
      </p:sp>
      <p:sp>
        <p:nvSpPr>
          <p:cNvPr id="7" name="Shape 4"/>
          <p:cNvSpPr/>
          <p:nvPr/>
        </p:nvSpPr>
        <p:spPr>
          <a:xfrm>
            <a:off x="0" y="0"/>
            <a:ext cx="3657600" cy="4876800"/>
          </a:xfrm>
          <a:prstGeom prst="rect">
            <a:avLst/>
          </a:prstGeom>
          <a:solidFill>
            <a:srgbClr val="F0EEE9"/>
          </a:solidFill>
        </p:spPr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57600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25153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لماذا أصبحت فجوة الامتثال قضية مالية ووطنية؟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143875" y="1582341"/>
            <a:ext cx="428625" cy="428625"/>
          </a:xfrm>
          <a:prstGeom prst="ellipse">
            <a:avLst/>
          </a:prstGeom>
          <a:solidFill>
            <a:srgbClr val="007A3D"/>
          </a:solidFill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2463" y="1710928"/>
            <a:ext cx="171450" cy="1714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714875" y="1582341"/>
            <a:ext cx="3286125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latin typeface="Poor Richard" panose="02080502050505020702" pitchFamily="18" charset="0"/>
                <a:ea typeface="Noto Sans Arabic Bold" pitchFamily="34" charset="-122"/>
                <a:cs typeface="PT Bold Heading" panose="02010400000000000000" pitchFamily="2" charset="-78"/>
              </a:rPr>
              <a:t>ركيزة الإيرادات المحلية</a:t>
            </a:r>
            <a:endParaRPr lang="en-US" sz="1400" dirty="0">
              <a:latin typeface="Poor Richard" panose="02080502050505020702" pitchFamily="18" charset="0"/>
              <a:cs typeface="PT Bold Heading" panose="02010400000000000000" pitchFamily="2" charset="-78"/>
            </a:endParaRPr>
          </a:p>
        </p:txBody>
      </p:sp>
      <p:sp>
        <p:nvSpPr>
          <p:cNvPr id="9" name="Text 5"/>
          <p:cNvSpPr/>
          <p:nvPr/>
        </p:nvSpPr>
        <p:spPr>
          <a:xfrm>
            <a:off x="4714875" y="2075259"/>
            <a:ext cx="3286125" cy="4406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280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Poor Richard" panose="02080502050505020702" pitchFamily="18" charset="0"/>
                <a:ea typeface="Noto Sans Arabic" pitchFamily="34" charset="-122"/>
                <a:cs typeface="PT Bold Heading" panose="02010400000000000000" pitchFamily="2" charset="-78"/>
              </a:rPr>
              <a:t>تعد ضريبة الدخل الضمان الأساسي لتحقيق العدالة بين المكلفين وتوفير تدفقات مالية مستدامة للخزينة العامة</a:t>
            </a:r>
            <a:r>
              <a:rPr lang="en-US" sz="11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4000500" y="1582341"/>
            <a:ext cx="428625" cy="428625"/>
          </a:xfrm>
          <a:prstGeom prst="ellipse">
            <a:avLst/>
          </a:prstGeom>
          <a:solidFill>
            <a:srgbClr val="007A3D"/>
          </a:solidFill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088" y="1710928"/>
            <a:ext cx="171450" cy="1714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71500" y="1582341"/>
            <a:ext cx="3286125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السيادة المالية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13" name="Text 8"/>
          <p:cNvSpPr/>
          <p:nvPr/>
        </p:nvSpPr>
        <p:spPr>
          <a:xfrm>
            <a:off x="336481" y="2042032"/>
            <a:ext cx="3592582" cy="4594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28000"/>
              </a:lnSpc>
              <a:buNone/>
            </a:pPr>
            <a:r>
              <a:rPr lang="en-US" sz="1200" b="1" dirty="0">
                <a:latin typeface="Poor Richard" panose="02080502050505020702" pitchFamily="18" charset="0"/>
                <a:ea typeface="Noto Sans Arabic" pitchFamily="34" charset="-122"/>
                <a:cs typeface="PT Bold Heading" panose="02010400000000000000" pitchFamily="2" charset="-78"/>
              </a:rPr>
              <a:t>في ظل محدودية الموارد الطبيعية والقيود السياسية، يصبح تعظيم التحصيل المحلي ضرورة لتعزيز </a:t>
            </a:r>
            <a:r>
              <a:rPr lang="en-US" sz="1200" b="1" dirty="0">
                <a:latin typeface="Poor Richard" panose="02080502050505020702" pitchFamily="18" charset="0"/>
                <a:ea typeface="Noto Sans Arabic Bold" pitchFamily="34" charset="-122"/>
                <a:cs typeface="PT Bold Heading" panose="02010400000000000000" pitchFamily="2" charset="-78"/>
              </a:rPr>
              <a:t>الاستقلال المالي</a:t>
            </a:r>
            <a:r>
              <a:rPr lang="en-US" sz="11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.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8143875" y="3115289"/>
            <a:ext cx="428625" cy="428625"/>
          </a:xfrm>
          <a:prstGeom prst="ellipse">
            <a:avLst/>
          </a:prstGeom>
          <a:solidFill>
            <a:srgbClr val="007A3D"/>
          </a:solidFill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747" y="3243876"/>
            <a:ext cx="192881" cy="1714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714875" y="3115289"/>
            <a:ext cx="3286125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تحدي أموال المقاصة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4714875" y="3608208"/>
            <a:ext cx="3286125" cy="4598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20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احتجاز الاحتلال لأموال المقاصة يفرض واقعاً جديداً يتطلب توسيع القاعدة الضريبية لتعويض النقص الحاد في السيولة.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4000500" y="3115289"/>
            <a:ext cx="428625" cy="428625"/>
          </a:xfrm>
          <a:prstGeom prst="ellipse">
            <a:avLst/>
          </a:prstGeom>
          <a:solidFill>
            <a:srgbClr val="007A3D"/>
          </a:solidFill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088" y="3243876"/>
            <a:ext cx="171450" cy="17145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71500" y="3115289"/>
            <a:ext cx="3286125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الرسالة المركزية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21" name="Text 14"/>
          <p:cNvSpPr/>
          <p:nvPr/>
        </p:nvSpPr>
        <p:spPr>
          <a:xfrm>
            <a:off x="571500" y="3608208"/>
            <a:ext cx="3286125" cy="45974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20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تضييق الفجوة ليس مجرد إجراء فني، بل هو مسار متكامل يعتمد على </a:t>
            </a: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التشخيص الدقيق، جودة البيانات، وبناء الثقة</a:t>
            </a:r>
            <a:r>
              <a:rPr lang="en-US" sz="120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.</a:t>
            </a:r>
            <a:endParaRPr lang="en-US" sz="12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25153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2450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حجم الفجوة في أرقام رئيسية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714875" y="1653778"/>
            <a:ext cx="3857625" cy="1485900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4714875" y="1653778"/>
            <a:ext cx="3857625" cy="28575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38" y="1968103"/>
            <a:ext cx="857250" cy="8572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813467" y="1899568"/>
            <a:ext cx="1473159" cy="4732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1A2B4C"/>
                </a:solidFill>
                <a:latin typeface="Noto Sans Arabic ExtraBold" pitchFamily="34" charset="0"/>
                <a:ea typeface="Noto Sans Arabic ExtraBold" pitchFamily="34" charset="-122"/>
                <a:cs typeface="Noto Sans Arabic ExtraBold" pitchFamily="34" charset="-120"/>
              </a:rPr>
              <a:t>20-25%</a:t>
            </a:r>
            <a:endParaRPr lang="en-US" sz="3750" dirty="0"/>
          </a:p>
        </p:txBody>
      </p:sp>
      <p:sp>
        <p:nvSpPr>
          <p:cNvPr id="10" name="Text 6"/>
          <p:cNvSpPr/>
          <p:nvPr/>
        </p:nvSpPr>
        <p:spPr>
          <a:xfrm>
            <a:off x="4929188" y="2413918"/>
            <a:ext cx="2357438" cy="4081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من القوة العاملة فقط ضمن مظلة ضريبة الدخل المنتظمة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1500" y="1653778"/>
            <a:ext cx="3857625" cy="1485900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12" name="Shape 8"/>
          <p:cNvSpPr/>
          <p:nvPr/>
        </p:nvSpPr>
        <p:spPr>
          <a:xfrm>
            <a:off x="571500" y="1653778"/>
            <a:ext cx="3857625" cy="28575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3" name="Text 9"/>
          <p:cNvSpPr/>
          <p:nvPr/>
        </p:nvSpPr>
        <p:spPr>
          <a:xfrm>
            <a:off x="2967112" y="1868091"/>
            <a:ext cx="1247701" cy="66351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80000"/>
              </a:lnSpc>
              <a:buNone/>
            </a:pPr>
            <a:r>
              <a:rPr lang="en-US" sz="3750" b="1" dirty="0">
                <a:solidFill>
                  <a:srgbClr val="1A2B4C"/>
                </a:solidFill>
                <a:latin typeface="Noto Sans Arabic ExtraBold" pitchFamily="34" charset="0"/>
                <a:ea typeface="Noto Sans Arabic ExtraBold" pitchFamily="34" charset="-122"/>
                <a:cs typeface="Noto Sans Arabic ExtraBold" pitchFamily="34" charset="-120"/>
              </a:rPr>
              <a:t>500 </a:t>
            </a:r>
            <a:r>
              <a:rPr lang="en-US" sz="1600" b="1" dirty="0">
                <a:solidFill>
                  <a:srgbClr val="1A2B4C"/>
                </a:solidFill>
                <a:latin typeface="Noto Sans Arabic ExtraBold" pitchFamily="34" charset="0"/>
                <a:ea typeface="Noto Sans Arabic ExtraBold" pitchFamily="34" charset="-122"/>
                <a:cs typeface="Noto Sans Arabic ExtraBold" pitchFamily="34" charset="-120"/>
              </a:rPr>
              <a:t>مليون $</a:t>
            </a:r>
            <a:endParaRPr lang="en-US" sz="3750" dirty="0"/>
          </a:p>
        </p:txBody>
      </p:sp>
      <p:sp>
        <p:nvSpPr>
          <p:cNvPr id="14" name="Text 10"/>
          <p:cNvSpPr/>
          <p:nvPr/>
        </p:nvSpPr>
        <p:spPr>
          <a:xfrm>
            <a:off x="785813" y="2142455"/>
            <a:ext cx="1966987" cy="4081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lnSpc>
                <a:spcPct val="112000"/>
              </a:lnSpc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تقدير التهرب الضريبي السنوي المحتمل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4714875" y="3396853"/>
            <a:ext cx="3857625" cy="1485900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16" name="Shape 12"/>
          <p:cNvSpPr/>
          <p:nvPr/>
        </p:nvSpPr>
        <p:spPr>
          <a:xfrm>
            <a:off x="4714875" y="3396853"/>
            <a:ext cx="3857625" cy="28575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17" name="Text 13"/>
          <p:cNvSpPr/>
          <p:nvPr/>
        </p:nvSpPr>
        <p:spPr>
          <a:xfrm>
            <a:off x="7000444" y="3882628"/>
            <a:ext cx="1357743" cy="47320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80000"/>
              </a:lnSpc>
              <a:buNone/>
            </a:pPr>
            <a:r>
              <a:rPr lang="en-US" sz="37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18.8%-</a:t>
            </a:r>
            <a:endParaRPr lang="en-US" sz="3750" dirty="0">
              <a:cs typeface="PT Bold Heading" panose="02010400000000000000" pitchFamily="2" charset="-78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929188" y="3779825"/>
            <a:ext cx="1539478" cy="4081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تراجع الإيرادات الضريبية المحلية في عام 2024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571499" y="3425428"/>
            <a:ext cx="3857625" cy="1485900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20" name="Shape 16"/>
          <p:cNvSpPr/>
          <p:nvPr/>
        </p:nvSpPr>
        <p:spPr>
          <a:xfrm>
            <a:off x="571500" y="3396853"/>
            <a:ext cx="3857625" cy="28575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21" name="Text 17"/>
          <p:cNvSpPr/>
          <p:nvPr/>
        </p:nvSpPr>
        <p:spPr>
          <a:xfrm>
            <a:off x="2825355" y="3747316"/>
            <a:ext cx="1586470" cy="4732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7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35-45%</a:t>
            </a:r>
            <a:endParaRPr lang="en-US" sz="3750" dirty="0">
              <a:cs typeface="PT Bold Heading" panose="02010400000000000000" pitchFamily="2" charset="-78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662799" y="3760188"/>
            <a:ext cx="1896667" cy="4081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حجم الاقتصاد غير الرسمي من الناتج المحلي الإجمالي</a:t>
            </a:r>
            <a:endParaRPr lang="en-US" sz="12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25153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فجوة الامتثال ليست فجوة واحدة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714875" y="1582341"/>
            <a:ext cx="3857625" cy="15716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4"/>
          <p:cNvSpPr/>
          <p:nvPr/>
        </p:nvSpPr>
        <p:spPr>
          <a:xfrm>
            <a:off x="4714875" y="1582341"/>
            <a:ext cx="3857625" cy="35719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38" y="1893094"/>
            <a:ext cx="285750" cy="228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322219" y="1796653"/>
            <a:ext cx="1643063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فجوة عدم التسجيل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929188" y="2325291"/>
            <a:ext cx="3429000" cy="3797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بقاء المكلفين خارج السجل الضريبي الرسمي، مما يؤدي إلى ضياع قاعدة ضريبية واسعة (Non-filing Gap).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1500" y="1582341"/>
            <a:ext cx="3857625" cy="15716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8"/>
          <p:cNvSpPr/>
          <p:nvPr/>
        </p:nvSpPr>
        <p:spPr>
          <a:xfrm>
            <a:off x="571500" y="1582341"/>
            <a:ext cx="3857625" cy="35719"/>
          </a:xfrm>
          <a:prstGeom prst="rect">
            <a:avLst/>
          </a:prstGeom>
          <a:solidFill>
            <a:srgbClr val="CE1126"/>
          </a:solidFill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363" y="1893094"/>
            <a:ext cx="17145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564606" y="1796653"/>
            <a:ext cx="1371600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فجوة عدم الإقرار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85813" y="2325291"/>
            <a:ext cx="3429000" cy="3797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عدم الإفصاح الكامل عن الدخل الحقيقي في الإقرارات المقدمة للإدارة الضريبية (Underreporting Gap).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714875" y="3439716"/>
            <a:ext cx="3857625" cy="15716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2"/>
          <p:cNvSpPr/>
          <p:nvPr/>
        </p:nvSpPr>
        <p:spPr>
          <a:xfrm>
            <a:off x="4714875" y="3439716"/>
            <a:ext cx="3857625" cy="35719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3750469"/>
            <a:ext cx="257175" cy="2286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532959" y="3654028"/>
            <a:ext cx="1460897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فجوة عدم السداد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4929188" y="4182666"/>
            <a:ext cx="3429000" cy="3797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التأخر أو الامتناع عن دفع المبالغ الضريبية المستحقة بعد تقديم الإقرار الضريبي (Underpayment Gap).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571500" y="3439716"/>
            <a:ext cx="3857625" cy="15716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" name="Shape 16"/>
          <p:cNvSpPr/>
          <p:nvPr/>
        </p:nvSpPr>
        <p:spPr>
          <a:xfrm>
            <a:off x="571500" y="3439716"/>
            <a:ext cx="3857625" cy="35719"/>
          </a:xfrm>
          <a:prstGeom prst="rect">
            <a:avLst/>
          </a:prstGeom>
          <a:solidFill>
            <a:srgbClr val="CE1126"/>
          </a:solidFill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63" y="3750469"/>
            <a:ext cx="171450" cy="2286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2032397" y="3654028"/>
            <a:ext cx="1903809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فجوة التقيد بالإجراءات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25" name="Text 18"/>
          <p:cNvSpPr/>
          <p:nvPr/>
        </p:nvSpPr>
        <p:spPr>
          <a:xfrm>
            <a:off x="785813" y="4182666"/>
            <a:ext cx="3429000" cy="37971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نقص الالتزام بالمتطلبات القانونية مثل الحسابات الختامية وشهادات المدققين (Compliance Gap).</a:t>
            </a:r>
            <a:endParaRPr lang="en-US" sz="105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25153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السياق الاقتصادي الضاغط 2025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786313" y="1510903"/>
            <a:ext cx="3786188" cy="1493044"/>
          </a:xfrm>
          <a:prstGeom prst="rect">
            <a:avLst/>
          </a:prstGeom>
          <a:solidFill>
            <a:srgbClr val="CE1126">
              <a:alpha val="5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4786313" y="1510903"/>
            <a:ext cx="3786188" cy="28575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8" name="Text 5"/>
          <p:cNvSpPr/>
          <p:nvPr/>
        </p:nvSpPr>
        <p:spPr>
          <a:xfrm>
            <a:off x="7755911" y="1689497"/>
            <a:ext cx="637995" cy="35695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80000"/>
              </a:lnSpc>
              <a:buNone/>
            </a:pPr>
            <a:r>
              <a:rPr lang="en-US" sz="28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48%</a:t>
            </a:r>
            <a:endParaRPr lang="en-US" sz="2850" dirty="0">
              <a:cs typeface="PT Bold Heading" panose="02010400000000000000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4964906" y="2160984"/>
            <a:ext cx="3429000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معدل البطالة المتوقع في 2025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964906" y="2525316"/>
            <a:ext cx="3429000" cy="14619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قفزة حادة من 31% في عام 2023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5" y="3412927"/>
            <a:ext cx="142875" cy="14287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718572" y="3332559"/>
            <a:ext cx="2603897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تراجع حاد في القدرة الشرائية والامتثال الضريبي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625" y="3823692"/>
            <a:ext cx="142875" cy="1428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679281" y="3743325"/>
            <a:ext cx="2643188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توسع اضطراري في أنشطة الاقتصاد غير الرسمي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5" y="4234458"/>
            <a:ext cx="142875" cy="14287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929313" y="4154091"/>
            <a:ext cx="2393156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انكماش الناتج المحلي الإجمالي بنسبة 20%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571500" y="1510903"/>
            <a:ext cx="3786188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انكماش الناتج المحلي حسب المنطقة (%)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571500" y="1978819"/>
            <a:ext cx="3786188" cy="2500313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2121694"/>
            <a:ext cx="3500438" cy="2214563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571500" y="4647009"/>
            <a:ext cx="3114675" cy="11541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7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المصدر: تقديرات الجهاز المركزي للإحصاء الفلسطيني والبنك الدولي 2025-2026</a:t>
            </a:r>
            <a:endParaRPr lang="en-US" sz="75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00157"/>
            <a:ext cx="9144000" cy="723304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3640" y="173831"/>
            <a:ext cx="8001000" cy="50839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35781" y="825102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462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2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واقع الإيرادات وهشاشة الاعتماد على المقاصة</a:t>
            </a:r>
            <a:endParaRPr lang="en-US" sz="22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786313" y="906849"/>
            <a:ext cx="3786188" cy="1168003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8536781" y="906849"/>
            <a:ext cx="35719" cy="1168003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8" name="Text 5"/>
          <p:cNvSpPr/>
          <p:nvPr/>
        </p:nvSpPr>
        <p:spPr>
          <a:xfrm>
            <a:off x="4929188" y="1049724"/>
            <a:ext cx="3500438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الإيرادات المحلية (2025)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4929188" y="1389052"/>
            <a:ext cx="350043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8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1,484.1 مليون $</a:t>
            </a:r>
            <a:endParaRPr lang="en-US" sz="1800" dirty="0">
              <a:cs typeface="PT Bold Heading" panose="02010400000000000000" pitchFamily="2" charset="-78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786313" y="2253446"/>
            <a:ext cx="3786188" cy="1439466"/>
          </a:xfrm>
          <a:prstGeom prst="rect">
            <a:avLst/>
          </a:prstGeom>
          <a:solidFill>
            <a:srgbClr val="1A2B4C">
              <a:alpha val="3000"/>
            </a:srgbClr>
          </a:solidFill>
        </p:spPr>
      </p:sp>
      <p:sp>
        <p:nvSpPr>
          <p:cNvPr id="11" name="Shape 8"/>
          <p:cNvSpPr/>
          <p:nvPr/>
        </p:nvSpPr>
        <p:spPr>
          <a:xfrm>
            <a:off x="8536781" y="2253446"/>
            <a:ext cx="35719" cy="1439466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2" name="Text 9"/>
          <p:cNvSpPr/>
          <p:nvPr/>
        </p:nvSpPr>
        <p:spPr>
          <a:xfrm>
            <a:off x="4929188" y="2396321"/>
            <a:ext cx="3500438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الإيرادات الضريبية (2025)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929188" y="2735649"/>
            <a:ext cx="350043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8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935.8 مليون $</a:t>
            </a:r>
            <a:endParaRPr lang="en-US" sz="1800" dirty="0">
              <a:cs typeface="PT Bold Heading" panose="02010400000000000000" pitchFamily="2" charset="-78"/>
            </a:endParaRPr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184" y="3886200"/>
            <a:ext cx="96441" cy="1285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000875" y="3278574"/>
            <a:ext cx="1332309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7.9%+ عن العام السابق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4786313" y="3871506"/>
            <a:ext cx="3786188" cy="1410891"/>
          </a:xfrm>
          <a:prstGeom prst="rect">
            <a:avLst/>
          </a:prstGeom>
          <a:solidFill>
            <a:srgbClr val="CE1126">
              <a:alpha val="3000"/>
            </a:srgbClr>
          </a:solidFill>
        </p:spPr>
      </p:sp>
      <p:sp>
        <p:nvSpPr>
          <p:cNvPr id="17" name="Shape 13"/>
          <p:cNvSpPr/>
          <p:nvPr/>
        </p:nvSpPr>
        <p:spPr>
          <a:xfrm>
            <a:off x="8536781" y="3871506"/>
            <a:ext cx="35719" cy="1410891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18" name="Text 14"/>
          <p:cNvSpPr/>
          <p:nvPr/>
        </p:nvSpPr>
        <p:spPr>
          <a:xfrm>
            <a:off x="4929188" y="4014381"/>
            <a:ext cx="3500438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أموال المقاصة المحتجزة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4929188" y="4353709"/>
            <a:ext cx="350043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8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~4.5 مليار $</a:t>
            </a:r>
            <a:endParaRPr lang="en-US" sz="1800" dirty="0">
              <a:cs typeface="PT Bold Heading" panose="02010400000000000000" pitchFamily="2" charset="-78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4929188" y="4896634"/>
            <a:ext cx="3500438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8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تراكمي حتى 2025</a:t>
            </a:r>
            <a:endParaRPr lang="en-US" sz="800" dirty="0">
              <a:cs typeface="PT Bold Heading" panose="02010400000000000000" pitchFamily="2" charset="-78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624509" y="3847318"/>
            <a:ext cx="3786188" cy="1071563"/>
          </a:xfrm>
          <a:prstGeom prst="rect">
            <a:avLst/>
          </a:prstGeom>
          <a:solidFill>
            <a:srgbClr val="1A2B4C"/>
          </a:solidFill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463" y="6368653"/>
            <a:ext cx="157163" cy="157163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3623304" y="3949181"/>
            <a:ext cx="591509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أثر الاحتجاز</a:t>
            </a:r>
            <a:endParaRPr lang="en-US" sz="11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698224" y="4273912"/>
            <a:ext cx="3500438" cy="3434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solidFill>
                  <a:schemeClr val="bg1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احتجاز أموال المقاصة يمثل "عقاباً جماعياً" يشل العمليات الأساسية للسلطة الوطنية ويضاعف الضغط على المكلفين المحليين.</a:t>
            </a:r>
            <a:endParaRPr lang="en-US" sz="95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571500" y="900273"/>
            <a:ext cx="3786188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تركيبة إيرادات الدولة (%)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26" name="Shape 21"/>
          <p:cNvSpPr/>
          <p:nvPr/>
        </p:nvSpPr>
        <p:spPr>
          <a:xfrm>
            <a:off x="624509" y="1076537"/>
            <a:ext cx="3786188" cy="2500313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1146754"/>
            <a:ext cx="3500438" cy="2214563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98224" y="3632547"/>
            <a:ext cx="3786188" cy="1308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المصدر: تقارير وزارة المالية الفلسطينية 2025-2026</a:t>
            </a:r>
            <a:endParaRPr lang="en-US" sz="85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428625"/>
            <a:ext cx="8286750" cy="853678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428625" y="1260872"/>
            <a:ext cx="8286750" cy="21431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428625" y="428625"/>
            <a:ext cx="828675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الأسباب الجذرية: إدارة، تشريع، وسلوك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096019" y="1403747"/>
            <a:ext cx="2619356" cy="2478881"/>
          </a:xfrm>
          <a:prstGeom prst="rect">
            <a:avLst/>
          </a:prstGeom>
          <a:solidFill>
            <a:srgbClr val="1A2B4C">
              <a:alpha val="2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6096019" y="1403747"/>
            <a:ext cx="2619356" cy="42863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8" name="Shape 5"/>
          <p:cNvSpPr/>
          <p:nvPr/>
        </p:nvSpPr>
        <p:spPr>
          <a:xfrm>
            <a:off x="7119975" y="1460897"/>
            <a:ext cx="571500" cy="571500"/>
          </a:xfrm>
          <a:prstGeom prst="ellipse">
            <a:avLst/>
          </a:prstGeom>
          <a:solidFill>
            <a:srgbClr val="FDFBF7"/>
          </a:solidFill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137" y="1618059"/>
            <a:ext cx="257175" cy="2571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83333" y="2103834"/>
            <a:ext cx="844783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عوامل إدارية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383013" y="2576085"/>
            <a:ext cx="2221634" cy="156710"/>
          </a:xfrm>
          <a:prstGeom prst="rect">
            <a:avLst/>
          </a:prstGeom>
          <a:noFill/>
        </p:spPr>
        <p:txBody>
          <a:bodyPr wrap="none" lIns="0" tIns="0" rIns="212598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غياب الحصر الضريبي المنهجي والميداني.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469181" y="2825806"/>
            <a:ext cx="2130262" cy="156710"/>
          </a:xfrm>
          <a:prstGeom prst="rect">
            <a:avLst/>
          </a:prstGeom>
          <a:noFill/>
        </p:spPr>
        <p:txBody>
          <a:bodyPr wrap="non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ضعف قاعدة البيانات الموحدة للمكلفين.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153169" y="3039666"/>
            <a:ext cx="2505056" cy="156710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محدودية الكوادر التقنية المتخصصة في التحليل.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3262350" y="1403747"/>
            <a:ext cx="2619356" cy="2478881"/>
          </a:xfrm>
          <a:prstGeom prst="rect">
            <a:avLst/>
          </a:prstGeom>
          <a:solidFill>
            <a:srgbClr val="1A2B4C">
              <a:alpha val="2000"/>
            </a:srgbClr>
          </a:solidFill>
        </p:spPr>
      </p:sp>
      <p:sp>
        <p:nvSpPr>
          <p:cNvPr id="15" name="Shape 11"/>
          <p:cNvSpPr/>
          <p:nvPr/>
        </p:nvSpPr>
        <p:spPr>
          <a:xfrm>
            <a:off x="3262350" y="1403747"/>
            <a:ext cx="2619356" cy="42863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16" name="Text 12"/>
          <p:cNvSpPr/>
          <p:nvPr/>
        </p:nvSpPr>
        <p:spPr>
          <a:xfrm>
            <a:off x="8604647" y="25824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8604647" y="28110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8604647" y="30396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4286306" y="1460897"/>
            <a:ext cx="571500" cy="571500"/>
          </a:xfrm>
          <a:prstGeom prst="ellipse">
            <a:avLst/>
          </a:prstGeom>
          <a:solidFill>
            <a:srgbClr val="FDFBF7"/>
          </a:solidFill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468" y="1618059"/>
            <a:ext cx="257175" cy="25717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907687" y="2103834"/>
            <a:ext cx="1328738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عوامل تشريعية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3319500" y="2582466"/>
            <a:ext cx="2505056" cy="156710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تعقيد نظام الإعفاءات والتنزيلات الضريبية.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3319500" y="2982516"/>
            <a:ext cx="2505056" cy="310213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صعوبة متطلبات الحسابات الأصولية لصغار المكلفين.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3319500" y="3382566"/>
            <a:ext cx="2505056" cy="311817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تعدد التفسيرات القانونية بين الدوائر الضريبية.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428681" y="1403747"/>
            <a:ext cx="2619356" cy="2478881"/>
          </a:xfrm>
          <a:prstGeom prst="rect">
            <a:avLst/>
          </a:prstGeom>
          <a:solidFill>
            <a:srgbClr val="1A2B4C">
              <a:alpha val="2000"/>
            </a:srgbClr>
          </a:solidFill>
        </p:spPr>
      </p:sp>
      <p:sp>
        <p:nvSpPr>
          <p:cNvPr id="26" name="Shape 21"/>
          <p:cNvSpPr/>
          <p:nvPr/>
        </p:nvSpPr>
        <p:spPr>
          <a:xfrm>
            <a:off x="428681" y="1403747"/>
            <a:ext cx="2619356" cy="42863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27" name="Text 22"/>
          <p:cNvSpPr/>
          <p:nvPr/>
        </p:nvSpPr>
        <p:spPr>
          <a:xfrm>
            <a:off x="5770978" y="25824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5770978" y="298251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5770978" y="33825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1452637" y="1460897"/>
            <a:ext cx="571500" cy="571500"/>
          </a:xfrm>
          <a:prstGeom prst="ellipse">
            <a:avLst/>
          </a:prstGeom>
          <a:solidFill>
            <a:srgbClr val="FDFBF7"/>
          </a:solidFill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653" y="1618059"/>
            <a:ext cx="321469" cy="257175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257486" y="2103834"/>
            <a:ext cx="961803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4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عوامل سلوكية</a:t>
            </a:r>
            <a:endParaRPr lang="en-US" sz="1400" dirty="0">
              <a:cs typeface="PT Bold Heading" panose="02010400000000000000" pitchFamily="2" charset="-78"/>
            </a:endParaRPr>
          </a:p>
        </p:txBody>
      </p:sp>
      <p:sp>
        <p:nvSpPr>
          <p:cNvPr id="33" name="Text 27"/>
          <p:cNvSpPr/>
          <p:nvPr/>
        </p:nvSpPr>
        <p:spPr>
          <a:xfrm>
            <a:off x="485831" y="2582466"/>
            <a:ext cx="2505056" cy="156710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ضعف الثقة المتبادلة بين المكلف والإدارة.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485831" y="2982516"/>
            <a:ext cx="2505056" cy="311817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غياب الرابط المرئي بين الضريبة وجودة الخدمات.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35" name="Text 29"/>
          <p:cNvSpPr/>
          <p:nvPr/>
        </p:nvSpPr>
        <p:spPr>
          <a:xfrm>
            <a:off x="485831" y="3382566"/>
            <a:ext cx="2505056" cy="156710"/>
          </a:xfrm>
          <a:prstGeom prst="rect">
            <a:avLst/>
          </a:prstGeom>
          <a:noFill/>
        </p:spPr>
        <p:txBody>
          <a:bodyPr wrap="square" lIns="0" tIns="0" rIns="212598" bIns="0" rtlCol="0" anchor="t">
            <a:spAutoFit/>
          </a:bodyPr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en-US" sz="10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تآكل الامتثال الطوعي نتيجة الأعباء الاقتصادية.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36" name="Shape 30"/>
          <p:cNvSpPr/>
          <p:nvPr/>
        </p:nvSpPr>
        <p:spPr>
          <a:xfrm>
            <a:off x="428625" y="3982641"/>
            <a:ext cx="8286750" cy="589359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37" name="Text 31"/>
          <p:cNvSpPr/>
          <p:nvPr/>
        </p:nvSpPr>
        <p:spPr>
          <a:xfrm>
            <a:off x="428625" y="3982641"/>
            <a:ext cx="8286750" cy="459357"/>
          </a:xfrm>
          <a:prstGeom prst="rect">
            <a:avLst/>
          </a:prstGeom>
          <a:noFill/>
        </p:spPr>
        <p:txBody>
          <a:bodyPr wrap="square" lIns="136017" tIns="136017" rIns="136017" bIns="136017" rtlCol="0" anchor="t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المشكلة ليست فنية فقط؛ بل هي مزيج من تحديات مؤسسية وضغوط اقتصادية وأزمة ثقة.</a:t>
            </a:r>
            <a:endParaRPr lang="en-US" sz="12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38" name="Text 32"/>
          <p:cNvSpPr/>
          <p:nvPr/>
        </p:nvSpPr>
        <p:spPr>
          <a:xfrm>
            <a:off x="2937309" y="25824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39" name="Text 33"/>
          <p:cNvSpPr/>
          <p:nvPr/>
        </p:nvSpPr>
        <p:spPr>
          <a:xfrm>
            <a:off x="2937309" y="298251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40" name="Text 34"/>
          <p:cNvSpPr/>
          <p:nvPr/>
        </p:nvSpPr>
        <p:spPr>
          <a:xfrm>
            <a:off x="2937309" y="3382566"/>
            <a:ext cx="64120" cy="14773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 rtl="1">
              <a:lnSpc>
                <a:spcPct val="96000"/>
              </a:lnSpc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•</a:t>
            </a:r>
            <a:endParaRPr lang="en-US" sz="10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21493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117788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601318" y="587256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631135" y="76371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تحليل المخاطر الضريبية وتوجيه الموارد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Text 3"/>
          <p:cNvSpPr/>
          <p:nvPr/>
        </p:nvSpPr>
        <p:spPr>
          <a:xfrm>
            <a:off x="5000625" y="847020"/>
            <a:ext cx="3400425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مخاطر عدم الامتثال للمكلفين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7" name="Text 4"/>
          <p:cNvSpPr/>
          <p:nvPr/>
        </p:nvSpPr>
        <p:spPr>
          <a:xfrm>
            <a:off x="5000625" y="1243498"/>
            <a:ext cx="3175549" cy="16805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تأثير مرتفع جداً؛ العامل الأكثر تأثيراً في اتساع فجوة الامتثال الضريبي.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5000625" y="1614973"/>
            <a:ext cx="3400425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المخاطر الإدارية والفحص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5000625" y="2011451"/>
            <a:ext cx="3400425" cy="1681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أثر ملموس يتطلب تطوير الأداء المؤسسي وتحسين أدوات التدقيق والمراجعة.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000625" y="2575808"/>
            <a:ext cx="3400425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المخاطر التشريعية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000625" y="2972286"/>
            <a:ext cx="3400425" cy="1681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أثر محدود؛ الإطار التشريعي الحالي ليس العائق الأساسي أمام الامتثال.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000625" y="3643798"/>
            <a:ext cx="3571875" cy="892969"/>
          </a:xfrm>
          <a:prstGeom prst="rect">
            <a:avLst/>
          </a:prstGeom>
          <a:solidFill>
            <a:srgbClr val="1A2B4C"/>
          </a:solidFill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667" y="3876150"/>
            <a:ext cx="107156" cy="14287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25716" y="3879980"/>
            <a:ext cx="2925366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50" dirty="0">
                <a:solidFill>
                  <a:schemeClr val="bg1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النتيجة: يجب توجيه الموارد التقنية والبشرية لمعالجة</a:t>
            </a:r>
            <a:endParaRPr lang="en-US" sz="105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7000875" y="4137593"/>
            <a:ext cx="644407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solidFill>
                  <a:schemeClr val="bg1"/>
                </a:solidFill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سلوك المكلفين</a:t>
            </a:r>
            <a:endParaRPr lang="en-US" sz="1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571500" y="847020"/>
            <a:ext cx="4000500" cy="338256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8" name="Shape 14"/>
          <p:cNvSpPr/>
          <p:nvPr/>
        </p:nvSpPr>
        <p:spPr>
          <a:xfrm>
            <a:off x="571500" y="1430111"/>
            <a:ext cx="4000500" cy="28575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19" name="Text 15"/>
          <p:cNvSpPr/>
          <p:nvPr/>
        </p:nvSpPr>
        <p:spPr>
          <a:xfrm>
            <a:off x="785813" y="1061333"/>
            <a:ext cx="3571875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مستوى تأثير </a:t>
            </a:r>
            <a:r>
              <a:rPr lang="en-US" sz="900" b="1" dirty="0" err="1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المخاطر</a:t>
            </a: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 </a:t>
            </a:r>
            <a:r>
              <a:rPr lang="ar-SA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- </a:t>
            </a:r>
            <a:r>
              <a:rPr lang="en-US" sz="900" b="1" dirty="0" err="1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تقديري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3" y="1486386"/>
            <a:ext cx="3571875" cy="25003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810816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25153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7702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4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من التدقيق العشوائي إلى التدخل المستهدف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143375" y="1634133"/>
            <a:ext cx="4000500" cy="1414463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7" name="Text 4"/>
          <p:cNvSpPr/>
          <p:nvPr/>
        </p:nvSpPr>
        <p:spPr>
          <a:xfrm>
            <a:off x="4357688" y="1848445"/>
            <a:ext cx="3571875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4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الاستراتيجية الذكية</a:t>
            </a:r>
            <a:endParaRPr lang="en-US" sz="14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8" name="Text 5"/>
          <p:cNvSpPr/>
          <p:nvPr/>
        </p:nvSpPr>
        <p:spPr>
          <a:xfrm>
            <a:off x="4357688" y="2377083"/>
            <a:ext cx="3571875" cy="4023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050" dirty="0">
                <a:solidFill>
                  <a:schemeClr val="bg1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توجيه الموارد المحدودة نحو المكلفين الأكثر خطورة لضمان أقصى عائد من جهود التدقيق، مع تبسيط الإجراءات للملتزمين.</a:t>
            </a:r>
            <a:endParaRPr lang="en-US" sz="105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9" name="Text 6"/>
          <p:cNvSpPr/>
          <p:nvPr/>
        </p:nvSpPr>
        <p:spPr>
          <a:xfrm>
            <a:off x="4914900" y="3262908"/>
            <a:ext cx="2978944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مخاطر مرتفعة: تدقيق ميداني وإنفاذ قانوني صارم.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775597" y="3709392"/>
            <a:ext cx="3118247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مخاطر متوسطة: مراجعة الإقرارات والتحقق المكتبي.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396978" y="4155877"/>
            <a:ext cx="3496866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مخاطر منخفضة: حملات توعوية وتسهيل الامتثال الطوعي.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821656" y="1803797"/>
            <a:ext cx="1071563" cy="571500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13" name="Text 10"/>
          <p:cNvSpPr/>
          <p:nvPr/>
        </p:nvSpPr>
        <p:spPr>
          <a:xfrm>
            <a:off x="2150649" y="1868396"/>
            <a:ext cx="413576" cy="442301"/>
          </a:xfrm>
          <a:prstGeom prst="rect">
            <a:avLst/>
          </a:prstGeom>
          <a:noFill/>
        </p:spPr>
        <p:txBody>
          <a:bodyPr wrap="none" lIns="0" tIns="255143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مرتفعة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285875" y="2411016"/>
            <a:ext cx="2143125" cy="857250"/>
          </a:xfrm>
          <a:prstGeom prst="rect">
            <a:avLst/>
          </a:prstGeom>
          <a:solidFill>
            <a:srgbClr val="F39C12"/>
          </a:solidFill>
        </p:spPr>
      </p:sp>
      <p:sp>
        <p:nvSpPr>
          <p:cNvPr id="15" name="Text 12"/>
          <p:cNvSpPr/>
          <p:nvPr/>
        </p:nvSpPr>
        <p:spPr>
          <a:xfrm>
            <a:off x="1285875" y="2661451"/>
            <a:ext cx="2143125" cy="356380"/>
          </a:xfrm>
          <a:prstGeom prst="rect">
            <a:avLst/>
          </a:prstGeom>
          <a:noFill/>
        </p:spPr>
        <p:txBody>
          <a:bodyPr wrap="square" lIns="0" tIns="170053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متوسطة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50094" y="3303984"/>
            <a:ext cx="3214688" cy="1071563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7" name="Text 14"/>
          <p:cNvSpPr/>
          <p:nvPr/>
        </p:nvSpPr>
        <p:spPr>
          <a:xfrm>
            <a:off x="750094" y="3661575"/>
            <a:ext cx="3214688" cy="356380"/>
          </a:xfrm>
          <a:prstGeom prst="rect">
            <a:avLst/>
          </a:prstGeom>
          <a:noFill/>
        </p:spPr>
        <p:txBody>
          <a:bodyPr wrap="square" lIns="0" tIns="170053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منخفضة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058155" y="4492787"/>
            <a:ext cx="1935956" cy="12311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8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نموذج تصنيف المكلفين حسب المخاطر</a:t>
            </a:r>
            <a:endParaRPr lang="en-US" sz="8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3185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43425" y="428625"/>
            <a:ext cx="4029075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1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التحول الرقمي والذكاء الاصطناعي في الامتثال</a:t>
            </a:r>
            <a:endParaRPr lang="en-US" sz="2100" dirty="0">
              <a:cs typeface="PT Bold Heading" panose="02010400000000000000" pitchFamily="2" charset="-78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215313" y="2071688"/>
            <a:ext cx="357188" cy="357188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0" y="2164556"/>
            <a:ext cx="214313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43425" y="2071688"/>
            <a:ext cx="3529013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ربط الأنظمة الضريبية الشامل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7" name="Text 3"/>
          <p:cNvSpPr/>
          <p:nvPr/>
        </p:nvSpPr>
        <p:spPr>
          <a:xfrm>
            <a:off x="4543425" y="2489597"/>
            <a:ext cx="3529013" cy="3434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دمج بيانات ضريبة الدخل مع القيمة المضافة والخصم من المصدر والدفع الإلكتروني لتكوين </a:t>
            </a: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صورة متكاملة</a:t>
            </a: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عن المكلف واكتشاف التناقضات فورياً.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8" name="Shape 4"/>
          <p:cNvSpPr/>
          <p:nvPr/>
        </p:nvSpPr>
        <p:spPr>
          <a:xfrm>
            <a:off x="8215313" y="3282553"/>
            <a:ext cx="357188" cy="357188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181" y="3375422"/>
            <a:ext cx="171450" cy="1714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543425" y="3282553"/>
            <a:ext cx="3529013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تحليل البيانات الضخمة بالذكاء الاصطناعي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1" name="Text 6"/>
          <p:cNvSpPr/>
          <p:nvPr/>
        </p:nvSpPr>
        <p:spPr>
          <a:xfrm>
            <a:off x="4543425" y="3700463"/>
            <a:ext cx="3529013" cy="3434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استخدام الخوارزميات لتحليل سلوك المكلفين، وتحديد أنماط عدم الامتثال، و</a:t>
            </a: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التنبؤ بالمخاطر</a:t>
            </a: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المستقبلية قبل وقوعها.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8215313" y="4300538"/>
            <a:ext cx="357188" cy="357188"/>
          </a:xfrm>
          <a:prstGeom prst="rect">
            <a:avLst/>
          </a:prstGeom>
          <a:solidFill>
            <a:srgbClr val="007A3D"/>
          </a:solidFill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466" y="4393406"/>
            <a:ext cx="192881" cy="1714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43425" y="4300538"/>
            <a:ext cx="3529013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الإقرارات والبيانات المالية الإلكترونية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15" name="Text 9"/>
          <p:cNvSpPr/>
          <p:nvPr/>
        </p:nvSpPr>
        <p:spPr>
          <a:xfrm>
            <a:off x="4543425" y="4718447"/>
            <a:ext cx="3529013" cy="34349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en-US" sz="9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أتمتة تقديم الإقرارات لتقليل الأخطاء البشرية، وتسريع الحصول على البيانات، وتسهيل مقارنة النتائج المالية بين السنوات المختلفة.</a:t>
            </a:r>
            <a:endParaRPr lang="en-US" sz="950" dirty="0">
              <a:cs typeface="PT Bold Heading" panose="02010400000000000000" pitchFamily="2" charset="-78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0" y="0"/>
            <a:ext cx="4114800" cy="5318522"/>
          </a:xfrm>
          <a:prstGeom prst="rect">
            <a:avLst/>
          </a:prstGeom>
          <a:solidFill>
            <a:srgbClr val="1A2B4C"/>
          </a:solidFill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463" y="1230511"/>
            <a:ext cx="357187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6960"/>
            <a:ext cx="9144000" cy="552987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240609"/>
            <a:ext cx="8286750" cy="750094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428625" y="1164431"/>
            <a:ext cx="828675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428625" y="428625"/>
            <a:ext cx="8286750" cy="3462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2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نموذج المعالجة الجذرية: </a:t>
            </a:r>
            <a:r>
              <a:rPr lang="ar-SA" sz="22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 </a:t>
            </a:r>
            <a:r>
              <a:rPr lang="en-US" sz="2250" b="1" dirty="0" err="1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دورة</a:t>
            </a:r>
            <a:r>
              <a:rPr lang="en-US" sz="22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 متكاملة من 9 </a:t>
            </a:r>
            <a:r>
              <a:rPr lang="ar-SA" sz="225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 </a:t>
            </a:r>
            <a:r>
              <a:rPr lang="en-US" sz="2250" b="1" dirty="0" err="1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خطوات</a:t>
            </a:r>
            <a:endParaRPr lang="en-US" sz="22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048356" y="1450181"/>
            <a:ext cx="2667019" cy="575072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7" name="Text 4"/>
          <p:cNvSpPr/>
          <p:nvPr/>
        </p:nvSpPr>
        <p:spPr>
          <a:xfrm>
            <a:off x="6048356" y="1450181"/>
            <a:ext cx="2667019" cy="442172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ctr" rtl="1">
              <a:buNone/>
            </a:pPr>
            <a:r>
              <a:rPr lang="en-US" sz="1200" b="1" dirty="0" err="1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المرحلة</a:t>
            </a: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 </a:t>
            </a:r>
            <a:r>
              <a:rPr lang="ar-SA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1 : </a:t>
            </a: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 التشخيص والفهم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48356" y="2203847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" name="Shape 6"/>
          <p:cNvSpPr/>
          <p:nvPr/>
        </p:nvSpPr>
        <p:spPr>
          <a:xfrm>
            <a:off x="8686800" y="2203847"/>
            <a:ext cx="28575" cy="714375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0" name="Shape 7"/>
          <p:cNvSpPr/>
          <p:nvPr/>
        </p:nvSpPr>
        <p:spPr>
          <a:xfrm>
            <a:off x="8286750" y="2418159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11" name="Text 8"/>
          <p:cNvSpPr/>
          <p:nvPr/>
        </p:nvSpPr>
        <p:spPr>
          <a:xfrm>
            <a:off x="8396763" y="2484090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1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191231" y="2381045"/>
            <a:ext cx="1988362" cy="3061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تشخيص الفجوة: قياس الإيرادات المحتملة مقابل المحصلة.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048356" y="3025378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4" name="Shape 11"/>
          <p:cNvSpPr/>
          <p:nvPr/>
        </p:nvSpPr>
        <p:spPr>
          <a:xfrm>
            <a:off x="8686800" y="3025378"/>
            <a:ext cx="28575" cy="714375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5" name="Shape 12"/>
          <p:cNvSpPr/>
          <p:nvPr/>
        </p:nvSpPr>
        <p:spPr>
          <a:xfrm>
            <a:off x="8286750" y="3239691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16" name="Text 13"/>
          <p:cNvSpPr/>
          <p:nvPr/>
        </p:nvSpPr>
        <p:spPr>
          <a:xfrm>
            <a:off x="8396763" y="3305622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2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191231" y="3202577"/>
            <a:ext cx="1988362" cy="3061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تحديد الأسباب: تحليل العوامل الاقتصادية والإدارية والسلوكية.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048356" y="3846909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Shape 16"/>
          <p:cNvSpPr/>
          <p:nvPr/>
        </p:nvSpPr>
        <p:spPr>
          <a:xfrm>
            <a:off x="8686800" y="3846909"/>
            <a:ext cx="28575" cy="714375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20" name="Shape 17"/>
          <p:cNvSpPr/>
          <p:nvPr/>
        </p:nvSpPr>
        <p:spPr>
          <a:xfrm>
            <a:off x="8286750" y="4061222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21" name="Text 18"/>
          <p:cNvSpPr/>
          <p:nvPr/>
        </p:nvSpPr>
        <p:spPr>
          <a:xfrm>
            <a:off x="8396763" y="4127153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3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191231" y="4024108"/>
            <a:ext cx="1988362" cy="3061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تفعيل الحصر: إطلاق الفرق الميدانية لرصد غير المسجلين.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3238463" y="1450181"/>
            <a:ext cx="2667019" cy="575072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24" name="Text 21"/>
          <p:cNvSpPr/>
          <p:nvPr/>
        </p:nvSpPr>
        <p:spPr>
          <a:xfrm>
            <a:off x="3238463" y="1450181"/>
            <a:ext cx="2667019" cy="442172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المرحلة 2: الاستهداف والربط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3238463" y="2203847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" name="Shape 23"/>
          <p:cNvSpPr/>
          <p:nvPr/>
        </p:nvSpPr>
        <p:spPr>
          <a:xfrm>
            <a:off x="5876906" y="2203847"/>
            <a:ext cx="28575" cy="714375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27" name="Shape 24"/>
          <p:cNvSpPr/>
          <p:nvPr/>
        </p:nvSpPr>
        <p:spPr>
          <a:xfrm>
            <a:off x="5476856" y="2418159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28" name="Text 25"/>
          <p:cNvSpPr/>
          <p:nvPr/>
        </p:nvSpPr>
        <p:spPr>
          <a:xfrm>
            <a:off x="5586869" y="2484090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4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3381338" y="2381045"/>
            <a:ext cx="1988362" cy="3060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ربط البيانات: دمج أنظمة الدخل والقيمة المضافة والمقاصة.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3238463" y="3025378"/>
            <a:ext cx="2667019" cy="7542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1" name="Shape 28"/>
          <p:cNvSpPr/>
          <p:nvPr/>
        </p:nvSpPr>
        <p:spPr>
          <a:xfrm>
            <a:off x="5876906" y="3025378"/>
            <a:ext cx="28575" cy="754280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32" name="Shape 29"/>
          <p:cNvSpPr/>
          <p:nvPr/>
        </p:nvSpPr>
        <p:spPr>
          <a:xfrm>
            <a:off x="5476856" y="3259615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33" name="Text 30"/>
          <p:cNvSpPr/>
          <p:nvPr/>
        </p:nvSpPr>
        <p:spPr>
          <a:xfrm>
            <a:off x="5586869" y="3325546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5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3381338" y="3132534"/>
            <a:ext cx="1988362" cy="3060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تحليل المخاطر: استخدام الذكاء الاصطناعي لتحديد مؤشرات التهرب.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3238463" y="3886814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6" name="Shape 33"/>
          <p:cNvSpPr/>
          <p:nvPr/>
        </p:nvSpPr>
        <p:spPr>
          <a:xfrm>
            <a:off x="5876906" y="3886814"/>
            <a:ext cx="28575" cy="714375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37" name="Shape 34"/>
          <p:cNvSpPr/>
          <p:nvPr/>
        </p:nvSpPr>
        <p:spPr>
          <a:xfrm>
            <a:off x="5476856" y="4101126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38" name="Text 35"/>
          <p:cNvSpPr/>
          <p:nvPr/>
        </p:nvSpPr>
        <p:spPr>
          <a:xfrm>
            <a:off x="5586869" y="4167057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6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3381338" y="4064012"/>
            <a:ext cx="1988362" cy="3060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تدخل مستهدف: توجيه التدقيق الميداني للملفات عالية المخاطر.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428569" y="1450181"/>
            <a:ext cx="2667019" cy="575072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41" name="Text 38"/>
          <p:cNvSpPr/>
          <p:nvPr/>
        </p:nvSpPr>
        <p:spPr>
          <a:xfrm>
            <a:off x="428569" y="1450181"/>
            <a:ext cx="2667019" cy="442172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ctr" rtl="1">
              <a:buNone/>
            </a:pPr>
            <a:r>
              <a:rPr lang="en-US" sz="12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المرحلة 3: الاستدامة والتقييم</a:t>
            </a:r>
            <a:endParaRPr lang="en-US" sz="1200" dirty="0">
              <a:cs typeface="PT Bold Heading" panose="02010400000000000000" pitchFamily="2" charset="-78"/>
            </a:endParaRPr>
          </a:p>
        </p:txBody>
      </p:sp>
      <p:sp>
        <p:nvSpPr>
          <p:cNvPr id="42" name="Shape 39"/>
          <p:cNvSpPr/>
          <p:nvPr/>
        </p:nvSpPr>
        <p:spPr>
          <a:xfrm>
            <a:off x="428569" y="2203847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3" name="Shape 40"/>
          <p:cNvSpPr/>
          <p:nvPr/>
        </p:nvSpPr>
        <p:spPr>
          <a:xfrm>
            <a:off x="3067013" y="2203847"/>
            <a:ext cx="28575" cy="714375"/>
          </a:xfrm>
          <a:prstGeom prst="rect">
            <a:avLst/>
          </a:prstGeom>
          <a:solidFill>
            <a:srgbClr val="F39C12"/>
          </a:solidFill>
        </p:spPr>
      </p:sp>
      <p:sp>
        <p:nvSpPr>
          <p:cNvPr id="44" name="Shape 41"/>
          <p:cNvSpPr/>
          <p:nvPr/>
        </p:nvSpPr>
        <p:spPr>
          <a:xfrm>
            <a:off x="2666963" y="2418159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45" name="Text 42"/>
          <p:cNvSpPr/>
          <p:nvPr/>
        </p:nvSpPr>
        <p:spPr>
          <a:xfrm>
            <a:off x="2776976" y="2484090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7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46" name="Text 43"/>
          <p:cNvSpPr/>
          <p:nvPr/>
        </p:nvSpPr>
        <p:spPr>
          <a:xfrm>
            <a:off x="571444" y="2381045"/>
            <a:ext cx="1988362" cy="3060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متابعة التحصيل: إدارة الديون الضريبية وإجراءات الإنفاذ.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47" name="Shape 44"/>
          <p:cNvSpPr/>
          <p:nvPr/>
        </p:nvSpPr>
        <p:spPr>
          <a:xfrm>
            <a:off x="428569" y="3025378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8" name="Shape 45"/>
          <p:cNvSpPr/>
          <p:nvPr/>
        </p:nvSpPr>
        <p:spPr>
          <a:xfrm>
            <a:off x="3067013" y="3025378"/>
            <a:ext cx="28575" cy="714375"/>
          </a:xfrm>
          <a:prstGeom prst="rect">
            <a:avLst/>
          </a:prstGeom>
          <a:solidFill>
            <a:srgbClr val="F39C12"/>
          </a:solidFill>
        </p:spPr>
      </p:sp>
      <p:sp>
        <p:nvSpPr>
          <p:cNvPr id="49" name="Shape 46"/>
          <p:cNvSpPr/>
          <p:nvPr/>
        </p:nvSpPr>
        <p:spPr>
          <a:xfrm>
            <a:off x="2666963" y="3239691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50" name="Text 47"/>
          <p:cNvSpPr/>
          <p:nvPr/>
        </p:nvSpPr>
        <p:spPr>
          <a:xfrm>
            <a:off x="2776976" y="3305622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8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51" name="Text 48"/>
          <p:cNvSpPr/>
          <p:nvPr/>
        </p:nvSpPr>
        <p:spPr>
          <a:xfrm>
            <a:off x="571444" y="3202577"/>
            <a:ext cx="1988362" cy="3061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قياس النتائج: تقييم الإيرادات الإضافية ومؤشرات الأداء.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52" name="Shape 49"/>
          <p:cNvSpPr/>
          <p:nvPr/>
        </p:nvSpPr>
        <p:spPr>
          <a:xfrm>
            <a:off x="428569" y="3846909"/>
            <a:ext cx="2667019" cy="71437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3" name="Shape 50"/>
          <p:cNvSpPr/>
          <p:nvPr/>
        </p:nvSpPr>
        <p:spPr>
          <a:xfrm>
            <a:off x="3067013" y="3846909"/>
            <a:ext cx="28575" cy="714375"/>
          </a:xfrm>
          <a:prstGeom prst="rect">
            <a:avLst/>
          </a:prstGeom>
          <a:solidFill>
            <a:srgbClr val="F39C12"/>
          </a:solidFill>
        </p:spPr>
      </p:sp>
      <p:sp>
        <p:nvSpPr>
          <p:cNvPr id="54" name="Shape 51"/>
          <p:cNvSpPr/>
          <p:nvPr/>
        </p:nvSpPr>
        <p:spPr>
          <a:xfrm>
            <a:off x="2666963" y="4061222"/>
            <a:ext cx="285750" cy="285750"/>
          </a:xfrm>
          <a:prstGeom prst="ellipse">
            <a:avLst/>
          </a:prstGeom>
          <a:solidFill>
            <a:srgbClr val="F0F0F0"/>
          </a:solidFill>
        </p:spPr>
      </p:sp>
      <p:sp>
        <p:nvSpPr>
          <p:cNvPr id="55" name="Text 52"/>
          <p:cNvSpPr/>
          <p:nvPr/>
        </p:nvSpPr>
        <p:spPr>
          <a:xfrm>
            <a:off x="2776976" y="4127153"/>
            <a:ext cx="65723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indent="0" algn="ctr" rtl="1">
              <a:buNone/>
            </a:pPr>
            <a:r>
              <a:rPr lang="en-US" sz="10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9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571444" y="4024108"/>
            <a:ext cx="1988362" cy="30604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9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تعزيز الامتثال: تبسيط الإجراءات وبناء الثقة مع المكلفين.</a:t>
            </a:r>
            <a:endParaRPr lang="en-US" sz="900" dirty="0">
              <a:cs typeface="PT Bold Heading" panose="02010400000000000000" pitchFamily="2" charset="-78"/>
            </a:endParaRPr>
          </a:p>
        </p:txBody>
      </p:sp>
      <p:sp>
        <p:nvSpPr>
          <p:cNvPr id="57" name="Shape 54"/>
          <p:cNvSpPr/>
          <p:nvPr/>
        </p:nvSpPr>
        <p:spPr>
          <a:xfrm>
            <a:off x="457595" y="4638302"/>
            <a:ext cx="8286750" cy="628650"/>
          </a:xfrm>
          <a:prstGeom prst="rect">
            <a:avLst/>
          </a:prstGeom>
          <a:solidFill>
            <a:srgbClr val="007A3D">
              <a:alpha val="5000"/>
            </a:srgbClr>
          </a:solidFill>
          <a:ln w="9144">
            <a:solidFill>
              <a:srgbClr val="007A3D"/>
            </a:solidFill>
            <a:prstDash val="dash"/>
          </a:ln>
        </p:spPr>
      </p:sp>
      <p:sp>
        <p:nvSpPr>
          <p:cNvPr id="58" name="Text 55"/>
          <p:cNvSpPr/>
          <p:nvPr/>
        </p:nvSpPr>
        <p:spPr>
          <a:xfrm>
            <a:off x="5709642" y="4884042"/>
            <a:ext cx="183594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1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الأساس: فهم دقيق للفجوة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pic>
        <p:nvPicPr>
          <p:cNvPr id="5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480" y="4962623"/>
            <a:ext cx="157163" cy="157163"/>
          </a:xfrm>
          <a:prstGeom prst="rect">
            <a:avLst/>
          </a:prstGeom>
        </p:spPr>
      </p:pic>
      <p:sp>
        <p:nvSpPr>
          <p:cNvPr id="60" name="Text 56"/>
          <p:cNvSpPr/>
          <p:nvPr/>
        </p:nvSpPr>
        <p:spPr>
          <a:xfrm>
            <a:off x="3998714" y="4884042"/>
            <a:ext cx="1553766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1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تحليل شامل للأسباب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pic>
        <p:nvPicPr>
          <p:cNvPr id="6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552" y="4962623"/>
            <a:ext cx="157163" cy="157163"/>
          </a:xfrm>
          <a:prstGeom prst="rect">
            <a:avLst/>
          </a:prstGeom>
        </p:spPr>
      </p:pic>
      <p:sp>
        <p:nvSpPr>
          <p:cNvPr id="62" name="Text 57"/>
          <p:cNvSpPr/>
          <p:nvPr/>
        </p:nvSpPr>
        <p:spPr>
          <a:xfrm>
            <a:off x="2836073" y="4884042"/>
            <a:ext cx="860813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1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تدخلات متكاملة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pic>
        <p:nvPicPr>
          <p:cNvPr id="6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245" y="4962623"/>
            <a:ext cx="157163" cy="157163"/>
          </a:xfrm>
          <a:prstGeom prst="rect">
            <a:avLst/>
          </a:prstGeom>
        </p:spPr>
      </p:pic>
      <p:sp>
        <p:nvSpPr>
          <p:cNvPr id="64" name="Text 58"/>
          <p:cNvSpPr/>
          <p:nvPr/>
        </p:nvSpPr>
        <p:spPr>
          <a:xfrm>
            <a:off x="1698440" y="4884042"/>
            <a:ext cx="735779" cy="1692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100" b="1" dirty="0"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تقييم مستمر</a:t>
            </a:r>
            <a:endParaRPr lang="en-US" sz="11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6257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8001000" cy="750094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164431"/>
            <a:ext cx="8001000" cy="14288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8001000" cy="3462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2250" b="1" dirty="0" err="1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التوصيات</a:t>
            </a:r>
            <a:endParaRPr lang="en-US" sz="2250" dirty="0">
              <a:cs typeface="PT Bold Heading" panose="02010400000000000000" pitchFamily="2" charset="-78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679406" y="1450181"/>
            <a:ext cx="1893094" cy="269774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4"/>
          <p:cNvSpPr/>
          <p:nvPr/>
        </p:nvSpPr>
        <p:spPr>
          <a:xfrm>
            <a:off x="6679406" y="1450181"/>
            <a:ext cx="1893094" cy="42863"/>
          </a:xfrm>
          <a:prstGeom prst="rect">
            <a:avLst/>
          </a:prstGeom>
          <a:solidFill>
            <a:srgbClr val="CE1126"/>
          </a:solidFill>
        </p:spPr>
      </p:sp>
      <p:sp>
        <p:nvSpPr>
          <p:cNvPr id="8" name="Shape 5"/>
          <p:cNvSpPr/>
          <p:nvPr/>
        </p:nvSpPr>
        <p:spPr>
          <a:xfrm>
            <a:off x="6679406" y="1450181"/>
            <a:ext cx="1893094" cy="914400"/>
          </a:xfrm>
          <a:prstGeom prst="rect">
            <a:avLst/>
          </a:prstGeom>
          <a:solidFill>
            <a:srgbClr val="000000">
              <a:alpha val="2000"/>
            </a:srgbClr>
          </a:solidFill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281" y="1593056"/>
            <a:ext cx="1607344" cy="228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22281" y="1893094"/>
            <a:ext cx="160734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المسار التشريعي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786563" y="2471738"/>
            <a:ext cx="1678781" cy="142603"/>
          </a:xfrm>
          <a:prstGeom prst="rect">
            <a:avLst/>
          </a:prstGeom>
          <a:noFill/>
        </p:spPr>
        <p:txBody>
          <a:bodyPr wrap="squar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تبسيط قانون ضريبة الدخل رقم (8).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888912" y="2730914"/>
            <a:ext cx="1571136" cy="142540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مراجعة نظام الإعفاءات والتنزيلات.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055094" y="3102971"/>
            <a:ext cx="1393202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تعديل شروط الإقامة الضريبية.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7156648" y="3354397"/>
            <a:ext cx="1272977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توحيد التفسيرات القانونية.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4643438" y="1450181"/>
            <a:ext cx="1893094" cy="269774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" name="Shape 12"/>
          <p:cNvSpPr/>
          <p:nvPr/>
        </p:nvSpPr>
        <p:spPr>
          <a:xfrm>
            <a:off x="4643438" y="1450181"/>
            <a:ext cx="1893094" cy="42863"/>
          </a:xfrm>
          <a:prstGeom prst="rect">
            <a:avLst/>
          </a:prstGeom>
          <a:solidFill>
            <a:srgbClr val="007A3D"/>
          </a:solidFill>
        </p:spPr>
      </p:sp>
      <p:sp>
        <p:nvSpPr>
          <p:cNvPr id="17" name="Text 13"/>
          <p:cNvSpPr/>
          <p:nvPr/>
        </p:nvSpPr>
        <p:spPr>
          <a:xfrm>
            <a:off x="8351044" y="2471738"/>
            <a:ext cx="99386" cy="1378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8335724" y="2730919"/>
            <a:ext cx="99386" cy="1378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8360662" y="3123214"/>
            <a:ext cx="99386" cy="1381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8351044" y="3368948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4643438" y="1450181"/>
            <a:ext cx="1893094" cy="914400"/>
          </a:xfrm>
          <a:prstGeom prst="rect">
            <a:avLst/>
          </a:prstGeom>
          <a:solidFill>
            <a:srgbClr val="000000">
              <a:alpha val="2000"/>
            </a:srgbClr>
          </a:solidFill>
        </p:spPr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3" y="1593056"/>
            <a:ext cx="1607344" cy="2286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4786313" y="1893094"/>
            <a:ext cx="160734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المسار الإداري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5147930" y="2471738"/>
            <a:ext cx="1245727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تفعيل فرق الحصر الميدانية.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4867405" y="2711620"/>
            <a:ext cx="1526252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بناء القدرات والتدريب التخصصي.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5078655" y="3101897"/>
            <a:ext cx="1256947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التدقيق القائم على المخاطر.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4867405" y="3347054"/>
            <a:ext cx="1454117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تطوير إجراءات الفحص والمراجعة.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28" name="Shape 23"/>
          <p:cNvSpPr/>
          <p:nvPr/>
        </p:nvSpPr>
        <p:spPr>
          <a:xfrm>
            <a:off x="2607469" y="1450181"/>
            <a:ext cx="1893094" cy="2697749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9" name="Shape 24"/>
          <p:cNvSpPr/>
          <p:nvPr/>
        </p:nvSpPr>
        <p:spPr>
          <a:xfrm>
            <a:off x="2607469" y="1450181"/>
            <a:ext cx="1893094" cy="42863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30" name="Text 25"/>
          <p:cNvSpPr/>
          <p:nvPr/>
        </p:nvSpPr>
        <p:spPr>
          <a:xfrm>
            <a:off x="6315075" y="2471738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6315075" y="2717471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6288883" y="3096615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3" name="Text 28"/>
          <p:cNvSpPr/>
          <p:nvPr/>
        </p:nvSpPr>
        <p:spPr>
          <a:xfrm>
            <a:off x="6315165" y="3373436"/>
            <a:ext cx="99386" cy="1381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2607469" y="1450181"/>
            <a:ext cx="1893094" cy="914400"/>
          </a:xfrm>
          <a:prstGeom prst="rect">
            <a:avLst/>
          </a:prstGeom>
          <a:solidFill>
            <a:srgbClr val="000000">
              <a:alpha val="2000"/>
            </a:srgbClr>
          </a:solidFill>
        </p:spPr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0344" y="1593056"/>
            <a:ext cx="1607344" cy="228600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2750344" y="1893094"/>
            <a:ext cx="160734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المسار التكنولوجي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sp>
        <p:nvSpPr>
          <p:cNvPr id="37" name="Text 31"/>
          <p:cNvSpPr/>
          <p:nvPr/>
        </p:nvSpPr>
        <p:spPr>
          <a:xfrm>
            <a:off x="3105170" y="2465203"/>
            <a:ext cx="1298625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إنشاء منصة مركزية موحدة.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8" name="Text 32"/>
          <p:cNvSpPr/>
          <p:nvPr/>
        </p:nvSpPr>
        <p:spPr>
          <a:xfrm>
            <a:off x="2714625" y="2717471"/>
            <a:ext cx="1678781" cy="142603"/>
          </a:xfrm>
          <a:prstGeom prst="rect">
            <a:avLst/>
          </a:prstGeom>
          <a:noFill/>
        </p:spPr>
        <p:txBody>
          <a:bodyPr wrap="squar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ربط الأنظمة 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الضريبية</a:t>
            </a: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دخل</a:t>
            </a: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/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مضافة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39" name="Text 33"/>
          <p:cNvSpPr/>
          <p:nvPr/>
        </p:nvSpPr>
        <p:spPr>
          <a:xfrm>
            <a:off x="2912178" y="3102971"/>
            <a:ext cx="1489383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تطبيق تقنيات الذكاء الاصطناعي.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0" name="Text 34"/>
          <p:cNvSpPr/>
          <p:nvPr/>
        </p:nvSpPr>
        <p:spPr>
          <a:xfrm>
            <a:off x="2906537" y="3362781"/>
            <a:ext cx="1490986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أتمتة الإقرارات والدفع الإلكتروني.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1" name="Shape 35"/>
          <p:cNvSpPr/>
          <p:nvPr/>
        </p:nvSpPr>
        <p:spPr>
          <a:xfrm>
            <a:off x="571500" y="1450181"/>
            <a:ext cx="1893094" cy="268346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2" name="Shape 36"/>
          <p:cNvSpPr/>
          <p:nvPr/>
        </p:nvSpPr>
        <p:spPr>
          <a:xfrm>
            <a:off x="571500" y="1450181"/>
            <a:ext cx="1893094" cy="42863"/>
          </a:xfrm>
          <a:prstGeom prst="rect">
            <a:avLst/>
          </a:prstGeom>
          <a:solidFill>
            <a:srgbClr val="F39C12"/>
          </a:solidFill>
        </p:spPr>
      </p:sp>
      <p:sp>
        <p:nvSpPr>
          <p:cNvPr id="43" name="Text 37"/>
          <p:cNvSpPr/>
          <p:nvPr/>
        </p:nvSpPr>
        <p:spPr>
          <a:xfrm>
            <a:off x="4279106" y="2471738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4" name="Text 38"/>
          <p:cNvSpPr/>
          <p:nvPr/>
        </p:nvSpPr>
        <p:spPr>
          <a:xfrm>
            <a:off x="4279106" y="2717471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5" name="Text 39"/>
          <p:cNvSpPr/>
          <p:nvPr/>
        </p:nvSpPr>
        <p:spPr>
          <a:xfrm>
            <a:off x="4279106" y="3123214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6" name="Text 40"/>
          <p:cNvSpPr/>
          <p:nvPr/>
        </p:nvSpPr>
        <p:spPr>
          <a:xfrm>
            <a:off x="4288724" y="3368948"/>
            <a:ext cx="99386" cy="1381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47" name="Shape 41"/>
          <p:cNvSpPr/>
          <p:nvPr/>
        </p:nvSpPr>
        <p:spPr>
          <a:xfrm>
            <a:off x="571500" y="1450181"/>
            <a:ext cx="1893094" cy="914400"/>
          </a:xfrm>
          <a:prstGeom prst="rect">
            <a:avLst/>
          </a:prstGeom>
          <a:solidFill>
            <a:srgbClr val="000000">
              <a:alpha val="2000"/>
            </a:srgbClr>
          </a:solidFill>
        </p:spPr>
      </p:sp>
      <p:pic>
        <p:nvPicPr>
          <p:cNvPr id="4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1593056"/>
            <a:ext cx="1607344" cy="228600"/>
          </a:xfrm>
          <a:prstGeom prst="rect">
            <a:avLst/>
          </a:prstGeom>
        </p:spPr>
      </p:pic>
      <p:sp>
        <p:nvSpPr>
          <p:cNvPr id="49" name="Text 42"/>
          <p:cNvSpPr/>
          <p:nvPr/>
        </p:nvSpPr>
        <p:spPr>
          <a:xfrm>
            <a:off x="714375" y="1893094"/>
            <a:ext cx="160734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buNone/>
            </a:pPr>
            <a:r>
              <a:rPr lang="en-US" sz="1100" b="1" dirty="0"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المسار السلوكي</a:t>
            </a:r>
            <a:endParaRPr lang="en-US" sz="1100" dirty="0">
              <a:cs typeface="PT Bold Heading" panose="02010400000000000000" pitchFamily="2" charset="-78"/>
            </a:endParaRPr>
          </a:p>
        </p:txBody>
      </p:sp>
      <p:sp>
        <p:nvSpPr>
          <p:cNvPr id="50" name="Text 43"/>
          <p:cNvSpPr/>
          <p:nvPr/>
        </p:nvSpPr>
        <p:spPr>
          <a:xfrm>
            <a:off x="886804" y="2471738"/>
            <a:ext cx="1455720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تعزيز الامتثال الطوعي والحوافز.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1" name="Text 44"/>
          <p:cNvSpPr/>
          <p:nvPr/>
        </p:nvSpPr>
        <p:spPr>
          <a:xfrm>
            <a:off x="678656" y="2717471"/>
            <a:ext cx="1678781" cy="142603"/>
          </a:xfrm>
          <a:prstGeom prst="rect">
            <a:avLst/>
          </a:prstGeom>
          <a:noFill/>
        </p:spPr>
        <p:txBody>
          <a:bodyPr wrap="squar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فرص تصحيح 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الأوضاع</a:t>
            </a: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</a:t>
            </a:r>
            <a:r>
              <a:rPr lang="ar-SA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- 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إلغاء</a:t>
            </a: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 </a:t>
            </a:r>
            <a:r>
              <a:rPr lang="en-US" sz="850" dirty="0" err="1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غرامات</a:t>
            </a: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2" name="Text 45"/>
          <p:cNvSpPr/>
          <p:nvPr/>
        </p:nvSpPr>
        <p:spPr>
          <a:xfrm>
            <a:off x="965352" y="3118726"/>
            <a:ext cx="1337097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تحسين جودة الخدمات العامة.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3" name="Text 46"/>
          <p:cNvSpPr/>
          <p:nvPr/>
        </p:nvSpPr>
        <p:spPr>
          <a:xfrm>
            <a:off x="849935" y="3368948"/>
            <a:ext cx="1402821" cy="142603"/>
          </a:xfrm>
          <a:prstGeom prst="rect">
            <a:avLst/>
          </a:prstGeom>
          <a:noFill/>
        </p:spPr>
        <p:txBody>
          <a:bodyPr wrap="none" lIns="0" tIns="0" rIns="170053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نشر الوعي والمواطنة الضريبية.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4" name="Shape 47"/>
          <p:cNvSpPr/>
          <p:nvPr/>
        </p:nvSpPr>
        <p:spPr>
          <a:xfrm>
            <a:off x="571500" y="4218105"/>
            <a:ext cx="8001000" cy="517922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55" name="Text 48"/>
          <p:cNvSpPr/>
          <p:nvPr/>
        </p:nvSpPr>
        <p:spPr>
          <a:xfrm>
            <a:off x="571500" y="4286059"/>
            <a:ext cx="8001000" cy="411395"/>
          </a:xfrm>
          <a:prstGeom prst="rect">
            <a:avLst/>
          </a:prstGeom>
          <a:noFill/>
        </p:spPr>
        <p:txBody>
          <a:bodyPr wrap="square" lIns="340233" tIns="127508" rIns="340233" bIns="127508" rtlCol="0" anchor="t">
            <a:spAutoFit/>
          </a:bodyPr>
          <a:lstStyle/>
          <a:p>
            <a:pPr marL="0" indent="0" algn="r" rtl="1">
              <a:buNone/>
            </a:pPr>
            <a:r>
              <a:rPr lang="en-US" sz="10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التوصيات </a:t>
            </a:r>
            <a:r>
              <a:rPr lang="en-US" sz="1000" b="1" dirty="0" err="1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ال</a:t>
            </a:r>
            <a:r>
              <a:rPr lang="en-US" sz="10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ـ </a:t>
            </a:r>
            <a:r>
              <a:rPr lang="ar-SA" sz="10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16 </a:t>
            </a:r>
            <a:r>
              <a:rPr lang="en-US" sz="1000" b="1" dirty="0" err="1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تشكل</a:t>
            </a:r>
            <a:r>
              <a:rPr lang="en-US" sz="1000" b="1" dirty="0">
                <a:solidFill>
                  <a:schemeClr val="bg1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 خطة عمل متكاملة لمعالجة الفجوة من جذورها وضمان استدامة الإيرادات.</a:t>
            </a:r>
            <a:endParaRPr lang="en-US" sz="1000" dirty="0">
              <a:solidFill>
                <a:schemeClr val="bg1"/>
              </a:solidFill>
              <a:cs typeface="PT Bold Heading" panose="02010400000000000000" pitchFamily="2" charset="-78"/>
            </a:endParaRPr>
          </a:p>
        </p:txBody>
      </p:sp>
      <p:sp>
        <p:nvSpPr>
          <p:cNvPr id="56" name="Text 49"/>
          <p:cNvSpPr/>
          <p:nvPr/>
        </p:nvSpPr>
        <p:spPr>
          <a:xfrm>
            <a:off x="2243138" y="2471738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7" name="Text 50"/>
          <p:cNvSpPr/>
          <p:nvPr/>
        </p:nvSpPr>
        <p:spPr>
          <a:xfrm>
            <a:off x="2243138" y="2717471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8" name="Text 51"/>
          <p:cNvSpPr/>
          <p:nvPr/>
        </p:nvSpPr>
        <p:spPr>
          <a:xfrm>
            <a:off x="2252756" y="3123214"/>
            <a:ext cx="99386" cy="1381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  <p:sp>
        <p:nvSpPr>
          <p:cNvPr id="59" name="Text 52"/>
          <p:cNvSpPr/>
          <p:nvPr/>
        </p:nvSpPr>
        <p:spPr>
          <a:xfrm>
            <a:off x="2243138" y="3368948"/>
            <a:ext cx="99386" cy="13869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 rtl="1">
              <a:lnSpc>
                <a:spcPct val="112000"/>
              </a:lnSpc>
              <a:buNone/>
            </a:pPr>
            <a:r>
              <a:rPr lang="en-US" sz="850" dirty="0"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←</a:t>
            </a:r>
            <a:endParaRPr lang="en-US" sz="85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43350" y="571500"/>
            <a:ext cx="4629150" cy="462947"/>
          </a:xfrm>
          <a:prstGeom prst="rect">
            <a:avLst/>
          </a:prstGeom>
          <a:noFill/>
        </p:spPr>
        <p:txBody>
          <a:bodyPr wrap="square" lIns="0" tIns="0" rIns="0" bIns="85090" rtlCol="0" anchor="t">
            <a:spAutoFit/>
          </a:bodyPr>
          <a:lstStyle/>
          <a:p>
            <a:pPr marL="0" indent="0" algn="r" rtl="1">
              <a:buNone/>
            </a:pPr>
            <a:r>
              <a:rPr lang="en-US" sz="2450" b="1" dirty="0">
                <a:solidFill>
                  <a:srgbClr val="1A2B4C"/>
                </a:solidFill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الخلاصة: الامتثال شراكة وطنية</a:t>
            </a:r>
            <a:endParaRPr lang="en-US" sz="2450" dirty="0">
              <a:cs typeface="PT Bold Heading" panose="02010400000000000000" pitchFamily="2" charset="-78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5338" y="1594506"/>
            <a:ext cx="157163" cy="1571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943350" y="1558787"/>
            <a:ext cx="4329113" cy="4406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فجوة الامتثال تحدٍ كبير للإدارة الضريبية، لكنها قابلة للمعالجة عبر مقاربة متكاملة تبدأ بالتشخيص الدقيق وتنتهي بالتقييم المستمر.</a:t>
            </a:r>
            <a:endParaRPr lang="en-US" sz="1150" dirty="0">
              <a:cs typeface="PT Bold Heading" panose="02010400000000000000" pitchFamily="2" charset="-78"/>
            </a:endParaRPr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338" y="2275953"/>
            <a:ext cx="157163" cy="1571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943350" y="2240234"/>
            <a:ext cx="4329113" cy="4406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تضييق الفجوة يتطلب التوازن بين الحصر الميداني والتحول الرقمي وإدارة المخاطر لضمان عدالة التوزيع الضريبي.</a:t>
            </a:r>
            <a:endParaRPr lang="en-US" sz="1150" dirty="0">
              <a:cs typeface="PT Bold Heading" panose="02010400000000000000" pitchFamily="2" charset="-78"/>
            </a:endParaRPr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338" y="2957399"/>
            <a:ext cx="157163" cy="15716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943350" y="2921681"/>
            <a:ext cx="4329113" cy="44063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 rtl="1">
              <a:lnSpc>
                <a:spcPct val="128000"/>
              </a:lnSpc>
              <a:buNone/>
            </a:pPr>
            <a:r>
              <a:rPr lang="en-US" sz="1150" dirty="0">
                <a:solidFill>
                  <a:srgbClr val="333333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بناء الثقة وتعزيز المواطنة المالية هو الضمان الحقيقي لاستدامة الإيرادات وتطوير الخدمات العامة في فلسطين.</a:t>
            </a:r>
            <a:endParaRPr lang="en-US" sz="1150" dirty="0">
              <a:cs typeface="PT Bold Heading" panose="02010400000000000000" pitchFamily="2" charset="-78"/>
            </a:endParaRPr>
          </a:p>
        </p:txBody>
      </p:sp>
      <p:sp>
        <p:nvSpPr>
          <p:cNvPr id="10" name="Shape 4"/>
          <p:cNvSpPr/>
          <p:nvPr/>
        </p:nvSpPr>
        <p:spPr>
          <a:xfrm>
            <a:off x="0" y="0"/>
            <a:ext cx="3657600" cy="5143500"/>
          </a:xfrm>
          <a:prstGeom prst="rect">
            <a:avLst/>
          </a:prstGeom>
          <a:solidFill>
            <a:srgbClr val="1A2B4C"/>
          </a:solidFill>
        </p:spPr>
      </p:sp>
      <p:sp>
        <p:nvSpPr>
          <p:cNvPr id="11" name="Text 5"/>
          <p:cNvSpPr/>
          <p:nvPr/>
        </p:nvSpPr>
        <p:spPr>
          <a:xfrm>
            <a:off x="1026914" y="884039"/>
            <a:ext cx="1603772" cy="4385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2850" b="1" dirty="0">
                <a:solidFill>
                  <a:srgbClr val="FDFBF7"/>
                </a:solidFill>
                <a:latin typeface="Noto Sans Arabic ExtraBold" pitchFamily="34" charset="0"/>
                <a:ea typeface="Noto Sans Arabic ExtraBold" pitchFamily="34" charset="-122"/>
                <a:cs typeface="PT Bold Heading" panose="02010400000000000000" pitchFamily="2" charset="-78"/>
              </a:rPr>
              <a:t>شكراً لكم</a:t>
            </a:r>
            <a:endParaRPr lang="en-US" sz="2850" dirty="0">
              <a:cs typeface="PT Bold Heading" panose="02010400000000000000" pitchFamily="2" charset="-78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69739" y="1873448"/>
            <a:ext cx="2118122" cy="1923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250" dirty="0">
                <a:solidFill>
                  <a:srgbClr val="FFFFFF">
                    <a:alpha val="90000"/>
                  </a:srgbClr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على حسن استماعكم واهتمامكم</a:t>
            </a:r>
            <a:endParaRPr lang="en-US" sz="1250" dirty="0">
              <a:cs typeface="PT Bold Heading" panose="02010400000000000000" pitchFamily="2" charset="-78"/>
            </a:endParaRPr>
          </a:p>
        </p:txBody>
      </p:sp>
      <p:sp>
        <p:nvSpPr>
          <p:cNvPr id="13" name="Text 7"/>
          <p:cNvSpPr/>
          <p:nvPr/>
        </p:nvSpPr>
        <p:spPr>
          <a:xfrm>
            <a:off x="285750" y="2812852"/>
            <a:ext cx="3086100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05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إعداد الباحثة: </a:t>
            </a:r>
            <a:r>
              <a:rPr lang="en-US" sz="1000" b="1" dirty="0">
                <a:solidFill>
                  <a:srgbClr val="FFFFFF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رهام النوباني</a:t>
            </a:r>
            <a:endParaRPr lang="en-US" sz="1050" dirty="0">
              <a:cs typeface="PT Bold Heading" panose="02010400000000000000" pitchFamily="2" charset="-78"/>
            </a:endParaRPr>
          </a:p>
        </p:txBody>
      </p:sp>
      <p:sp>
        <p:nvSpPr>
          <p:cNvPr id="14" name="Text 8"/>
          <p:cNvSpPr/>
          <p:nvPr/>
        </p:nvSpPr>
        <p:spPr>
          <a:xfrm>
            <a:off x="285750" y="3152180"/>
            <a:ext cx="3086100" cy="15367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ar-SA" sz="1000" b="1" dirty="0">
                <a:solidFill>
                  <a:srgbClr val="CE1126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ورشة العمل </a:t>
            </a:r>
            <a:r>
              <a:rPr lang="en-US" sz="1000" b="1" dirty="0">
                <a:solidFill>
                  <a:srgbClr val="CE1126"/>
                </a:solidFill>
                <a:latin typeface="Noto Sans Arabic Bold" pitchFamily="34" charset="0"/>
                <a:ea typeface="Noto Sans Arabic Bold" pitchFamily="34" charset="-122"/>
                <a:cs typeface="PT Bold Heading" panose="02010400000000000000" pitchFamily="2" charset="-78"/>
              </a:rPr>
              <a:t>2026</a:t>
            </a:r>
            <a:endParaRPr lang="en-US" sz="1000" dirty="0">
              <a:cs typeface="PT Bold Heading" panose="02010400000000000000" pitchFamily="2" charset="-78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731818" y="3777258"/>
            <a:ext cx="193963" cy="2616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 rtl="1">
              <a:buNone/>
            </a:pPr>
            <a:r>
              <a:rPr lang="en-US" sz="1700" dirty="0">
                <a:solidFill>
                  <a:srgbClr val="007A3D"/>
                </a:solidFill>
                <a:latin typeface="Noto Sans Arabic" pitchFamily="34" charset="0"/>
                <a:ea typeface="Noto Sans Arabic" pitchFamily="34" charset="-122"/>
                <a:cs typeface="PT Bold Heading" panose="02010400000000000000" pitchFamily="2" charset="-78"/>
              </a:rPr>
              <a:t>🇵🇸</a:t>
            </a:r>
            <a:endParaRPr lang="en-US" sz="1700" dirty="0">
              <a:cs typeface="PT Bold Heading" panose="02010400000000000000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5743</Words>
  <Application>WPS Presentation</Application>
  <PresentationFormat>On-screen Show (16:9)</PresentationFormat>
  <Paragraphs>354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SimSun</vt:lpstr>
      <vt:lpstr>Wingdings</vt:lpstr>
      <vt:lpstr>Noto Sans Arabic ExtraBold</vt:lpstr>
      <vt:lpstr>Noto Sans</vt:lpstr>
      <vt:lpstr>Noto Sans Arabic ExtraBold</vt:lpstr>
      <vt:lpstr>PT Bold Heading</vt:lpstr>
      <vt:lpstr>Mistral</vt:lpstr>
      <vt:lpstr>Noto Sans Arabic</vt:lpstr>
      <vt:lpstr>Noto Sans Arabic</vt:lpstr>
      <vt:lpstr>Noto Sans Arabic Bold</vt:lpstr>
      <vt:lpstr>Noto Sans Arabic Bold</vt:lpstr>
      <vt:lpstr>Poor Richard</vt:lpstr>
      <vt:lpstr>Noto Sans Arabic</vt:lpstr>
      <vt:lpstr>Noto Sans Arabic ExtraBold</vt:lpstr>
      <vt:lpstr>Segoe UI Semilight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NASRIN ELGINIED MOHAMED ALI SI</cp:lastModifiedBy>
  <cp:revision>4</cp:revision>
  <dcterms:created xsi:type="dcterms:W3CDTF">2026-09-02T09:04:00Z</dcterms:created>
  <dcterms:modified xsi:type="dcterms:W3CDTF">2026-09-12T10:38:37Z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562EDFB17EF04E7BB734F021AA5902D1_13</vt:lpwstr>
  </property>
  <property fmtid="{D5CDD505-2E9C-101B-9397-08002B2CF9AE}" pid="3" name="KSOProductBuildVer">
    <vt:lpwstr>1033-12.1.0.28485</vt:lpwstr>
  </property>
</Properties>
</file>